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23"/>
  </p:notesMasterIdLst>
  <p:sldIdLst>
    <p:sldId id="256" r:id="rId2"/>
    <p:sldId id="257" r:id="rId3"/>
    <p:sldId id="270" r:id="rId4"/>
    <p:sldId id="271" r:id="rId5"/>
    <p:sldId id="276" r:id="rId6"/>
    <p:sldId id="259" r:id="rId7"/>
    <p:sldId id="261" r:id="rId8"/>
    <p:sldId id="260" r:id="rId9"/>
    <p:sldId id="262" r:id="rId10"/>
    <p:sldId id="263" r:id="rId11"/>
    <p:sldId id="272" r:id="rId12"/>
    <p:sldId id="273" r:id="rId13"/>
    <p:sldId id="264" r:id="rId14"/>
    <p:sldId id="265" r:id="rId15"/>
    <p:sldId id="266" r:id="rId16"/>
    <p:sldId id="274" r:id="rId17"/>
    <p:sldId id="275" r:id="rId18"/>
    <p:sldId id="267" r:id="rId19"/>
    <p:sldId id="268" r:id="rId20"/>
    <p:sldId id="26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8E19C-B8A7-4B11-8737-CC680D1E564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CFA46-E1F0-409B-94A4-D9E5765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6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9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52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5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7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8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0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7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F1BA-531B-4D89-9F3D-CB9E533CF3CC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0745B9-1799-40C2-931F-625FDBC1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Learning Objects (LOs) in WRESTT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6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 – 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87" y="1690688"/>
            <a:ext cx="8408273" cy="43575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32829" y="3360145"/>
            <a:ext cx="1167788" cy="632726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28781" y="3992871"/>
            <a:ext cx="1972019" cy="455756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58734" y="4448627"/>
            <a:ext cx="3112111" cy="134654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8000106">
            <a:off x="5115689" y="3348467"/>
            <a:ext cx="494669" cy="527759"/>
          </a:xfrm>
          <a:prstGeom prst="arc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Software Testing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Equivalence partitioning</a:t>
            </a:r>
          </a:p>
          <a:p>
            <a:pPr lvl="1"/>
            <a:r>
              <a:rPr lang="en-US" dirty="0" smtClean="0"/>
              <a:t>Boundary value analysis</a:t>
            </a:r>
          </a:p>
          <a:p>
            <a:pPr lvl="1"/>
            <a:r>
              <a:rPr lang="en-US" dirty="0" smtClean="0"/>
              <a:t>State transition table decision table</a:t>
            </a:r>
          </a:p>
          <a:p>
            <a:r>
              <a:rPr lang="en-US" dirty="0" err="1" smtClean="0"/>
              <a:t>Whitebox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Static testing </a:t>
            </a:r>
          </a:p>
          <a:p>
            <a:pPr lvl="1"/>
            <a:r>
              <a:rPr lang="en-US" dirty="0" smtClean="0"/>
              <a:t>Dynamic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testing</a:t>
            </a:r>
          </a:p>
          <a:p>
            <a:r>
              <a:rPr lang="en-US" dirty="0" smtClean="0"/>
              <a:t>Usability testing</a:t>
            </a:r>
          </a:p>
          <a:p>
            <a:r>
              <a:rPr lang="en-US" dirty="0" err="1" smtClean="0"/>
              <a:t>Compatability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Beta  testing</a:t>
            </a:r>
          </a:p>
          <a:p>
            <a:r>
              <a:rPr lang="en-US" dirty="0" smtClean="0"/>
              <a:t>Regression testing</a:t>
            </a:r>
          </a:p>
          <a:p>
            <a:r>
              <a:rPr lang="en-US" dirty="0" smtClean="0"/>
              <a:t>Acceptance </a:t>
            </a:r>
          </a:p>
          <a:p>
            <a:r>
              <a:rPr lang="en-US" dirty="0" smtClean="0"/>
              <a:t>Non-functional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– Add Content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98" y="1326145"/>
            <a:ext cx="8501990" cy="53755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77098" y="3493082"/>
            <a:ext cx="2662177" cy="65065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57465" y="3923818"/>
            <a:ext cx="7488824" cy="238808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7004" y="6246391"/>
            <a:ext cx="2662177" cy="520861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7141580" y="2870522"/>
            <a:ext cx="370390" cy="2314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85557" y="6309004"/>
            <a:ext cx="617123" cy="727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6537959" y="6530854"/>
            <a:ext cx="617123" cy="7275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95812" y="3634449"/>
            <a:ext cx="219124" cy="2310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27160" y="3646025"/>
            <a:ext cx="206754" cy="2079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– Add Video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25" y="1640041"/>
            <a:ext cx="8905166" cy="478347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94609" y="3217762"/>
            <a:ext cx="2187620" cy="682906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12939" y="3757918"/>
            <a:ext cx="2662177" cy="520861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7820" y="4246949"/>
            <a:ext cx="2662177" cy="520861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20758218">
            <a:off x="3237096" y="3107547"/>
            <a:ext cx="381969" cy="39751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21355223">
            <a:off x="3389496" y="3063174"/>
            <a:ext cx="381969" cy="39751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748550">
            <a:off x="3601044" y="2908961"/>
            <a:ext cx="403401" cy="51609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7315724">
            <a:off x="6689797" y="3598337"/>
            <a:ext cx="636308" cy="612132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69127" y="3401027"/>
            <a:ext cx="232503" cy="198699"/>
            <a:chOff x="2223260" y="2685327"/>
            <a:chExt cx="232503" cy="198699"/>
          </a:xfrm>
        </p:grpSpPr>
        <p:sp>
          <p:nvSpPr>
            <p:cNvPr id="12" name="Oval 11"/>
            <p:cNvSpPr/>
            <p:nvPr/>
          </p:nvSpPr>
          <p:spPr>
            <a:xfrm>
              <a:off x="2326510" y="2696902"/>
              <a:ext cx="106015" cy="145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23260" y="2685327"/>
              <a:ext cx="232503" cy="198699"/>
            </a:xfrm>
            <a:prstGeom prst="ellipse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12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4" y="1690688"/>
            <a:ext cx="10204700" cy="46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71" y="1690688"/>
            <a:ext cx="6980077" cy="44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Questions </a:t>
            </a:r>
            <a:r>
              <a:rPr lang="en-US" dirty="0" smtClean="0"/>
              <a:t>(adding choices)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07" y="1406985"/>
            <a:ext cx="8088262" cy="52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Questions </a:t>
            </a:r>
            <a:r>
              <a:rPr lang="en-US" dirty="0" smtClean="0"/>
              <a:t>(type and correct 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45" y="1515921"/>
            <a:ext cx="7433134" cy="48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0" y="1326205"/>
            <a:ext cx="8356680" cy="53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of LOs</a:t>
            </a:r>
          </a:p>
          <a:p>
            <a:endParaRPr lang="en-US" dirty="0"/>
          </a:p>
          <a:p>
            <a:r>
              <a:rPr lang="en-US" dirty="0" smtClean="0"/>
              <a:t>Steps of Creating LOs in WRESTT tool (interactive)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Reference </a:t>
            </a:r>
            <a:br>
              <a:rPr lang="en-US" dirty="0" smtClean="0"/>
            </a:br>
            <a:r>
              <a:rPr lang="en-US" dirty="0" smtClean="0"/>
              <a:t>click add reference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64" y="1690688"/>
            <a:ext cx="8973879" cy="48234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125165" y="4143735"/>
            <a:ext cx="3507129" cy="63660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62306" y="5951258"/>
            <a:ext cx="2349666" cy="39536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Study at AAMU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206, 328, 403, 561</a:t>
            </a:r>
          </a:p>
          <a:p>
            <a:endParaRPr lang="en-US" dirty="0" smtClean="0"/>
          </a:p>
          <a:p>
            <a:r>
              <a:rPr lang="en-US" dirty="0" smtClean="0"/>
              <a:t>CS 582 </a:t>
            </a:r>
          </a:p>
          <a:p>
            <a:endParaRPr lang="en-US" dirty="0" smtClean="0"/>
          </a:p>
          <a:p>
            <a:r>
              <a:rPr lang="en-US" dirty="0" smtClean="0"/>
              <a:t>CS 401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4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2133600" y="705997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cs typeface="Arial" charset="0"/>
              </a:rPr>
              <a:t>Intro to LOs</a:t>
            </a:r>
            <a:br>
              <a:rPr lang="en-US" sz="4000" dirty="0">
                <a:cs typeface="Arial" charset="0"/>
              </a:rPr>
            </a:br>
            <a:endParaRPr lang="en-US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115238"/>
            <a:ext cx="8686800" cy="4361761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An LO is a “collection of content items, practice items, and assessment items that are combined based on a single learning objective”.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en-US" i="1" dirty="0"/>
              <a:t>Smaller chunks</a:t>
            </a:r>
            <a:r>
              <a:rPr lang="en-US" dirty="0"/>
              <a:t>: Compared to traditional learning, LOs are much smaller units of learning, typically 2 minutes to 15 minutes.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en-US" i="1" dirty="0"/>
              <a:t>Are self-contained</a:t>
            </a:r>
            <a:r>
              <a:rPr lang="en-US" dirty="0"/>
              <a:t>: LOs can be taken independently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en-US" i="1" dirty="0"/>
              <a:t>Can be aggregated</a:t>
            </a:r>
            <a:r>
              <a:rPr lang="en-US" dirty="0"/>
              <a:t>: LOs can be grouped into larger </a:t>
            </a:r>
            <a:r>
              <a:rPr lang="en-US" dirty="0" smtClean="0"/>
              <a:t>collections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Acknowledgement: Dr. Peter Clarke 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49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2133600" y="644507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cs typeface="Arial" charset="0"/>
              </a:rPr>
              <a:t>LOs and </a:t>
            </a:r>
            <a:r>
              <a:rPr lang="en-US" sz="4000" dirty="0" err="1">
                <a:cs typeface="Arial" charset="0"/>
              </a:rPr>
              <a:t>WReSTT</a:t>
            </a:r>
            <a:r>
              <a:rPr lang="en-US" sz="4000" dirty="0">
                <a:cs typeface="Arial" charset="0"/>
              </a:rPr>
              <a:t/>
            </a:r>
            <a:br>
              <a:rPr lang="en-US" sz="4000" dirty="0">
                <a:cs typeface="Arial" charset="0"/>
              </a:rPr>
            </a:br>
            <a:endParaRPr lang="en-US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335576"/>
            <a:ext cx="8686800" cy="3531824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Decided </a:t>
            </a:r>
            <a:r>
              <a:rPr lang="en-US" dirty="0"/>
              <a:t>to go with </a:t>
            </a:r>
            <a:r>
              <a:rPr lang="en-US" dirty="0" smtClean="0"/>
              <a:t>SCORM </a:t>
            </a:r>
            <a:r>
              <a:rPr lang="en-US" dirty="0"/>
              <a:t>(Sharable Content Object Reference Model) specifications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Developed by FIU team has </a:t>
            </a:r>
            <a:r>
              <a:rPr lang="en-US" dirty="0" smtClean="0"/>
              <a:t>implemented Learning Objects (LOs) in the current </a:t>
            </a:r>
            <a:r>
              <a:rPr lang="en-US" dirty="0" err="1" smtClean="0"/>
              <a:t>WReSTT</a:t>
            </a:r>
            <a:r>
              <a:rPr lang="en-US" dirty="0" smtClean="0"/>
              <a:t>, which allows </a:t>
            </a:r>
            <a:r>
              <a:rPr lang="en-US" dirty="0"/>
              <a:t>instructors to create LOs.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94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http://demo.wrestt.cis.fiu.edu</a:t>
            </a:r>
          </a:p>
          <a:p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/>
              <a:t>on as instructor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8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1690687"/>
            <a:ext cx="8085777" cy="49278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43332" y="2071868"/>
            <a:ext cx="3896304" cy="3333252"/>
          </a:xfrm>
          <a:prstGeom prst="rect">
            <a:avLst/>
          </a:prstGeom>
          <a:noFill/>
          <a:ln w="34925" cmpd="sng">
            <a:solidFill>
              <a:srgbClr val="FF0000"/>
            </a:solidFill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Learning Object (</a:t>
            </a:r>
            <a:r>
              <a:rPr lang="en-US" dirty="0" smtClean="0">
                <a:sym typeface="Symbol" panose="05050102010706020507" pitchFamily="18" charset="2"/>
              </a:rPr>
              <a:t>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Assign Learning Object </a:t>
            </a:r>
          </a:p>
          <a:p>
            <a:endParaRPr lang="en-US" dirty="0"/>
          </a:p>
          <a:p>
            <a:r>
              <a:rPr lang="en-US" dirty="0" smtClean="0"/>
              <a:t>Browse Learning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65" y="2238375"/>
            <a:ext cx="5410200" cy="461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6" y="282972"/>
            <a:ext cx="4479114" cy="2407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769" y="4400189"/>
            <a:ext cx="4055811" cy="2179998"/>
          </a:xfrm>
          <a:prstGeom prst="rect">
            <a:avLst/>
          </a:prstGeom>
        </p:spPr>
      </p:pic>
      <p:sp>
        <p:nvSpPr>
          <p:cNvPr id="8" name="Curved Left Arrow 7"/>
          <p:cNvSpPr/>
          <p:nvPr/>
        </p:nvSpPr>
        <p:spPr>
          <a:xfrm rot="7912450">
            <a:off x="2385795" y="2411287"/>
            <a:ext cx="687343" cy="211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232" y="144075"/>
            <a:ext cx="5045725" cy="2878869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22834" y="5321147"/>
            <a:ext cx="1666238" cy="31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089072" y="282972"/>
            <a:ext cx="4044508" cy="2173923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 rot="14341257">
            <a:off x="8839262" y="2114615"/>
            <a:ext cx="794020" cy="23571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of Creating Learning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General Learning Object Info (Name, Subject Area, and Description)</a:t>
            </a:r>
          </a:p>
          <a:p>
            <a:r>
              <a:rPr lang="en-US" dirty="0" smtClean="0"/>
              <a:t>Content: the place you input content</a:t>
            </a:r>
          </a:p>
          <a:p>
            <a:r>
              <a:rPr lang="en-US" dirty="0" smtClean="0"/>
              <a:t>Practice 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1077</TotalTime>
  <Words>293</Words>
  <Application>Microsoft Office PowerPoint</Application>
  <PresentationFormat>Widescreen</PresentationFormat>
  <Paragraphs>83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Symbol</vt:lpstr>
      <vt:lpstr>Wingdings</vt:lpstr>
      <vt:lpstr>Wingdings 3</vt:lpstr>
      <vt:lpstr>Wisp</vt:lpstr>
      <vt:lpstr>Using Learning Objects (LOs) in WRESTT</vt:lpstr>
      <vt:lpstr>Outline  </vt:lpstr>
      <vt:lpstr>Intro to LOs </vt:lpstr>
      <vt:lpstr>LOs and WReSTT </vt:lpstr>
      <vt:lpstr>Start Now</vt:lpstr>
      <vt:lpstr>Current Interface</vt:lpstr>
      <vt:lpstr>Learning Object Management</vt:lpstr>
      <vt:lpstr>PowerPoint Presentation</vt:lpstr>
      <vt:lpstr>Steps of Creating Learning Object</vt:lpstr>
      <vt:lpstr>CLO – General Info</vt:lpstr>
      <vt:lpstr>Category </vt:lpstr>
      <vt:lpstr>Category (cont’d)</vt:lpstr>
      <vt:lpstr>Content – Add Content Page </vt:lpstr>
      <vt:lpstr>Content – Add Video Page</vt:lpstr>
      <vt:lpstr>Practice Question </vt:lpstr>
      <vt:lpstr>Practice Questions (interface)</vt:lpstr>
      <vt:lpstr>Practice Questions (adding choices)</vt:lpstr>
      <vt:lpstr>Practice Questions (type and correct answer)</vt:lpstr>
      <vt:lpstr>Quiz</vt:lpstr>
      <vt:lpstr>Add Reference  click add reference page </vt:lpstr>
      <vt:lpstr>Class Study at AAMU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Learning Objects</dc:title>
  <dc:creator>Yujian_Fu</dc:creator>
  <cp:lastModifiedBy>Yujian_Fu</cp:lastModifiedBy>
  <cp:revision>67</cp:revision>
  <dcterms:created xsi:type="dcterms:W3CDTF">2015-06-04T19:32:41Z</dcterms:created>
  <dcterms:modified xsi:type="dcterms:W3CDTF">2015-06-12T18:35:20Z</dcterms:modified>
</cp:coreProperties>
</file>