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256" r:id="rId2"/>
    <p:sldId id="260" r:id="rId3"/>
    <p:sldId id="286" r:id="rId4"/>
    <p:sldId id="287" r:id="rId5"/>
    <p:sldId id="30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3" r:id="rId16"/>
    <p:sldId id="298" r:id="rId17"/>
    <p:sldId id="299" r:id="rId18"/>
    <p:sldId id="303" r:id="rId19"/>
    <p:sldId id="300" r:id="rId20"/>
    <p:sldId id="301" r:id="rId21"/>
    <p:sldId id="304" r:id="rId22"/>
    <p:sldId id="306" r:id="rId23"/>
    <p:sldId id="274" r:id="rId24"/>
    <p:sldId id="305" r:id="rId25"/>
    <p:sldId id="275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43"/>
    <a:srgbClr val="FFCF01"/>
    <a:srgbClr val="001409"/>
    <a:srgbClr val="FAA523"/>
    <a:srgbClr val="FFC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1993" autoAdjust="0"/>
  </p:normalViewPr>
  <p:slideViewPr>
    <p:cSldViewPr snapToGrid="0" snapToObjects="1">
      <p:cViewPr>
        <p:scale>
          <a:sx n="50" d="100"/>
          <a:sy n="50" d="100"/>
        </p:scale>
        <p:origin x="-123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FCCFC-F16E-46B5-B28B-7AF049EB4EC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781B3-3932-424C-B847-81DCB3446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4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781B3-3932-424C-B847-81DCB3446DD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7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781B3-3932-424C-B847-81DCB3446D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781B3-3932-424C-B847-81DCB3446DD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8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781B3-3932-424C-B847-81DCB3446DD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8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781B3-3932-424C-B847-81DCB3446DD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8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781B3-3932-424C-B847-81DCB3446DD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8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green.template_graphics3.wmf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883275"/>
            <a:ext cx="7366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2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B4C63-2372-4146-B4F4-A188C226B09D}" type="datetime1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7DD67-09E4-4A4E-8635-706CD60A51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54F8-B6B0-4486-84F4-15DD9FA925BA}" type="datetime1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2048-ABDE-C440-9CD5-655763C23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6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62604-DDC3-40F5-BD80-C5277FA624E9}" type="datetime1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2C35-48D8-3F4A-AF73-29C0F8AE46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7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reen.template_graphics2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732088"/>
            <a:ext cx="7366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.template_graphics3.wmf"/>
          <p:cNvPicPr>
            <a:picLocks noChangeAspect="1"/>
          </p:cNvPicPr>
          <p:nvPr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883275"/>
            <a:ext cx="7366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6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9E537-E21C-410F-A876-E391CCDB7948}" type="datetime1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DBF24-05AF-3946-9C76-2B1126B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69FAC-2B2E-4C30-B493-8F0BBA28AE4B}" type="datetime1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DF40B-BA2B-F040-A424-AF49250C1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01B7-D4E8-4CF0-9FB1-2B95F6579176}" type="datetime1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32C0-1DE8-F749-A535-F300EF687E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8D12B-7AC1-498A-B12E-8447D5B9DD36}" type="datetime1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93B66-2457-7F4F-B36B-0874F7290B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DB3DC-C69A-4BAD-A625-83975C8424DA}" type="datetime1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6DA5C-5659-494B-BF94-9C66B13234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9B76E-1D23-4A9E-A843-6451EE3900FB}" type="datetime1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1E9E-5AA9-A14E-B9A3-F8F3F3EE7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2E146-58F2-4A6C-BA63-4207DD5559EF}" type="datetime1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B50CD-8392-E04C-8C58-FB3AF61CB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884F-40EC-44C1-BF42-F5921D68E6A5}" type="datetime1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26BA-5D4F-A944-9C24-F36A54C92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2DDF17D1-74B6-4D8A-8250-AB16E0DD5091}" type="datetime1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CBD4B03-4A5F-7742-A0EA-BD06787DD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FLGRU_white slid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2438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5643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22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22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wrestt.cis.fiu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://demo.wrestt.cis.fiu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57200" y="3921160"/>
            <a:ext cx="8286750" cy="175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CF01"/>
                </a:solidFill>
                <a:latin typeface="Book Antiqua" panose="02040602050305030304" pitchFamily="18" charset="0"/>
              </a:rPr>
              <a:t>Gursimran Singh Walia, </a:t>
            </a:r>
            <a:r>
              <a:rPr lang="en-US" sz="2400" dirty="0" smtClean="0">
                <a:solidFill>
                  <a:srgbClr val="FFCF01"/>
                </a:solidFill>
                <a:latin typeface="Book Antiqua" panose="02040602050305030304" pitchFamily="18" charset="0"/>
              </a:rPr>
              <a:t>Associate Professor </a:t>
            </a:r>
            <a:r>
              <a:rPr lang="en-US" sz="2400" dirty="0">
                <a:solidFill>
                  <a:srgbClr val="FFCF01"/>
                </a:solidFill>
                <a:latin typeface="Book Antiqua" panose="02040602050305030304" pitchFamily="18" charset="0"/>
              </a:rPr>
              <a:t> </a:t>
            </a:r>
            <a:endParaRPr lang="en-US" sz="2400" dirty="0" smtClean="0">
              <a:solidFill>
                <a:srgbClr val="FFCF01"/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CF01"/>
                </a:solidFill>
                <a:latin typeface="Book Antiqua" panose="02040602050305030304" pitchFamily="18" charset="0"/>
              </a:rPr>
              <a:t>North Dakota State University [FARGO, ND]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CF01"/>
                </a:solidFill>
                <a:latin typeface="Book Antiqua" panose="02040602050305030304" pitchFamily="18" charset="0"/>
              </a:rPr>
              <a:t>www.gursimransinghwalia.com</a:t>
            </a:r>
            <a:endParaRPr lang="en-US" sz="2400" dirty="0">
              <a:solidFill>
                <a:srgbClr val="FFCF0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14375" y="51448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5643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564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564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564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564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5400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Using </a:t>
            </a:r>
            <a:r>
              <a:rPr lang="en-US" sz="5400" dirty="0" err="1" smtClean="0">
                <a:solidFill>
                  <a:srgbClr val="FFFF00"/>
                </a:solidFill>
                <a:latin typeface="Century Schoolbook" panose="02040604050505020304" pitchFamily="18" charset="0"/>
              </a:rPr>
              <a:t>WReSTT</a:t>
            </a:r>
            <a:r>
              <a:rPr lang="en-US" sz="5400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– </a:t>
            </a:r>
            <a:br>
              <a:rPr lang="en-US" sz="5400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</a:br>
            <a:r>
              <a:rPr lang="en-US" sz="5400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Instructor View</a:t>
            </a:r>
            <a:endParaRPr lang="en-US" sz="5400" i="1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224"/>
            <a:ext cx="4876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136403"/>
            <a:ext cx="50482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125779"/>
            <a:ext cx="7772400" cy="612775"/>
          </a:xfrm>
        </p:spPr>
        <p:txBody>
          <a:bodyPr/>
          <a:lstStyle/>
          <a:p>
            <a:r>
              <a:rPr lang="en-US" dirty="0" smtClean="0"/>
              <a:t>Course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6" y="1981767"/>
            <a:ext cx="2013787" cy="197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41076"/>
            <a:ext cx="12788811" cy="351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0710" y="1544160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9" y="235786"/>
            <a:ext cx="8912148" cy="43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29427 0.0317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5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27 0.03171 L 1.66667E-6 0.3858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1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38588 L 0.25 0.487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224"/>
            <a:ext cx="4876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125779"/>
            <a:ext cx="7772400" cy="612775"/>
          </a:xfrm>
        </p:spPr>
        <p:txBody>
          <a:bodyPr/>
          <a:lstStyle/>
          <a:p>
            <a:r>
              <a:rPr lang="en-US" sz="2800" dirty="0" smtClean="0"/>
              <a:t>Course Management: Manage Student Teams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224"/>
            <a:ext cx="9144000" cy="34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78493" y="1419224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60954" y="3365255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6593"/>
            <a:ext cx="9144000" cy="363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" y="3084264"/>
            <a:ext cx="9017244" cy="363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224 -0.1800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224"/>
            <a:ext cx="4876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125779"/>
            <a:ext cx="7772400" cy="612775"/>
          </a:xfrm>
        </p:spPr>
        <p:txBody>
          <a:bodyPr/>
          <a:lstStyle/>
          <a:p>
            <a:r>
              <a:rPr lang="en-US" sz="2800" dirty="0" smtClean="0"/>
              <a:t>Course Management: Manage Bonus Points</a:t>
            </a:r>
            <a:endParaRPr lang="en-US" sz="2800" dirty="0"/>
          </a:p>
        </p:txBody>
      </p:sp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5923" y="3091404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" y="1419224"/>
            <a:ext cx="8915400" cy="383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224"/>
            <a:ext cx="4876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125779"/>
            <a:ext cx="7772400" cy="612775"/>
          </a:xfrm>
        </p:spPr>
        <p:txBody>
          <a:bodyPr/>
          <a:lstStyle/>
          <a:p>
            <a:r>
              <a:rPr lang="en-US" sz="2800" dirty="0" smtClean="0"/>
              <a:t>Course Management: Pre and Post Test</a:t>
            </a:r>
            <a:endParaRPr lang="en-US" sz="2800" dirty="0"/>
          </a:p>
        </p:txBody>
      </p:sp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659846" y="3249666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224"/>
            <a:ext cx="9020907" cy="398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1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4395"/>
            <a:ext cx="7772400" cy="619858"/>
          </a:xfrm>
        </p:spPr>
        <p:txBody>
          <a:bodyPr/>
          <a:lstStyle/>
          <a:p>
            <a:r>
              <a:rPr lang="en-US" dirty="0" smtClean="0"/>
              <a:t>Mock Course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4" y="87021"/>
            <a:ext cx="7895490" cy="673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1069">
            <a:off x="6229810" y="824090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7508" y="1565031"/>
            <a:ext cx="3640015" cy="309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363"/>
            <a:ext cx="7772400" cy="595191"/>
          </a:xfrm>
        </p:spPr>
        <p:txBody>
          <a:bodyPr/>
          <a:lstStyle/>
          <a:p>
            <a:r>
              <a:rPr lang="en-US" dirty="0" smtClean="0"/>
              <a:t>Learning Object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314450"/>
            <a:ext cx="4876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61859">
            <a:off x="494301" y="1375655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9" y="738554"/>
            <a:ext cx="6630572" cy="617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0" y="738554"/>
            <a:ext cx="57523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7" y="738551"/>
            <a:ext cx="607051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8" y="1017495"/>
            <a:ext cx="6663508" cy="386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61859">
            <a:off x="1895209" y="74975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732761"/>
            <a:ext cx="8677073" cy="33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1069">
            <a:off x="5547474" y="354132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1069">
            <a:off x="6087105" y="1096497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1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0.16128 1.48148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363"/>
            <a:ext cx="7772400" cy="595191"/>
          </a:xfrm>
        </p:spPr>
        <p:txBody>
          <a:bodyPr/>
          <a:lstStyle/>
          <a:p>
            <a:r>
              <a:rPr lang="en-US" dirty="0" smtClean="0"/>
              <a:t>Assigning Learning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314450"/>
            <a:ext cx="4876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61859">
            <a:off x="3167163" y="1129471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738554"/>
            <a:ext cx="87725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363"/>
            <a:ext cx="7772400" cy="595191"/>
          </a:xfrm>
        </p:spPr>
        <p:txBody>
          <a:bodyPr/>
          <a:lstStyle/>
          <a:p>
            <a:r>
              <a:rPr lang="en-US" dirty="0" smtClean="0"/>
              <a:t>Assigning Learning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314450"/>
            <a:ext cx="4876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61859">
            <a:off x="1716438" y="2934243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2435">
            <a:off x="736332" y="611690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" y="534650"/>
            <a:ext cx="90963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9" y="813289"/>
            <a:ext cx="7789619" cy="581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3" y="1157288"/>
            <a:ext cx="6986673" cy="494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262063"/>
            <a:ext cx="8115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933450"/>
            <a:ext cx="77247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4395"/>
            <a:ext cx="7772400" cy="619858"/>
          </a:xfrm>
        </p:spPr>
        <p:txBody>
          <a:bodyPr/>
          <a:lstStyle/>
          <a:p>
            <a:r>
              <a:rPr lang="en-US" dirty="0" smtClean="0"/>
              <a:t>Mock Course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4" y="87021"/>
            <a:ext cx="7895490" cy="673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1069">
            <a:off x="4553781" y="3730378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4600575"/>
            <a:ext cx="7772400" cy="1855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363"/>
            <a:ext cx="7772400" cy="595191"/>
          </a:xfrm>
        </p:spPr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34104"/>
            <a:ext cx="8915400" cy="229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2435">
            <a:off x="1422132" y="1332661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85460"/>
            <a:ext cx="8915400" cy="426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52" y="1770268"/>
            <a:ext cx="74009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" y="2924990"/>
            <a:ext cx="9064170" cy="219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" y="3045884"/>
            <a:ext cx="9044005" cy="88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52042">
            <a:off x="345241" y="1096498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44" y="1127883"/>
            <a:ext cx="67818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52" y="708230"/>
            <a:ext cx="46101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15" y="1259909"/>
            <a:ext cx="6852171" cy="44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64792 0.2173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96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792 0.21736 L 0.03455 0.2173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0.21736 L 0.36927 0.2173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27 0.21736 L 0.78907 0.2173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Agenda – Block Diagram [Clarke et al.] 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8443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57600" y="2667000"/>
            <a:ext cx="1371600" cy="842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3554102"/>
            <a:ext cx="2514600" cy="6509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24348" y="4267200"/>
            <a:ext cx="838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3715" y="2745377"/>
            <a:ext cx="1066799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4271554"/>
            <a:ext cx="2690948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609600" y="1752600"/>
            <a:ext cx="2411939" cy="612648"/>
          </a:xfrm>
          <a:prstGeom prst="wedgeRectCallout">
            <a:avLst>
              <a:gd name="adj1" fmla="val 46192"/>
              <a:gd name="adj2" fmla="val 1038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Allows users to access social n/</a:t>
            </a:r>
            <a:r>
              <a:rPr lang="en-US" sz="1600" i="1" dirty="0" err="1" smtClean="0"/>
              <a:t>w’ing</a:t>
            </a:r>
            <a:r>
              <a:rPr lang="en-US" sz="1600" i="1" dirty="0" smtClean="0"/>
              <a:t> features</a:t>
            </a:r>
            <a:endParaRPr lang="en-US" sz="1600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430622" y="1146165"/>
            <a:ext cx="2411939" cy="612648"/>
          </a:xfrm>
          <a:prstGeom prst="wedgeRectCallout">
            <a:avLst>
              <a:gd name="adj1" fmla="val -74541"/>
              <a:gd name="adj2" fmla="val 16812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tools and 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7637" y="2745377"/>
            <a:ext cx="1239128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1871" y="3538862"/>
            <a:ext cx="164592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6334821" y="1981200"/>
            <a:ext cx="2825591" cy="612648"/>
          </a:xfrm>
          <a:prstGeom prst="wedgeRectCallout">
            <a:avLst>
              <a:gd name="adj1" fmla="val -36942"/>
              <a:gd name="adj2" fmla="val 85462"/>
            </a:avLst>
          </a:prstGeom>
          <a:solidFill>
            <a:srgbClr val="66FF3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Update content, and generate reports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://t3.gstatic.com/images?q=tbn:ANd9GcQNsnSe0-Guo_grju8_27wO-jdkDSuKloo6w7FQ7EMKojOYcUpE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48" y="5572124"/>
            <a:ext cx="21907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DF40B-BA2B-F040-A424-AF49250C1B3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9" grpId="1" animBg="1"/>
      <p:bldP spid="10" grpId="0" animBg="1"/>
      <p:bldP spid="11" grpId="0" animBg="1"/>
      <p:bldP spid="3" grpId="0" animBg="1"/>
      <p:bldP spid="12" grpId="0" animBg="1"/>
      <p:bldP spid="4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363"/>
            <a:ext cx="7772400" cy="595191"/>
          </a:xfrm>
        </p:spPr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34104"/>
            <a:ext cx="8915400" cy="229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2435">
            <a:off x="5908407" y="1096496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049296"/>
            <a:ext cx="88773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2882127"/>
            <a:ext cx="89439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1069">
            <a:off x="959603" y="1721785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7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4395"/>
            <a:ext cx="7772400" cy="619858"/>
          </a:xfrm>
        </p:spPr>
        <p:txBody>
          <a:bodyPr/>
          <a:lstStyle/>
          <a:p>
            <a:r>
              <a:rPr lang="en-US" dirty="0" smtClean="0"/>
              <a:t>Mock Course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4" y="87021"/>
            <a:ext cx="7895490" cy="673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1839" y="262314"/>
            <a:ext cx="7772400" cy="1137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1069">
            <a:off x="4572280" y="-133678"/>
            <a:ext cx="691830" cy="73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75" y="101601"/>
            <a:ext cx="7772400" cy="927100"/>
          </a:xfrm>
        </p:spPr>
        <p:txBody>
          <a:bodyPr/>
          <a:lstStyle/>
          <a:p>
            <a:r>
              <a:rPr lang="en-US" dirty="0" smtClean="0"/>
              <a:t>Course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1"/>
            <a:ext cx="89630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01" y="149227"/>
            <a:ext cx="7584822" cy="659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2346">
            <a:off x="992224" y="1162050"/>
            <a:ext cx="1828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4508">
            <a:off x="995362" y="4276726"/>
            <a:ext cx="2066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5935">
            <a:off x="4489154" y="4305002"/>
            <a:ext cx="2266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2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WReSTT</a:t>
            </a:r>
            <a:r>
              <a:rPr lang="en-US" dirty="0"/>
              <a:t> in the Classroom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727698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Week 0:</a:t>
            </a:r>
          </a:p>
          <a:p>
            <a:r>
              <a:rPr lang="en-US" dirty="0" smtClean="0"/>
              <a:t>Virtual points allocation scheme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97" y="-10592"/>
            <a:ext cx="4343400" cy="28000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" y="2514580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Week 1-2:</a:t>
            </a:r>
          </a:p>
          <a:p>
            <a:r>
              <a:rPr lang="en-US" dirty="0" err="1" smtClean="0"/>
              <a:t>Intorduce</a:t>
            </a:r>
            <a:r>
              <a:rPr lang="en-US" dirty="0" smtClean="0"/>
              <a:t> </a:t>
            </a:r>
            <a:r>
              <a:rPr lang="en-US" dirty="0" err="1" smtClean="0"/>
              <a:t>WReSTT</a:t>
            </a:r>
            <a:r>
              <a:rPr lang="en-US" dirty="0" smtClean="0"/>
              <a:t> to the Students</a:t>
            </a:r>
            <a:endParaRPr lang="en-US" dirty="0"/>
          </a:p>
        </p:txBody>
      </p:sp>
      <p:pic>
        <p:nvPicPr>
          <p:cNvPr id="6148" name="Picture 4" descr="http://t0.gstatic.com/images?q=tbn:ANd9GcS-xmufL9p-y7H4OqIhtDKvufS3G56eNvFA36W9VoZA_dNc_QQV8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3" y="1636626"/>
            <a:ext cx="3179298" cy="23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4223690"/>
            <a:ext cx="4267200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Week 2-20:</a:t>
            </a:r>
          </a:p>
          <a:p>
            <a:r>
              <a:rPr lang="en-US" dirty="0" smtClean="0"/>
              <a:t>Assignments and Monitor Teams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352800"/>
            <a:ext cx="5181600" cy="3366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Student Assignments</a:t>
            </a:r>
            <a:r>
              <a:rPr lang="en-US" sz="1600" dirty="0" smtClean="0">
                <a:solidFill>
                  <a:schemeClr val="tx1"/>
                </a:solidFill>
              </a:rPr>
              <a:t>: The </a:t>
            </a:r>
            <a:r>
              <a:rPr lang="en-US" sz="1600" dirty="0">
                <a:solidFill>
                  <a:schemeClr val="tx1"/>
                </a:solidFill>
              </a:rPr>
              <a:t>instructor </a:t>
            </a:r>
            <a:r>
              <a:rPr lang="en-US" sz="1600" dirty="0" smtClean="0">
                <a:solidFill>
                  <a:schemeClr val="tx1"/>
                </a:solidFill>
              </a:rPr>
              <a:t>may require </a:t>
            </a:r>
            <a:r>
              <a:rPr lang="en-US" sz="1600" dirty="0">
                <a:solidFill>
                  <a:schemeClr val="tx1"/>
                </a:solidFill>
              </a:rPr>
              <a:t>students to submit a report with each assignment containing the </a:t>
            </a:r>
            <a:r>
              <a:rPr lang="en-US" sz="1600" i="1" dirty="0">
                <a:solidFill>
                  <a:srgbClr val="FF0000"/>
                </a:solidFill>
              </a:rPr>
              <a:t>testing techniques used, test cases, test coverage achieved using different criteria and an explanation of any criteria for which the speciﬁed coverage is not </a:t>
            </a:r>
            <a:r>
              <a:rPr lang="en-US" sz="1600" i="1" dirty="0" smtClean="0">
                <a:solidFill>
                  <a:srgbClr val="FF0000"/>
                </a:solidFill>
              </a:rPr>
              <a:t>achieved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Monitor Teams</a:t>
            </a:r>
            <a:r>
              <a:rPr lang="en-US" sz="1600" dirty="0" smtClean="0">
                <a:solidFill>
                  <a:schemeClr val="tx1"/>
                </a:solidFill>
              </a:rPr>
              <a:t>: monitor </a:t>
            </a:r>
            <a:r>
              <a:rPr lang="en-US" sz="1600" dirty="0">
                <a:solidFill>
                  <a:schemeClr val="tx1"/>
                </a:solidFill>
              </a:rPr>
              <a:t>the postings to the forums and </a:t>
            </a:r>
            <a:r>
              <a:rPr lang="en-US" sz="1600" i="1" dirty="0">
                <a:solidFill>
                  <a:srgbClr val="FF0000"/>
                </a:solidFill>
              </a:rPr>
              <a:t>provides feedback to the virtual teams and the class</a:t>
            </a:r>
            <a:r>
              <a:rPr lang="en-US" sz="1600" dirty="0">
                <a:solidFill>
                  <a:schemeClr val="tx1"/>
                </a:solidFill>
              </a:rPr>
              <a:t>, with respect to their participation on completing the tutorials and </a:t>
            </a:r>
            <a:r>
              <a:rPr lang="en-US" sz="1600" dirty="0" smtClean="0">
                <a:solidFill>
                  <a:schemeClr val="tx1"/>
                </a:solidFill>
              </a:rPr>
              <a:t>quizzes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DF40B-BA2B-F040-A424-AF49250C1B3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614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57200" y="3921160"/>
            <a:ext cx="8286750" cy="175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CF01"/>
                </a:solidFill>
                <a:latin typeface="Book Antiqua" panose="02040602050305030304" pitchFamily="18" charset="0"/>
              </a:rPr>
              <a:t>Gursimran Singh Walia, </a:t>
            </a:r>
            <a:r>
              <a:rPr lang="en-US" sz="2400" dirty="0" smtClean="0">
                <a:solidFill>
                  <a:srgbClr val="FFCF01"/>
                </a:solidFill>
                <a:latin typeface="Book Antiqua" panose="02040602050305030304" pitchFamily="18" charset="0"/>
              </a:rPr>
              <a:t>Associate Professor </a:t>
            </a:r>
            <a:r>
              <a:rPr lang="en-US" sz="2400" dirty="0">
                <a:solidFill>
                  <a:srgbClr val="FFCF01"/>
                </a:solidFill>
                <a:latin typeface="Book Antiqua" panose="02040602050305030304" pitchFamily="18" charset="0"/>
              </a:rPr>
              <a:t> </a:t>
            </a:r>
            <a:endParaRPr lang="en-US" sz="2400" dirty="0" smtClean="0">
              <a:solidFill>
                <a:srgbClr val="FFCF01"/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CF01"/>
                </a:solidFill>
                <a:latin typeface="Book Antiqua" panose="02040602050305030304" pitchFamily="18" charset="0"/>
              </a:rPr>
              <a:t>North Dakota State University [FARGO, ND]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CF01"/>
                </a:solidFill>
                <a:latin typeface="Book Antiqua" panose="02040602050305030304" pitchFamily="18" charset="0"/>
              </a:rPr>
              <a:t>www.gursimransinghwalia.com</a:t>
            </a:r>
            <a:endParaRPr lang="en-US" sz="2400" dirty="0">
              <a:solidFill>
                <a:srgbClr val="FFCF0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14375" y="51448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5643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564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564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564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564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5400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Using </a:t>
            </a:r>
            <a:r>
              <a:rPr lang="en-US" sz="5400" dirty="0" err="1" smtClean="0">
                <a:solidFill>
                  <a:srgbClr val="FFFF00"/>
                </a:solidFill>
                <a:latin typeface="Century Schoolbook" panose="02040604050505020304" pitchFamily="18" charset="0"/>
              </a:rPr>
              <a:t>WReSTT</a:t>
            </a:r>
            <a:r>
              <a:rPr lang="en-US" sz="5400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– </a:t>
            </a:r>
            <a:br>
              <a:rPr lang="en-US" sz="5400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</a:br>
            <a:r>
              <a:rPr lang="en-US" sz="5400" i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Instructor View</a:t>
            </a:r>
            <a:endParaRPr lang="en-US" sz="5400" i="1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1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/>
              <a:t>Homepage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150" y="1733550"/>
            <a:ext cx="6953250" cy="1752600"/>
          </a:xfrm>
        </p:spPr>
        <p:txBody>
          <a:bodyPr/>
          <a:lstStyle/>
          <a:p>
            <a:r>
              <a:rPr lang="en-US" b="1" dirty="0"/>
              <a:t>Demo Site: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http://demo.wrestt.cis.fiu.edu/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154" y="407133"/>
            <a:ext cx="7772400" cy="1470025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http://demo.wrestt.cis.fiu.edu/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2709" cy="285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6" y="3168528"/>
            <a:ext cx="299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93" y="3168528"/>
            <a:ext cx="3876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27" y="3676283"/>
            <a:ext cx="2819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79" y="2978028"/>
            <a:ext cx="2114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52" y="5063481"/>
            <a:ext cx="2343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56" y="4604344"/>
            <a:ext cx="2171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54" y="4520557"/>
            <a:ext cx="23622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537" y="0"/>
            <a:ext cx="7772400" cy="542925"/>
          </a:xfrm>
        </p:spPr>
        <p:txBody>
          <a:bodyPr/>
          <a:lstStyle/>
          <a:p>
            <a:r>
              <a:rPr lang="en-US" sz="3600" dirty="0" smtClean="0"/>
              <a:t>Home Page</a:t>
            </a:r>
            <a:endParaRPr lang="en-US" sz="36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2" y="1142998"/>
            <a:ext cx="8340225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4" y="2352675"/>
            <a:ext cx="7924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1" y="2038350"/>
            <a:ext cx="85915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306" y="1985961"/>
            <a:ext cx="58769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1" y="3575234"/>
            <a:ext cx="3883208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67" y="3490750"/>
            <a:ext cx="5257801" cy="2861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613"/>
            <a:ext cx="4772025" cy="67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61859">
            <a:off x="1538020" y="417875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0.1415 1.4814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5 1.48148E-6 L 0.229 1.48148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 1.48148E-6 L 0.40087 1.48148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87 1.48148E-6 L -0.09756 0.6939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31" y="3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74"/>
            <a:ext cx="7772400" cy="795704"/>
          </a:xfrm>
        </p:spPr>
        <p:txBody>
          <a:bodyPr/>
          <a:lstStyle/>
          <a:p>
            <a:r>
              <a:rPr lang="en-US" dirty="0" smtClean="0"/>
              <a:t>Logging in as Guest </a:t>
            </a:r>
            <a:r>
              <a:rPr lang="en-US" dirty="0" err="1" smtClean="0"/>
              <a:t>Instrcutor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5" y="2630361"/>
            <a:ext cx="88677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30" y="1529861"/>
            <a:ext cx="7006364" cy="79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92110" y="1600198"/>
            <a:ext cx="1005840" cy="548640"/>
          </a:xfrm>
          <a:prstGeom prst="rect">
            <a:avLst/>
          </a:prstGeom>
          <a:noFill/>
          <a:ln w="38100">
            <a:solidFill>
              <a:srgbClr val="FFCF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193"/>
            <a:ext cx="7772400" cy="753452"/>
          </a:xfrm>
        </p:spPr>
        <p:txBody>
          <a:bodyPr/>
          <a:lstStyle/>
          <a:p>
            <a:r>
              <a:rPr lang="en-US" dirty="0" smtClean="0"/>
              <a:t>Instructor – Welcome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5" y="865304"/>
            <a:ext cx="8905875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1069">
            <a:off x="5807780" y="3787540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04" y="1662922"/>
            <a:ext cx="77343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193"/>
            <a:ext cx="7772400" cy="753452"/>
          </a:xfrm>
        </p:spPr>
        <p:txBody>
          <a:bodyPr/>
          <a:lstStyle/>
          <a:p>
            <a:r>
              <a:rPr lang="en-US" dirty="0" smtClean="0"/>
              <a:t>Instructor – Welcome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5" y="865304"/>
            <a:ext cx="8905875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1069">
            <a:off x="5807780" y="3787539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-0.37812 -0.321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-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4395"/>
            <a:ext cx="7772400" cy="619858"/>
          </a:xfrm>
        </p:spPr>
        <p:txBody>
          <a:bodyPr/>
          <a:lstStyle/>
          <a:p>
            <a:r>
              <a:rPr lang="en-US" dirty="0" smtClean="0"/>
              <a:t>Mock Course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4" y="87021"/>
            <a:ext cx="7895490" cy="673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clker.com/cliparts/5/b/9/g/I/V/mouse-red-click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1069">
            <a:off x="4910964" y="-266155"/>
            <a:ext cx="823993" cy="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DBF24-05AF-3946-9C76-2B1126B88E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6945E-18 L -0.26094 0.16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94 0.16551 L 0.11406 0.198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6 0.19884 L -0.08785 0.669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dsu-template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ndsu-template6</Template>
  <TotalTime>542</TotalTime>
  <Words>264</Words>
  <Application>Microsoft Office PowerPoint</Application>
  <PresentationFormat>On-screen Show (4:3)</PresentationFormat>
  <Paragraphs>71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ndsu-template6</vt:lpstr>
      <vt:lpstr>PowerPoint Presentation</vt:lpstr>
      <vt:lpstr>Agenda – Block Diagram [Clarke et al.] </vt:lpstr>
      <vt:lpstr>Homepage </vt:lpstr>
      <vt:lpstr>http://demo.wrestt.cis.fiu.edu/</vt:lpstr>
      <vt:lpstr>Home Page</vt:lpstr>
      <vt:lpstr>Logging in as Guest Instrcutor</vt:lpstr>
      <vt:lpstr>Instructor – Welcome View</vt:lpstr>
      <vt:lpstr>Instructor – Welcome View</vt:lpstr>
      <vt:lpstr>Mock Course </vt:lpstr>
      <vt:lpstr>Course Management</vt:lpstr>
      <vt:lpstr>Course Management: Manage Student Teams</vt:lpstr>
      <vt:lpstr>Course Management: Manage Bonus Points</vt:lpstr>
      <vt:lpstr>Course Management: Pre and Post Test</vt:lpstr>
      <vt:lpstr>Mock Course </vt:lpstr>
      <vt:lpstr>Learning Object Management</vt:lpstr>
      <vt:lpstr>Assigning Learning Objects</vt:lpstr>
      <vt:lpstr>Assigning Learning Objects</vt:lpstr>
      <vt:lpstr>Mock Course </vt:lpstr>
      <vt:lpstr>Reports</vt:lpstr>
      <vt:lpstr>Reports</vt:lpstr>
      <vt:lpstr>Mock Course </vt:lpstr>
      <vt:lpstr>Course Settings</vt:lpstr>
      <vt:lpstr>Using WReSTT in the Classroom</vt:lpstr>
      <vt:lpstr>PowerPoint Presentation</vt:lpstr>
      <vt:lpstr>PowerPoint Presentation</vt:lpstr>
    </vt:vector>
  </TitlesOfParts>
  <Company>North Dakota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Walia</dc:creator>
  <cp:lastModifiedBy>Gursimran Walia</cp:lastModifiedBy>
  <cp:revision>48</cp:revision>
  <dcterms:created xsi:type="dcterms:W3CDTF">2014-03-05T02:41:19Z</dcterms:created>
  <dcterms:modified xsi:type="dcterms:W3CDTF">2015-06-12T14:19:49Z</dcterms:modified>
</cp:coreProperties>
</file>