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65" r:id="rId4"/>
    <p:sldId id="266" r:id="rId5"/>
    <p:sldId id="267" r:id="rId6"/>
    <p:sldId id="268" r:id="rId7"/>
    <p:sldId id="257" r:id="rId8"/>
    <p:sldId id="25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6" autoAdjust="0"/>
    <p:restoredTop sz="98667" autoAdjust="0"/>
  </p:normalViewPr>
  <p:slideViewPr>
    <p:cSldViewPr>
      <p:cViewPr varScale="1">
        <p:scale>
          <a:sx n="68" d="100"/>
          <a:sy n="68" d="100"/>
        </p:scale>
        <p:origin x="106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Logistic Regression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6595" y="1739900"/>
            <a:ext cx="7749540" cy="42462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Examples of Odds Ratio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542415"/>
            <a:ext cx="8229600" cy="4602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8785" y="532765"/>
            <a:ext cx="8317865" cy="58146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Interpreting output in R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418590"/>
            <a:ext cx="8282940" cy="52279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17550" y="1417955"/>
            <a:ext cx="7681595" cy="268414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8185" y="3902710"/>
            <a:ext cx="7680325" cy="21882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730" y="598170"/>
            <a:ext cx="8610600" cy="5656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Linear regression slopes can be much larger than 1 and much smaller than zero, making it difficult to use them for classification tasks as thresholding becomes tough.</a:t>
            </a:r>
            <a:endParaRPr lang="en-US"/>
          </a:p>
          <a:p>
            <a:r>
              <a:rPr lang="en-US"/>
              <a:t>In logistic regression instead of Least Squares, Maximum Likelihood Estimation is used.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Likelihood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Likelihood can be understood as reverse probability.</a:t>
            </a:r>
            <a:endParaRPr lang="en-US"/>
          </a:p>
          <a:p>
            <a:r>
              <a:rPr lang="en-US"/>
              <a:t>For probability, we use known parameters to predict data.</a:t>
            </a:r>
            <a:endParaRPr lang="en-US"/>
          </a:p>
          <a:p>
            <a:r>
              <a:rPr lang="en-US"/>
              <a:t>For likelihood, we use known data to predict parameters.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Maximise Likelihood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linear regression, the goal is to minimise least squares error</a:t>
            </a:r>
            <a:endParaRPr lang="en-US"/>
          </a:p>
          <a:p>
            <a:r>
              <a:rPr lang="en-US"/>
              <a:t>In logistic regression, the goal is to maximise likelihood.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800600" cy="44957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800" dirty="0" smtClean="0"/>
                  <a:t>Linear Regression</a:t>
                </a:r>
                <a:r>
                  <a:rPr lang="en-US" dirty="0" smtClean="0"/>
                  <a:t>: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dirty="0" smtClean="0">
                  <a:solidFill>
                    <a:srgbClr val="0033CC"/>
                  </a:solidFill>
                </a:endParaRPr>
              </a:p>
              <a:p>
                <a:r>
                  <a:rPr lang="en-US" sz="2800" dirty="0" smtClean="0"/>
                  <a:t>Logistic </a:t>
                </a:r>
                <a:r>
                  <a:rPr lang="en-US" sz="2800" dirty="0" smtClean="0"/>
                  <a:t>Regression for classification: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33CC"/>
                          </a:solidFill>
                          <a:latin typeface="Cambria Math"/>
                        </a:rPr>
                        <m:t>g</m:t>
                      </m:r>
                      <m:r>
                        <a:rPr lang="en-US" b="0" i="0" smtClean="0">
                          <a:solidFill>
                            <a:srgbClr val="00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0033CC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is </a:t>
                </a:r>
                <a:r>
                  <a:rPr lang="en-US" sz="2800" dirty="0"/>
                  <a:t>called the logistic function or the sigmoid function.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800600" cy="4495799"/>
              </a:xfrm>
              <a:blipFill rotWithShape="0">
                <a:blip r:embed="rId1"/>
                <a:stretch>
                  <a:fillRect l="-1904" t="-28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81200"/>
            <a:ext cx="3114675" cy="2705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953000" y="1556510"/>
                <a:ext cx="2209799" cy="8928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Logistic:</a:t>
                </a:r>
                <a:r>
                  <a:rPr lang="en-US" dirty="0"/>
                  <a:t> </a:t>
                </a:r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556510"/>
                <a:ext cx="2209799" cy="892873"/>
              </a:xfrm>
              <a:prstGeom prst="rect">
                <a:avLst/>
              </a:prstGeom>
              <a:blipFill rotWithShape="1">
                <a:blip r:embed="rId3"/>
                <a:stretch>
                  <a:fillRect l="-2486" t="-3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 properties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Bounded between 0 and 1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)→1</m:t>
                    </m:r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)→0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𝑑𝑧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.(1−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)(1−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627505"/>
            <a:ext cx="7988935" cy="4340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9425" y="479425"/>
            <a:ext cx="8184515" cy="43999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03580" y="5946775"/>
            <a:ext cx="787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/>
              <a:t>p is the probability that a club member fits into group 1. </a:t>
            </a:r>
            <a:r>
              <a:rPr lang="en-US"/>
              <a:t>P(Y=1|X)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WPS Presentation</Application>
  <PresentationFormat>On-screen Show (4:3)</PresentationFormat>
  <Paragraphs>32</Paragraphs>
  <Slides>14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Comic Sans MS</vt:lpstr>
      <vt:lpstr>Calibri</vt:lpstr>
      <vt:lpstr>Microsoft YaHei</vt:lpstr>
      <vt:lpstr/>
      <vt:lpstr>Arial Unicode MS</vt:lpstr>
      <vt:lpstr>Segoe Print</vt:lpstr>
      <vt:lpstr>Office Theme</vt:lpstr>
      <vt:lpstr>Foundations of Machine Learning</vt:lpstr>
      <vt:lpstr>PowerPoint 演示文稿</vt:lpstr>
      <vt:lpstr>PowerPoint 演示文稿</vt:lpstr>
      <vt:lpstr>PowerPoint 演示文稿</vt:lpstr>
      <vt:lpstr>PowerPoint 演示文稿</vt:lpstr>
      <vt:lpstr>Logistic Regression for classification</vt:lpstr>
      <vt:lpstr>Sigmoid function properties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virinchi</cp:lastModifiedBy>
  <cp:revision>253</cp:revision>
  <cp:lastPrinted>2016-06-07T03:54:00Z</cp:lastPrinted>
  <dcterms:created xsi:type="dcterms:W3CDTF">2015-06-25T09:31:00Z</dcterms:created>
  <dcterms:modified xsi:type="dcterms:W3CDTF">2017-11-27T02:47:20Z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