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2"/>
  </p:handoutMasterIdLst>
  <p:sldIdLst>
    <p:sldId id="307" r:id="rId3"/>
    <p:sldId id="346" r:id="rId4"/>
    <p:sldId id="435" r:id="rId5"/>
    <p:sldId id="436" r:id="rId6"/>
    <p:sldId id="437" r:id="rId7"/>
    <p:sldId id="351" r:id="rId8"/>
    <p:sldId id="453" r:id="rId9"/>
    <p:sldId id="352" r:id="rId10"/>
    <p:sldId id="353" r:id="rId11"/>
    <p:sldId id="354" r:id="rId13"/>
    <p:sldId id="457" r:id="rId14"/>
    <p:sldId id="460" r:id="rId15"/>
    <p:sldId id="458" r:id="rId16"/>
    <p:sldId id="459" r:id="rId17"/>
    <p:sldId id="462" r:id="rId18"/>
    <p:sldId id="463" r:id="rId19"/>
    <p:sldId id="464" r:id="rId20"/>
    <p:sldId id="461" r:id="rId2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8667" autoAdjust="0"/>
  </p:normalViewPr>
  <p:slideViewPr>
    <p:cSldViewPr>
      <p:cViewPr varScale="1">
        <p:scale>
          <a:sx n="77" d="100"/>
          <a:sy n="77" d="100"/>
        </p:scale>
        <p:origin x="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F8A2488-182E-4C04-B772-FDBDAC22A7BC}" type="slidenum">
              <a:rPr lang="en-US" sz="1300"/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9011320-73E6-4338-A070-7CE9A7C4776C}" type="slidenum">
              <a:rPr lang="en-US" sz="1300"/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7DB97B-C462-4EBA-AA3E-4409EF46C96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Clustering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A: Introduction and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kmeans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B3ECE7-CE45-4584-BDEB-2066B2559A44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4000" dirty="0" smtClean="0">
                <a:ea typeface="MS PGothic" panose="020B0600070205080204" pitchFamily="34" charset="-128"/>
              </a:rPr>
              <a:t>Partitioning Algorithms</a:t>
            </a:r>
            <a:endParaRPr lang="en-US" sz="3600" b="1" dirty="0" smtClean="0">
              <a:ea typeface="MS PGothic" panose="020B0600070205080204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8006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u="sng" dirty="0" smtClean="0">
                <a:ea typeface="MS PGothic" panose="020B0600070205080204" pitchFamily="34" charset="-128"/>
              </a:rPr>
              <a:t>Partitioning method:</a:t>
            </a:r>
            <a:r>
              <a:rPr lang="en-US" sz="2800" dirty="0" smtClean="0">
                <a:ea typeface="MS PGothic" panose="020B0600070205080204" pitchFamily="34" charset="-128"/>
              </a:rPr>
              <a:t> Construct a partition of a database </a:t>
            </a:r>
            <a:r>
              <a:rPr lang="en-US" sz="2800" i="1" dirty="0" smtClean="0">
                <a:solidFill>
                  <a:srgbClr val="0033CC"/>
                </a:solidFill>
                <a:ea typeface="MS PGothic" panose="020B0600070205080204" pitchFamily="34" charset="-128"/>
              </a:rPr>
              <a:t>D</a:t>
            </a:r>
            <a:r>
              <a:rPr lang="en-US" sz="2800" dirty="0" smtClean="0">
                <a:ea typeface="MS PGothic" panose="020B0600070205080204" pitchFamily="34" charset="-128"/>
              </a:rPr>
              <a:t> of </a:t>
            </a:r>
            <a:r>
              <a:rPr lang="en-US" sz="2800" i="1" dirty="0" smtClean="0">
                <a:solidFill>
                  <a:srgbClr val="0033CC"/>
                </a:solidFill>
                <a:ea typeface="MS PGothic" panose="020B0600070205080204" pitchFamily="34" charset="-128"/>
              </a:rPr>
              <a:t>m</a:t>
            </a:r>
            <a:r>
              <a:rPr lang="en-US" sz="2800" dirty="0" smtClean="0">
                <a:ea typeface="MS PGothic" panose="020B0600070205080204" pitchFamily="34" charset="-128"/>
              </a:rPr>
              <a:t> objects into a set of </a:t>
            </a:r>
            <a:r>
              <a:rPr lang="en-US" sz="2800" i="1" dirty="0" smtClean="0">
                <a:solidFill>
                  <a:srgbClr val="0033CC"/>
                </a:solidFill>
                <a:ea typeface="MS PGothic" panose="020B0600070205080204" pitchFamily="34" charset="-128"/>
              </a:rPr>
              <a:t>k</a:t>
            </a:r>
            <a:r>
              <a:rPr lang="en-US" sz="2800" dirty="0" smtClean="0">
                <a:ea typeface="MS PGothic" panose="020B0600070205080204" pitchFamily="34" charset="-128"/>
              </a:rPr>
              <a:t> clusters</a:t>
            </a:r>
            <a:endParaRPr lang="en-US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>
                <a:ea typeface="MS PGothic" panose="020B0600070205080204" pitchFamily="34" charset="-128"/>
              </a:rPr>
              <a:t>Given a </a:t>
            </a:r>
            <a:r>
              <a:rPr lang="en-US" sz="2800" i="1" dirty="0" smtClean="0">
                <a:solidFill>
                  <a:srgbClr val="0033CC"/>
                </a:solidFill>
                <a:ea typeface="MS PGothic" panose="020B0600070205080204" pitchFamily="34" charset="-128"/>
              </a:rPr>
              <a:t>k</a:t>
            </a:r>
            <a:r>
              <a:rPr lang="en-US" sz="2800" dirty="0" smtClean="0">
                <a:ea typeface="MS PGothic" panose="020B0600070205080204" pitchFamily="34" charset="-128"/>
              </a:rPr>
              <a:t>, find a partition of </a:t>
            </a:r>
            <a:r>
              <a:rPr lang="en-US" sz="2800" i="1" dirty="0" smtClean="0">
                <a:solidFill>
                  <a:srgbClr val="0033CC"/>
                </a:solidFill>
                <a:ea typeface="MS PGothic" panose="020B0600070205080204" pitchFamily="34" charset="-128"/>
              </a:rPr>
              <a:t>k</a:t>
            </a:r>
            <a:r>
              <a:rPr lang="en-US" sz="2800" i="1" dirty="0" smtClean="0">
                <a:ea typeface="MS PGothic" panose="020B0600070205080204" pitchFamily="34" charset="-128"/>
              </a:rPr>
              <a:t> clusters </a:t>
            </a:r>
            <a:r>
              <a:rPr lang="en-US" sz="2800" dirty="0" smtClean="0">
                <a:ea typeface="MS PGothic" panose="020B0600070205080204" pitchFamily="34" charset="-128"/>
              </a:rPr>
              <a:t>that optimizes the chosen partitioning criterion</a:t>
            </a:r>
            <a:endParaRPr lang="en-US" sz="2800" dirty="0" smtClean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ea typeface="MS PGothic" panose="020B0600070205080204" pitchFamily="34" charset="-128"/>
              </a:rPr>
              <a:t>Global optimal: exhaustively enumerate all partitions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ea typeface="MS PGothic" panose="020B0600070205080204" pitchFamily="34" charset="-128"/>
              </a:rPr>
              <a:t>Heuristic method: </a:t>
            </a:r>
            <a:r>
              <a:rPr lang="en-US" sz="2400" i="1" u="sng" dirty="0" smtClean="0">
                <a:ea typeface="MS PGothic" panose="020B0600070205080204" pitchFamily="34" charset="-128"/>
              </a:rPr>
              <a:t>k-means</a:t>
            </a:r>
            <a:r>
              <a:rPr lang="en-US" sz="2400" dirty="0" smtClean="0">
                <a:ea typeface="MS PGothic" panose="020B0600070205080204" pitchFamily="34" charset="-128"/>
              </a:rPr>
              <a:t> (</a:t>
            </a:r>
            <a:r>
              <a:rPr lang="en-US" sz="2400" dirty="0" err="1" smtClean="0">
                <a:ea typeface="MS PGothic" panose="020B0600070205080204" pitchFamily="34" charset="-128"/>
              </a:rPr>
              <a:t>MacQueen</a:t>
            </a:r>
            <a:r>
              <a:rPr lang="en-US" sz="2400" dirty="0" smtClean="0">
                <a:ea typeface="MS PGothic" panose="020B0600070205080204" pitchFamily="34" charset="-128"/>
              </a:rPr>
              <a:t>, 1967)</a:t>
            </a:r>
            <a:endParaRPr lang="en-US" sz="2400" dirty="0" smtClean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Clustering</a:t>
            </a:r>
            <a:endParaRPr lang="en-IN" dirty="0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1638300" y="1676400"/>
            <a:ext cx="5867400" cy="1981200"/>
            <a:chOff x="1056" y="1536"/>
            <a:chExt cx="3696" cy="124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animal</a:t>
              </a:r>
              <a:endPara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vertebrate</a:t>
              </a:r>
              <a:endPara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fish reptile </a:t>
              </a:r>
              <a:r>
                <a:rPr lang="en-US" altLang="zh-CN" sz="20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amphib</a:t>
              </a: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. mammal      worm insect crustacean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invertebrate</a:t>
              </a:r>
              <a:endPara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grpSp>
          <p:nvGrpSpPr>
            <p:cNvPr id="20" name="Group 18"/>
            <p:cNvGrpSpPr/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39" name="Line 19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1"/>
            <p:cNvGrpSpPr/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4"/>
            <p:cNvGrpSpPr/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7"/>
            <p:cNvGrpSpPr/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30"/>
            <p:cNvGrpSpPr/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5" name="Group 33"/>
            <p:cNvGrpSpPr/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29" name="Line 34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6" name="Group 36"/>
            <p:cNvGrpSpPr/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8" name="Line 38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900113" y="4292056"/>
            <a:ext cx="7786687" cy="14991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ea typeface="MS PGothic" panose="020B0600070205080204" pitchFamily="34" charset="-128"/>
              </a:rPr>
              <a:t>Produce a nested sequence of clusters.</a:t>
            </a:r>
            <a:endParaRPr lang="en-US" sz="2600" dirty="0" smtClean="0">
              <a:ea typeface="MS PGothic" panose="020B0600070205080204" pitchFamily="34" charset="-128"/>
            </a:endParaRPr>
          </a:p>
          <a:p>
            <a:r>
              <a:rPr lang="en-IN" sz="2600" dirty="0">
                <a:ea typeface="MS PGothic" panose="020B0600070205080204" pitchFamily="34" charset="-128"/>
              </a:rPr>
              <a:t>One approach: recursive application of a </a:t>
            </a:r>
            <a:r>
              <a:rPr lang="en-IN" sz="2600" dirty="0" err="1">
                <a:ea typeface="MS PGothic" panose="020B0600070205080204" pitchFamily="34" charset="-128"/>
              </a:rPr>
              <a:t>partitional</a:t>
            </a:r>
            <a:r>
              <a:rPr lang="en-IN" sz="2600" dirty="0">
                <a:ea typeface="MS PGothic" panose="020B0600070205080204" pitchFamily="34" charset="-128"/>
              </a:rPr>
              <a:t> clustering algorithm.</a:t>
            </a:r>
            <a:endParaRPr lang="en-IN" sz="2600" dirty="0">
              <a:ea typeface="MS PGothic" panose="020B0600070205080204" pitchFamily="34" charset="-128"/>
            </a:endParaRPr>
          </a:p>
          <a:p>
            <a:endParaRPr lang="en-US" sz="2600" dirty="0" smtClean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Clustering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9" y="1676400"/>
            <a:ext cx="4038600" cy="374233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A model is hypothesized</a:t>
            </a:r>
            <a:endParaRPr lang="en-US" sz="2400" dirty="0" smtClean="0"/>
          </a:p>
          <a:p>
            <a:r>
              <a:rPr lang="en-US" sz="2400" dirty="0" err="1"/>
              <a:t>e</a:t>
            </a:r>
            <a:r>
              <a:rPr lang="en-US" sz="2400" dirty="0" err="1" smtClean="0"/>
              <a:t>,g</a:t>
            </a:r>
            <a:r>
              <a:rPr lang="en-US" sz="2400" dirty="0" smtClean="0"/>
              <a:t>., Assume data is generated by a mixture of underlying probability distributions</a:t>
            </a:r>
            <a:endParaRPr lang="en-US" sz="2400" dirty="0" smtClean="0"/>
          </a:p>
          <a:p>
            <a:r>
              <a:rPr lang="en-IN" sz="2400" dirty="0"/>
              <a:t>Fit the data to model</a:t>
            </a:r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based Clustering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Based on density connected points </a:t>
            </a:r>
            <a:endParaRPr lang="en-US" dirty="0" smtClean="0"/>
          </a:p>
          <a:p>
            <a:r>
              <a:rPr lang="en-US" dirty="0" smtClean="0"/>
              <a:t>Locates regions of high density separated by regions of low density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4957249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Theoretic Clustering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3581400" cy="36948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Weights of edges between items (nodes) based on similarity</a:t>
            </a:r>
            <a:endParaRPr lang="en-US" dirty="0" smtClean="0"/>
          </a:p>
          <a:p>
            <a:r>
              <a:rPr lang="en-US" dirty="0" smtClean="0"/>
              <a:t>E.g., look for minimum cut in a graph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(Dis)similarity measures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Distance metric (scale-dependent)</a:t>
                </a:r>
              </a:p>
              <a:p>
                <a:pPr lvl="1"/>
                <a:r>
                  <a:rPr lang="en-US" dirty="0" err="1" smtClean="0"/>
                  <a:t>Minkowski</a:t>
                </a:r>
                <a:r>
                  <a:rPr lang="en-US" dirty="0" smtClean="0"/>
                  <a:t> family of distance measures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Manhattan (p=1), Euclidean (p=2)</a:t>
                </a:r>
              </a:p>
              <a:p>
                <a:pPr lvl="1"/>
                <a:r>
                  <a:rPr lang="en-US" dirty="0" smtClean="0"/>
                  <a:t>Cosine distance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cosine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(Dis)similarity measures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Correlation </a:t>
                </a:r>
                <a:r>
                  <a:rPr lang="en-US" dirty="0"/>
                  <a:t>coefficients (</a:t>
                </a:r>
                <a:r>
                  <a:rPr lang="en-US" dirty="0" smtClean="0"/>
                  <a:t>scale-invariant)</a:t>
                </a:r>
              </a:p>
              <a:p>
                <a:r>
                  <a:rPr lang="en-US" dirty="0" err="1" smtClean="0"/>
                  <a:t>Mahalanobis</a:t>
                </a:r>
                <a:r>
                  <a:rPr lang="en-US" dirty="0" smtClean="0"/>
                  <a:t> distance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Pearson correlation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Quality of Clustering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13556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Internal evaluation: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2000" dirty="0"/>
                  <a:t>assign the best score to the algorithm that produces clusters with high similarity within a cluster and low similarity between </a:t>
                </a:r>
                <a:r>
                  <a:rPr lang="en-IN" sz="2000" dirty="0" smtClean="0"/>
                  <a:t>clusters, e.g., Davies-</a:t>
                </a:r>
                <a:r>
                  <a:rPr lang="en-IN" sz="2000" dirty="0" err="1" smtClean="0"/>
                  <a:t>Bouldin</a:t>
                </a:r>
                <a:r>
                  <a:rPr lang="en-IN" sz="2000" dirty="0" smtClean="0"/>
                  <a:t> index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IN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External evaluation: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2000" dirty="0"/>
                  <a:t>evaluated based on </a:t>
                </a:r>
                <a:r>
                  <a:rPr lang="en-IN" sz="2000" dirty="0" smtClean="0"/>
                  <a:t>data such </a:t>
                </a:r>
                <a:r>
                  <a:rPr lang="en-IN" sz="2000" dirty="0"/>
                  <a:t>as known class labels and external </a:t>
                </a:r>
                <a:r>
                  <a:rPr lang="en-IN" sz="2000" dirty="0" smtClean="0"/>
                  <a:t>benchmarks, </a:t>
                </a:r>
                <a:r>
                  <a:rPr lang="en-IN" sz="2000" dirty="0" err="1" smtClean="0"/>
                  <a:t>eg</a:t>
                </a:r>
                <a:r>
                  <a:rPr lang="en-IN" sz="2000" dirty="0" smtClean="0"/>
                  <a:t>, Rand Index, </a:t>
                </a:r>
                <a:r>
                  <a:rPr lang="en-IN" sz="2000" dirty="0" err="1" smtClean="0"/>
                  <a:t>Jaccard</a:t>
                </a:r>
                <a:r>
                  <a:rPr lang="en-IN" sz="2000" dirty="0" smtClean="0"/>
                  <a:t> Index, f-measure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IN" sz="2000" dirty="0" smtClean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135562"/>
              </a:xfrm>
              <a:blipFill rotWithShape="0">
                <a:blip r:embed="rId1"/>
                <a:stretch>
                  <a:fillRect l="-667" t="-475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15888"/>
            <a:ext cx="8328025" cy="1179512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panose="020B0600070205080204" pitchFamily="34" charset="-128"/>
              </a:rPr>
              <a:t>U</a:t>
            </a:r>
            <a:r>
              <a:rPr lang="en-US" dirty="0" smtClean="0">
                <a:ea typeface="MS PGothic" panose="020B0600070205080204" pitchFamily="34" charset="-128"/>
              </a:rPr>
              <a:t>nsupervised learning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0825"/>
            <a:ext cx="8183563" cy="470852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ja-JP" dirty="0" smtClean="0">
                <a:ea typeface="MS PGothic" panose="020B0600070205080204" pitchFamily="34" charset="-128"/>
                <a:cs typeface="+mn-cs"/>
              </a:rPr>
              <a:t>Unsupervised learning: </a:t>
            </a:r>
            <a:endParaRPr lang="en-US" altLang="ja-JP" dirty="0" smtClean="0">
              <a:ea typeface="MS PGothic" panose="020B0600070205080204" pitchFamily="34" charset="-128"/>
              <a:cs typeface="+mn-cs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ja-JP" dirty="0" smtClean="0">
                <a:ea typeface="MS PGothic" panose="020B0600070205080204" pitchFamily="34" charset="-128"/>
              </a:rPr>
              <a:t>D</a:t>
            </a:r>
            <a:r>
              <a:rPr lang="en-US" altLang="ja-JP" dirty="0" smtClean="0">
                <a:ea typeface="MS PGothic" panose="020B0600070205080204" pitchFamily="34" charset="-128"/>
                <a:cs typeface="+mn-cs"/>
              </a:rPr>
              <a:t>ata with no target attribute. </a:t>
            </a:r>
            <a:r>
              <a:rPr lang="en-US" altLang="ja-JP" dirty="0" smtClean="0">
                <a:ea typeface="MS PGothic" panose="020B0600070205080204" pitchFamily="34" charset="-128"/>
              </a:rPr>
              <a:t>Describe hidden structure from unlabeled data.</a:t>
            </a:r>
            <a:endParaRPr lang="en-US" altLang="ja-JP" dirty="0" smtClean="0">
              <a:ea typeface="MS PGothic" panose="020B0600070205080204" pitchFamily="34" charset="-128"/>
              <a:cs typeface="+mn-cs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ja-JP" dirty="0">
                <a:ea typeface="MS PGothic" panose="020B0600070205080204" pitchFamily="34" charset="-128"/>
              </a:rPr>
              <a:t>E</a:t>
            </a:r>
            <a:r>
              <a:rPr lang="en-US" altLang="ja-JP" dirty="0" smtClean="0">
                <a:ea typeface="MS PGothic" panose="020B0600070205080204" pitchFamily="34" charset="-128"/>
              </a:rPr>
              <a:t>xplore the data to find some intrinsic structures in them. </a:t>
            </a:r>
            <a:endParaRPr lang="en-US" altLang="ja-JP" dirty="0" smtClean="0"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IN" altLang="en-US" dirty="0"/>
              <a:t>Clustering:   the task of grouping a set of objects in such a way that objects in the same group (called a </a:t>
            </a:r>
            <a:r>
              <a:rPr lang="en-IN" altLang="en-US" u="sng" dirty="0"/>
              <a:t>cluster</a:t>
            </a:r>
            <a:r>
              <a:rPr lang="en-IN" altLang="en-US" dirty="0"/>
              <a:t>) are more similar </a:t>
            </a:r>
            <a:r>
              <a:rPr lang="en-IN" altLang="en-US" dirty="0" smtClean="0"/>
              <a:t>to </a:t>
            </a:r>
            <a:r>
              <a:rPr lang="en-IN" altLang="en-US" dirty="0"/>
              <a:t>each other than to those in other </a:t>
            </a:r>
            <a:r>
              <a:rPr lang="en-IN" altLang="en-US" dirty="0" smtClean="0"/>
              <a:t>clusters.</a:t>
            </a:r>
            <a:endParaRPr lang="en-IN" altLang="en-US" dirty="0"/>
          </a:p>
          <a:p>
            <a:pPr>
              <a:lnSpc>
                <a:spcPct val="120000"/>
              </a:lnSpc>
              <a:defRPr/>
            </a:pPr>
            <a:r>
              <a:rPr lang="en-US" altLang="en-US" dirty="0" smtClean="0"/>
              <a:t>Useful for</a:t>
            </a:r>
            <a:endParaRPr lang="en-US" alt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altLang="en-US" dirty="0"/>
              <a:t>Automatically organizing data.</a:t>
            </a:r>
            <a:endParaRPr lang="en-US" altLang="en-US" dirty="0"/>
          </a:p>
          <a:p>
            <a:pPr lvl="1">
              <a:lnSpc>
                <a:spcPct val="120000"/>
              </a:lnSpc>
              <a:defRPr/>
            </a:pPr>
            <a:r>
              <a:rPr lang="en-US" altLang="en-US" dirty="0"/>
              <a:t>Understanding hidden structure in data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>
              <a:lnSpc>
                <a:spcPct val="120000"/>
              </a:lnSpc>
              <a:defRPr/>
            </a:pPr>
            <a:r>
              <a:rPr lang="en-US" altLang="en-US" dirty="0"/>
              <a:t>Preprocessing for further analysis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C66F880-6BED-4EF5-9BB0-A69CD807FCEA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Applications: News Clustering (Google)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4" y="1600200"/>
            <a:ext cx="6682491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Clustering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5562600" cy="467258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Biology: classification of plants and </a:t>
            </a:r>
            <a:r>
              <a:rPr lang="en-IN" sz="2800" dirty="0" smtClean="0"/>
              <a:t>animal kingdom given </a:t>
            </a:r>
            <a:r>
              <a:rPr lang="en-IN" sz="2800" dirty="0"/>
              <a:t>their </a:t>
            </a:r>
            <a:r>
              <a:rPr lang="en-IN" sz="2800" dirty="0" smtClean="0"/>
              <a:t>features</a:t>
            </a:r>
            <a:endParaRPr lang="en-IN" sz="2800" dirty="0" smtClean="0"/>
          </a:p>
          <a:p>
            <a:r>
              <a:rPr lang="en-IN" sz="2800" dirty="0"/>
              <a:t>Marketing: </a:t>
            </a:r>
            <a:r>
              <a:rPr lang="en-IN" sz="2800" dirty="0" smtClean="0"/>
              <a:t>Customer Segmentation based on a database </a:t>
            </a:r>
            <a:r>
              <a:rPr lang="en-IN" sz="2800" dirty="0"/>
              <a:t>of customer data containing their properties and past buying </a:t>
            </a:r>
            <a:r>
              <a:rPr lang="en-IN" sz="2800" dirty="0" smtClean="0"/>
              <a:t>records</a:t>
            </a:r>
            <a:endParaRPr lang="en-IN" sz="2800" dirty="0" smtClean="0"/>
          </a:p>
          <a:p>
            <a:r>
              <a:rPr lang="en-IN" sz="2800" dirty="0" smtClean="0"/>
              <a:t>Clustering </a:t>
            </a:r>
            <a:r>
              <a:rPr lang="en-IN" sz="2800" dirty="0"/>
              <a:t>weblog data to discover groups of similar access patterns</a:t>
            </a:r>
            <a:r>
              <a:rPr lang="en-IN" sz="2800" dirty="0" smtClean="0"/>
              <a:t>.</a:t>
            </a:r>
            <a:endParaRPr lang="en-IN" sz="2800" dirty="0" smtClean="0"/>
          </a:p>
          <a:p>
            <a:r>
              <a:rPr lang="en-US" sz="2800" dirty="0" smtClean="0"/>
              <a:t>Recognize communities in social networks.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anose="020B0600070205080204" pitchFamily="34" charset="-128"/>
              </a:rPr>
              <a:t>An illustration</a:t>
            </a: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91513" cy="4933950"/>
          </a:xfrm>
        </p:spPr>
        <p:txBody>
          <a:bodyPr/>
          <a:lstStyle/>
          <a:p>
            <a:pPr eaLnBrk="1" hangingPunct="1"/>
            <a:r>
              <a:rPr lang="en-US" sz="2600" dirty="0" smtClean="0">
                <a:ea typeface="MS PGothic" panose="020B0600070205080204" pitchFamily="34" charset="-128"/>
              </a:rPr>
              <a:t>This data set has four natural clusters. </a:t>
            </a:r>
            <a:endParaRPr lang="en-US" sz="2600" dirty="0" smtClean="0">
              <a:ea typeface="MS PGothic" panose="020B0600070205080204" pitchFamily="34" charset="-128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FABBCF2-D714-4487-A3A5-18BAE87A63A9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138242" name="Picture 2" descr="http://home.deib.polimi.it/matteucc/Clustering/tutorial_html/images/clustering.gif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556376" cy="32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0" y="2133600"/>
            <a:ext cx="46482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anose="020B0600070205080204" pitchFamily="34" charset="-128"/>
              </a:rPr>
              <a:t>An illustration</a:t>
            </a: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91513" cy="4933950"/>
          </a:xfrm>
        </p:spPr>
        <p:txBody>
          <a:bodyPr/>
          <a:lstStyle/>
          <a:p>
            <a:pPr eaLnBrk="1" hangingPunct="1"/>
            <a:r>
              <a:rPr lang="en-US" sz="2600" dirty="0" smtClean="0">
                <a:ea typeface="MS PGothic" panose="020B0600070205080204" pitchFamily="34" charset="-128"/>
              </a:rPr>
              <a:t>This data set has four natural clusters. </a:t>
            </a:r>
            <a:endParaRPr lang="en-US" sz="2600" dirty="0" smtClean="0">
              <a:ea typeface="MS PGothic" panose="020B0600070205080204" pitchFamily="34" charset="-128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FABBCF2-D714-4487-A3A5-18BAE87A63A9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138242" name="Picture 2" descr="http://home.deib.polimi.it/matteucc/Clustering/tutorial_html/images/clustering.gif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556376" cy="32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anose="020B0600070205080204" pitchFamily="34" charset="-128"/>
              </a:rPr>
              <a:t>Aspects of clustering</a:t>
            </a: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399"/>
            <a:ext cx="6705600" cy="5334001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ea typeface="MS PGothic" panose="020B0600070205080204" pitchFamily="34" charset="-128"/>
              </a:rPr>
              <a:t>A clustering algorithm such as</a:t>
            </a:r>
            <a:endParaRPr lang="en-US" sz="2800" dirty="0" smtClean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 err="1" smtClean="0">
                <a:ea typeface="MS PGothic" panose="020B0600070205080204" pitchFamily="34" charset="-128"/>
              </a:rPr>
              <a:t>Partitional</a:t>
            </a:r>
            <a:r>
              <a:rPr lang="en-US" sz="2400" dirty="0" smtClean="0">
                <a:ea typeface="MS PGothic" panose="020B0600070205080204" pitchFamily="34" charset="-128"/>
              </a:rPr>
              <a:t> clustering </a:t>
            </a:r>
            <a:r>
              <a:rPr lang="en-US" sz="2400" dirty="0" err="1" smtClean="0">
                <a:ea typeface="MS PGothic" panose="020B0600070205080204" pitchFamily="34" charset="-128"/>
              </a:rPr>
              <a:t>eg</a:t>
            </a:r>
            <a:r>
              <a:rPr lang="en-US" sz="2400" dirty="0" smtClean="0">
                <a:ea typeface="MS PGothic" panose="020B0600070205080204" pitchFamily="34" charset="-128"/>
              </a:rPr>
              <a:t>, </a:t>
            </a:r>
            <a:r>
              <a:rPr lang="en-US" sz="2400" dirty="0" err="1" smtClean="0">
                <a:ea typeface="MS PGothic" panose="020B0600070205080204" pitchFamily="34" charset="-128"/>
              </a:rPr>
              <a:t>kmeans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ea typeface="MS PGothic" panose="020B0600070205080204" pitchFamily="34" charset="-128"/>
              </a:rPr>
              <a:t>Hierarchical clustering </a:t>
            </a:r>
            <a:r>
              <a:rPr lang="en-US" sz="2400" dirty="0" err="1" smtClean="0">
                <a:ea typeface="MS PGothic" panose="020B0600070205080204" pitchFamily="34" charset="-128"/>
              </a:rPr>
              <a:t>eg</a:t>
            </a:r>
            <a:r>
              <a:rPr lang="en-US" sz="2400" dirty="0" smtClean="0">
                <a:ea typeface="MS PGothic" panose="020B0600070205080204" pitchFamily="34" charset="-128"/>
              </a:rPr>
              <a:t>, AHC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ea typeface="MS PGothic" panose="020B0600070205080204" pitchFamily="34" charset="-128"/>
              </a:rPr>
              <a:t>Mixture of Gaussians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ea typeface="MS PGothic" panose="020B0600070205080204" pitchFamily="34" charset="-128"/>
              </a:rPr>
              <a:t>A distance or similarity function</a:t>
            </a:r>
            <a:endParaRPr lang="en-US" sz="2800" dirty="0" smtClean="0">
              <a:ea typeface="MS PGothic" panose="020B060007020508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ea typeface="MS PGothic" panose="020B0600070205080204" pitchFamily="34" charset="-128"/>
              </a:rPr>
              <a:t>s</a:t>
            </a:r>
            <a:r>
              <a:rPr lang="en-US" sz="2400" dirty="0" smtClean="0">
                <a:ea typeface="MS PGothic" panose="020B0600070205080204" pitchFamily="34" charset="-128"/>
              </a:rPr>
              <a:t>uch as Euclidean, </a:t>
            </a:r>
            <a:r>
              <a:rPr lang="en-US" sz="2400" dirty="0" err="1" smtClean="0">
                <a:ea typeface="MS PGothic" panose="020B0600070205080204" pitchFamily="34" charset="-128"/>
              </a:rPr>
              <a:t>Minkowski</a:t>
            </a:r>
            <a:r>
              <a:rPr lang="en-US" sz="2400" dirty="0" smtClean="0">
                <a:ea typeface="MS PGothic" panose="020B0600070205080204" pitchFamily="34" charset="-128"/>
              </a:rPr>
              <a:t>, cosine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ea typeface="MS PGothic" panose="020B0600070205080204" pitchFamily="34" charset="-128"/>
              </a:rPr>
              <a:t>Clustering quality</a:t>
            </a:r>
            <a:endParaRPr lang="en-US" sz="2800" dirty="0" smtClean="0"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ea typeface="MS PGothic" panose="020B0600070205080204" pitchFamily="34" charset="-128"/>
              </a:rPr>
              <a:t>Inter-clusters distance </a:t>
            </a:r>
            <a:r>
              <a:rPr lang="en-US" sz="24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 maximized</a:t>
            </a:r>
            <a:endParaRPr lang="en-US" sz="2400" dirty="0" smtClean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ea typeface="MS PGothic" panose="020B0600070205080204" pitchFamily="34" charset="-128"/>
              </a:rPr>
              <a:t>Intra-clusters distance </a:t>
            </a:r>
            <a:r>
              <a:rPr lang="en-US" sz="24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 minimized</a:t>
            </a:r>
            <a:endParaRPr lang="en-US" sz="2400" dirty="0" smtClean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DD324D5-9B22-46EB-9631-6F1148E54EF8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89567" y="1981200"/>
            <a:ext cx="2819400" cy="27219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ea typeface="MS PGothic" panose="020B0600070205080204" pitchFamily="34" charset="-128"/>
              </a:rPr>
              <a:t>The quality of a clustering result depends on the algorithm, the distance function, and the application.</a:t>
            </a:r>
            <a:endParaRPr lang="en-US" sz="24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33ABAB8-22CB-4057-9FA6-694A84CC4F81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324600" cy="6858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/>
            <a:r>
              <a:rPr lang="en-US" sz="4000" dirty="0" smtClean="0">
                <a:ea typeface="MS PGothic" panose="020B0600070205080204" pitchFamily="34" charset="-128"/>
              </a:rPr>
              <a:t>Major Clustering Approaches</a:t>
            </a:r>
            <a:endParaRPr lang="en-US" sz="5400" dirty="0" smtClean="0">
              <a:ea typeface="MS PGothic" panose="020B0600070205080204" pitchFamily="34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ea typeface="MS PGothic" panose="020B0600070205080204" pitchFamily="34" charset="-128"/>
              </a:rPr>
              <a:t>Partitioning</a:t>
            </a:r>
            <a:r>
              <a:rPr lang="en-US" sz="2400" dirty="0" smtClean="0">
                <a:ea typeface="MS PGothic" panose="020B0600070205080204" pitchFamily="34" charset="-128"/>
              </a:rPr>
              <a:t>: Construct various partitions and then evaluate them by some criterion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ea typeface="MS PGothic" panose="020B0600070205080204" pitchFamily="34" charset="-128"/>
              </a:rPr>
              <a:t>Hierarchical</a:t>
            </a:r>
            <a:r>
              <a:rPr lang="en-US" sz="2400" dirty="0" smtClean="0">
                <a:ea typeface="MS PGothic" panose="020B0600070205080204" pitchFamily="34" charset="-128"/>
              </a:rPr>
              <a:t>: Create a hierarchical decomposition of the set of objects using some criterion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ea typeface="MS PGothic" panose="020B0600070205080204" pitchFamily="34" charset="-128"/>
              </a:rPr>
              <a:t>Model-based</a:t>
            </a:r>
            <a:r>
              <a:rPr lang="en-US" sz="2400" dirty="0" smtClean="0">
                <a:ea typeface="MS PGothic" panose="020B0600070205080204" pitchFamily="34" charset="-128"/>
              </a:rPr>
              <a:t>: Hypothesize a model for each cluster and find best fit of models to data</a:t>
            </a:r>
            <a:endParaRPr lang="en-US" sz="2400" b="1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ea typeface="MS PGothic" panose="020B0600070205080204" pitchFamily="34" charset="-128"/>
              </a:rPr>
              <a:t>Density-based</a:t>
            </a:r>
            <a:r>
              <a:rPr lang="en-US" sz="2400" dirty="0" smtClean="0">
                <a:ea typeface="MS PGothic" panose="020B0600070205080204" pitchFamily="34" charset="-128"/>
              </a:rPr>
              <a:t>: Guided by connectivity and density functions</a:t>
            </a:r>
            <a:endParaRPr lang="en-US" sz="24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ea typeface="MS PGothic" panose="020B0600070205080204" pitchFamily="34" charset="-128"/>
              </a:rPr>
              <a:t>Graph-Theoretic</a:t>
            </a:r>
            <a:r>
              <a:rPr lang="en-US" sz="2400" dirty="0" smtClean="0">
                <a:ea typeface="MS PGothic" panose="020B0600070205080204" pitchFamily="34" charset="-128"/>
              </a:rPr>
              <a:t> Clustering</a:t>
            </a:r>
            <a:endParaRPr lang="en-US" sz="2400" dirty="0" smtClean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2785</Words>
  <Application>WPS Presentation</Application>
  <PresentationFormat>On-screen Show (4:3)</PresentationFormat>
  <Paragraphs>120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MS PGothic</vt:lpstr>
      <vt:lpstr>Symbol</vt:lpstr>
      <vt:lpstr>Lucida Sans</vt:lpstr>
      <vt:lpstr>Times New Roman</vt:lpstr>
      <vt:lpstr>Calibri</vt:lpstr>
      <vt:lpstr>Microsoft YaHei</vt:lpstr>
      <vt:lpstr/>
      <vt:lpstr>Arial Unicode MS</vt:lpstr>
      <vt:lpstr>Lucida Sans Unicode</vt:lpstr>
      <vt:lpstr>Segoe Print</vt:lpstr>
      <vt:lpstr>Office Theme</vt:lpstr>
      <vt:lpstr>Foundations of Machine Learning</vt:lpstr>
      <vt:lpstr>Unsupervised learning</vt:lpstr>
      <vt:lpstr>Applications: News Clustering (Google)</vt:lpstr>
      <vt:lpstr>Gene Expression Clustering</vt:lpstr>
      <vt:lpstr>Other Applications</vt:lpstr>
      <vt:lpstr>An illustration</vt:lpstr>
      <vt:lpstr>An illustration</vt:lpstr>
      <vt:lpstr>Aspects of clustering</vt:lpstr>
      <vt:lpstr>Major Clustering Approaches</vt:lpstr>
      <vt:lpstr>Partitioning Algorithms</vt:lpstr>
      <vt:lpstr>Hierarchical Clustering</vt:lpstr>
      <vt:lpstr>Model Based Clustering</vt:lpstr>
      <vt:lpstr>Density based Clustering</vt:lpstr>
      <vt:lpstr>Graph Theoretic Clustering</vt:lpstr>
      <vt:lpstr>(Dis)similarity measures</vt:lpstr>
      <vt:lpstr>(Dis)similarity measures</vt:lpstr>
      <vt:lpstr>Quality of Clustering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virinchi</cp:lastModifiedBy>
  <cp:revision>506</cp:revision>
  <cp:lastPrinted>2016-06-30T04:00:00Z</cp:lastPrinted>
  <dcterms:created xsi:type="dcterms:W3CDTF">2015-06-25T09:31:00Z</dcterms:created>
  <dcterms:modified xsi:type="dcterms:W3CDTF">2017-12-12T16:17:29Z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