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1"/>
  </p:handoutMasterIdLst>
  <p:sldIdLst>
    <p:sldId id="307" r:id="rId3"/>
    <p:sldId id="354" r:id="rId4"/>
    <p:sldId id="356" r:id="rId6"/>
    <p:sldId id="439" r:id="rId7"/>
    <p:sldId id="445" r:id="rId8"/>
    <p:sldId id="454" r:id="rId9"/>
    <p:sldId id="344" r:id="rId10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FF99"/>
    <a:srgbClr val="FFCC99"/>
    <a:srgbClr val="CCFF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6" autoAdjust="0"/>
    <p:restoredTop sz="98667" autoAdjust="0"/>
  </p:normalViewPr>
  <p:slideViewPr>
    <p:cSldViewPr>
      <p:cViewPr varScale="1">
        <p:scale>
          <a:sx n="52" d="100"/>
          <a:sy n="52" d="100"/>
        </p:scale>
        <p:origin x="183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60D0-8EBC-4BDD-8FFC-45485F7C188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ED019-ADC6-48F9-AA85-DA0C07FC686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1C54-F254-4D49-8140-DFB49DF0D8DE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6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0BEE-33F7-454F-AC1A-A750E21A5DB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9325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49325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49325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49325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49325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49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49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49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49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9011320-73E6-4338-A070-7CE9A7C4776C}" type="slidenum">
              <a:rPr lang="en-US" sz="1300"/>
            </a:fld>
            <a:endParaRPr 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685800" y="20574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Clustering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Part B: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kmeans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clustering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BB3ECE7-CE45-4584-BDEB-2066B2559A44}" type="slidenum">
              <a:rPr lang="en-US" sz="1200">
                <a:solidFill>
                  <a:srgbClr val="898989"/>
                </a:solidFill>
              </a:rPr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8382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4000" dirty="0" smtClean="0">
                <a:ea typeface="MS PGothic" panose="020B0600070205080204" pitchFamily="34" charset="-128"/>
              </a:rPr>
              <a:t>Partitioning Algorithms</a:t>
            </a:r>
            <a:endParaRPr lang="en-US" sz="3600" b="1" dirty="0" smtClean="0"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371600"/>
                <a:ext cx="8330784" cy="4724400"/>
              </a:xfrm>
              <a:noFill/>
            </p:spPr>
            <p:txBody>
              <a:bodyPr lIns="92075" tIns="46038" rIns="92075" bIns="46038">
                <a:normAutofit fontScale="85000" lnSpcReduction="20000"/>
              </a:bodyPr>
              <a:lstStyle/>
              <a:p>
                <a:pPr eaLnBrk="1" hangingPunct="1">
                  <a:lnSpc>
                    <a:spcPct val="110000"/>
                  </a:lnSpc>
                </a:pPr>
                <a:r>
                  <a:rPr lang="en-US" sz="2800" dirty="0" smtClean="0">
                    <a:ea typeface="ＭＳ Ｐゴシック" panose="020B0600070205080204" pitchFamily="34" charset="-128"/>
                  </a:rPr>
                  <a:t>Given k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800" dirty="0" smtClean="0">
                    <a:ea typeface="ＭＳ Ｐゴシック" panose="020B0600070205080204" pitchFamily="34" charset="-128"/>
                  </a:rPr>
                  <a:t>Construct a partition of </a:t>
                </a:r>
                <a:r>
                  <a:rPr lang="en-US" sz="2800" i="1" dirty="0" smtClean="0">
                    <a:ea typeface="ＭＳ Ｐゴシック" panose="020B0600070205080204" pitchFamily="34" charset="-128"/>
                  </a:rPr>
                  <a:t>m</a:t>
                </a:r>
                <a:r>
                  <a:rPr lang="en-US" sz="2800" dirty="0" smtClean="0">
                    <a:ea typeface="ＭＳ Ｐゴシック" panose="020B0600070205080204" pitchFamily="34" charset="-128"/>
                  </a:rPr>
                  <a:t> objects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srgbClr val="0033CC"/>
                        </a:solidFill>
                        <a:latin typeface="Cambria Math"/>
                        <a:ea typeface="ＭＳ Ｐゴシック" panose="020B0600070205080204" pitchFamily="34" charset="-128"/>
                      </a:rPr>
                      <m:t>𝑋</m:t>
                    </m:r>
                    <m:r>
                      <a:rPr lang="en-US" altLang="ja-JP" sz="2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={</m:t>
                    </m:r>
                    <m:sSub>
                      <m:sSubPr>
                        <m:ctrlPr>
                          <a:rPr lang="en-US" altLang="ja-JP" sz="28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𝟏</m:t>
                        </m:r>
                      </m:sub>
                    </m:sSub>
                    <m:r>
                      <a:rPr lang="en-US" altLang="ja-JP" sz="28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</m:t>
                    </m:r>
                    <m:sSub>
                      <m:sSubPr>
                        <m:ctrlPr>
                          <a:rPr lang="en-US" altLang="ja-JP" sz="28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𝟐</m:t>
                        </m:r>
                      </m:sub>
                    </m:sSub>
                    <m:r>
                      <a:rPr lang="en-US" altLang="ja-JP" sz="28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,…,</m:t>
                    </m:r>
                    <m:sSub>
                      <m:sSubPr>
                        <m:ctrlPr>
                          <a:rPr lang="en-US" altLang="ja-JP" sz="28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𝒎</m:t>
                        </m:r>
                      </m:sub>
                    </m:sSub>
                    <m:r>
                      <a:rPr lang="en-US" altLang="ja-JP" sz="2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}</m:t>
                    </m:r>
                  </m:oMath>
                </a14:m>
                <a:endParaRPr lang="en-US" altLang="ja-JP" sz="2800" i="1" dirty="0">
                  <a:solidFill>
                    <a:srgbClr val="0033CC"/>
                  </a:solidFill>
                  <a:ea typeface="ＭＳ Ｐゴシック" panose="020B0600070205080204" pitchFamily="34" charset="-128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ja-JP" sz="2400" dirty="0">
                    <a:ea typeface="ＭＳ Ｐゴシック" panose="020B0600070205080204" pitchFamily="34" charset="-128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𝒊</m:t>
                        </m:r>
                      </m:sub>
                    </m:sSub>
                    <m:r>
                      <a:rPr lang="en-US" altLang="ja-JP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=(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  <m:r>
                          <a:rPr lang="en-US" altLang="ja-JP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  <m:r>
                          <a:rPr lang="en-US" altLang="ja-JP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,…,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𝑖𝑛</m:t>
                        </m:r>
                      </m:sub>
                    </m:sSub>
                    <m:r>
                      <a:rPr lang="en-US" altLang="ja-JP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r>
                  <a:rPr lang="en-US" altLang="ja-JP" sz="2400" dirty="0">
                    <a:solidFill>
                      <a:srgbClr val="0033CC"/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en-US" altLang="ja-JP" sz="2400" dirty="0">
                    <a:ea typeface="ＭＳ Ｐゴシック" panose="020B0600070205080204" pitchFamily="34" charset="-128"/>
                  </a:rPr>
                  <a:t>is a vector in a real-valued space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𝑋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ja-JP" sz="2400" dirty="0">
                    <a:ea typeface="ＭＳ Ｐゴシック" panose="020B0600070205080204" pitchFamily="34" charset="-128"/>
                  </a:rPr>
                  <a:t>,</a:t>
                </a:r>
                <a:r>
                  <a:rPr lang="en-US" altLang="ja-JP" sz="2400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ja-JP" sz="2400" i="1" dirty="0">
                    <a:ea typeface="ＭＳ Ｐゴシック" panose="020B0600070205080204" pitchFamily="34" charset="-128"/>
                  </a:rPr>
                  <a:t>n</a:t>
                </a:r>
                <a:r>
                  <a:rPr lang="en-US" altLang="ja-JP" sz="2400" dirty="0">
                    <a:ea typeface="ＭＳ Ｐゴシック" panose="020B0600070205080204" pitchFamily="34" charset="-128"/>
                  </a:rPr>
                  <a:t> is the number of attributes</a:t>
                </a:r>
                <a:r>
                  <a:rPr lang="en-US" altLang="ja-JP" sz="2400" dirty="0" smtClean="0">
                    <a:ea typeface="ＭＳ Ｐゴシック" panose="020B0600070205080204" pitchFamily="34" charset="-128"/>
                  </a:rPr>
                  <a:t>.</a:t>
                </a:r>
                <a:endParaRPr lang="en-US" sz="2800" dirty="0" smtClean="0">
                  <a:ea typeface="ＭＳ Ｐゴシック" panose="020B0600070205080204" pitchFamily="34" charset="-128"/>
                </a:endParaRP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sz="2800" dirty="0" smtClean="0">
                    <a:ea typeface="ＭＳ Ｐゴシック" panose="020B0600070205080204" pitchFamily="34" charset="-128"/>
                  </a:rPr>
                  <a:t> into a set of </a:t>
                </a:r>
                <a:r>
                  <a:rPr lang="en-US" sz="2800" i="1" dirty="0" smtClean="0">
                    <a:ea typeface="ＭＳ Ｐゴシック" panose="020B0600070205080204" pitchFamily="34" charset="-128"/>
                  </a:rPr>
                  <a:t>k</a:t>
                </a:r>
                <a:r>
                  <a:rPr lang="en-US" sz="2800" dirty="0" smtClean="0">
                    <a:ea typeface="ＭＳ Ｐゴシック" panose="020B0600070205080204" pitchFamily="34" charset="-128"/>
                  </a:rPr>
                  <a:t> clusters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ＭＳ Ｐゴシック" panose="020B0600070205080204" pitchFamily="34" charset="-128"/>
                      </a:rPr>
                      <m:t>𝑆</m:t>
                    </m:r>
                    <m:r>
                      <a:rPr lang="en-US" sz="2800" b="0" i="1" smtClean="0">
                        <a:latin typeface="Cambria Math"/>
                        <a:ea typeface="ＭＳ Ｐゴシック" panose="020B0600070205080204" pitchFamily="34" charset="-128"/>
                      </a:rPr>
                      <m:t>={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ＭＳ Ｐゴシック" panose="020B0600070205080204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ＭＳ Ｐゴシック" panose="020B0600070205080204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ＭＳ Ｐゴシック" panose="020B0600070205080204" pitchFamily="34" charset="-128"/>
                      </a:rPr>
                      <m:t>}</m:t>
                    </m:r>
                  </m:oMath>
                </a14:m>
                <a:endParaRPr lang="en-US" sz="2800" dirty="0" smtClean="0">
                  <a:ea typeface="ＭＳ Ｐゴシック" panose="020B0600070205080204" pitchFamily="34" charset="-128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800" dirty="0" smtClean="0">
                    <a:ea typeface="ＭＳ Ｐゴシック" panose="020B0600070205080204" pitchFamily="34" charset="-128"/>
                  </a:rPr>
                  <a:t>The cluster mean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ea typeface="ＭＳ Ｐゴシック" panose="020B0600070205080204" pitchFamily="34" charset="-128"/>
                  </a:rPr>
                  <a:t> serves </a:t>
                </a:r>
                <a:r>
                  <a:rPr lang="en-US" sz="2800" dirty="0">
                    <a:ea typeface="ＭＳ Ｐゴシック" panose="020B0600070205080204" pitchFamily="34" charset="-128"/>
                  </a:rPr>
                  <a:t>as a prototype of the </a:t>
                </a:r>
                <a:r>
                  <a:rPr lang="en-US" sz="2800" dirty="0" smtClean="0">
                    <a:ea typeface="ＭＳ Ｐゴシック" panose="020B0600070205080204" pitchFamily="34" charset="-128"/>
                  </a:rPr>
                  <a:t>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ea typeface="ＭＳ Ｐゴシック" panose="020B0600070205080204" pitchFamily="34" charset="-128"/>
                  </a:rPr>
                  <a:t>. 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sz="2800" dirty="0">
                    <a:ea typeface="ＭＳ Ｐゴシック" panose="020B0600070205080204" pitchFamily="34" charset="-128"/>
                  </a:rPr>
                  <a:t>F</a:t>
                </a:r>
                <a:r>
                  <a:rPr lang="en-US" sz="2800" dirty="0" smtClean="0">
                    <a:ea typeface="ＭＳ Ｐゴシック" panose="020B0600070205080204" pitchFamily="34" charset="-128"/>
                  </a:rPr>
                  <a:t>ind  </a:t>
                </a:r>
                <a:r>
                  <a:rPr lang="en-US" sz="2800" i="1" dirty="0" smtClean="0">
                    <a:ea typeface="ＭＳ Ｐゴシック" panose="020B0600070205080204" pitchFamily="34" charset="-128"/>
                  </a:rPr>
                  <a:t>k clusters </a:t>
                </a:r>
                <a:r>
                  <a:rPr lang="en-US" sz="2800" dirty="0" smtClean="0">
                    <a:ea typeface="ＭＳ Ｐゴシック" panose="020B0600070205080204" pitchFamily="34" charset="-128"/>
                  </a:rPr>
                  <a:t>that optimizes </a:t>
                </a:r>
                <a:r>
                  <a:rPr lang="en-US" sz="2800" dirty="0">
                    <a:ea typeface="ＭＳ Ｐゴシック" panose="020B0600070205080204" pitchFamily="34" charset="-128"/>
                  </a:rPr>
                  <a:t>a</a:t>
                </a:r>
                <a:r>
                  <a:rPr lang="en-US" sz="2800" dirty="0" smtClean="0">
                    <a:ea typeface="ＭＳ Ｐゴシック" panose="020B0600070205080204" pitchFamily="34" charset="-128"/>
                  </a:rPr>
                  <a:t> chosen criterion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ea typeface="ＭＳ Ｐゴシック" panose="020B0600070205080204" pitchFamily="34" charset="-128"/>
                  </a:rPr>
                  <a:t>E.g., the within-cluster sum of squares (WCSS) </a:t>
                </a:r>
                <a:r>
                  <a:rPr lang="en-US" sz="2400" dirty="0" smtClean="0">
                    <a:ea typeface="ＭＳ Ｐゴシック" panose="020B0600070205080204" pitchFamily="34" charset="-128"/>
                  </a:rPr>
                  <a:t/>
                </a:r>
                <a:br>
                  <a:rPr lang="en-US" sz="2400" dirty="0" smtClean="0">
                    <a:ea typeface="ＭＳ Ｐゴシック" panose="020B0600070205080204" pitchFamily="34" charset="-128"/>
                  </a:rPr>
                </a:br>
                <a:r>
                  <a:rPr lang="en-US" sz="2400" dirty="0" smtClean="0">
                    <a:ea typeface="ＭＳ Ｐゴシック" panose="020B0600070205080204" pitchFamily="34" charset="-128"/>
                  </a:rPr>
                  <a:t>(</a:t>
                </a:r>
                <a:r>
                  <a:rPr lang="en-US" sz="2400" dirty="0">
                    <a:ea typeface="ＭＳ Ｐゴシック" panose="020B0600070205080204" pitchFamily="34" charset="-128"/>
                  </a:rPr>
                  <a:t>sum of distance functions of each point in the cluster to the </a:t>
                </a:r>
                <a:r>
                  <a:rPr lang="en-US" sz="2400" dirty="0" smtClean="0">
                    <a:ea typeface="ＭＳ Ｐゴシック" panose="020B0600070205080204" pitchFamily="34" charset="-128"/>
                  </a:rPr>
                  <a:t>cluster mean)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  <a:ea typeface="ＭＳ Ｐゴシック" panose="020B0600070205080204" pitchFamily="34" charset="-128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/>
                                  <a:ea typeface="ＭＳ Ｐゴシック" panose="020B0600070205080204" pitchFamily="34" charset="-128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  <a:ea typeface="ＭＳ Ｐゴシック" panose="020B0600070205080204" pitchFamily="34" charset="-128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/>
                                  <a:ea typeface="ＭＳ Ｐゴシック" panose="020B0600070205080204" pitchFamily="34" charset="-128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ＭＳ Ｐゴシック" panose="020B0600070205080204" pitchFamily="34" charset="-128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ＭＳ Ｐゴシック" panose="020B0600070205080204" pitchFamily="34" charset="-128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/>
                                      <a:ea typeface="ＭＳ Ｐゴシック" panose="020B0600070205080204" pitchFamily="34" charset="-128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 smtClean="0"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  <a:ea typeface="ＭＳ Ｐゴシック" panose="020B0600070205080204" pitchFamily="34" charset="-128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  <a:ea typeface="ＭＳ Ｐゴシック" panose="020B0600070205080204" pitchFamily="34" charset="-128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ＭＳ Ｐゴシック" panose="020B0600070205080204" pitchFamily="34" charset="-128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  <a:ea typeface="ＭＳ Ｐゴシック" panose="020B0600070205080204" pitchFamily="34" charset="-128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  <a:ea typeface="ＭＳ Ｐゴシック" panose="020B0600070205080204" pitchFamily="34" charset="-128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 smtClean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371600"/>
                <a:ext cx="8330784" cy="4724400"/>
              </a:xfrm>
              <a:blipFill rotWithShape="0">
                <a:blip r:embed="rId1"/>
                <a:stretch>
                  <a:fillRect l="-1025" t="-1806" r="-9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  <p:sp>
        <p:nvSpPr>
          <p:cNvPr id="2" name="AutoShape 2" descr="{\underset {\mathbf {S} }{\operatorname {arg\,min} }}\sum _{i=1}^{k}\sum _{\mathbf {x} \in S_{i}}\left\|\mathbf {x} -{\boldsymbol {\mu }}_{i}\right\|^{2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AutoShape 5" descr="{\underset {\mathbf {S} }{\operatorname {arg\,min} }}\sum _{i=1}^{k}\sum _{\mathbf {x} \in S_{i}}\left\|\mathbf {x} -{\boldsymbol {\mu }}_{i}\right\|^{2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6811" y="5932487"/>
            <a:ext cx="8229600" cy="631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ja-JP" sz="2800" dirty="0" smtClean="0">
                <a:ea typeface="MS PGothic" panose="020B0600070205080204" pitchFamily="34" charset="-128"/>
              </a:rPr>
              <a:t>Heuristic method: </a:t>
            </a:r>
            <a:r>
              <a:rPr lang="en-US" altLang="ja-JP" sz="2800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k-means</a:t>
            </a:r>
            <a:r>
              <a:rPr lang="en-US" altLang="ja-JP" sz="2800" dirty="0" smtClean="0">
                <a:ea typeface="MS PGothic" panose="020B0600070205080204" pitchFamily="34" charset="-128"/>
              </a:rPr>
              <a:t> (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MacQueen</a:t>
            </a:r>
            <a:r>
              <a:rPr lang="en-US" altLang="ja-JP" sz="2800" dirty="0" smtClean="0">
                <a:ea typeface="MS PGothic" panose="020B0600070205080204" pitchFamily="34" charset="-128"/>
              </a:rPr>
              <a:t>, 1967)</a:t>
            </a:r>
            <a:endParaRPr lang="en-US" altLang="ja-JP" sz="28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MS PGothic" panose="020B0600070205080204" pitchFamily="34" charset="-128"/>
              </a:rPr>
              <a:t>K-means algorithm</a:t>
            </a:r>
            <a:endParaRPr lang="en-US" smtClean="0">
              <a:ea typeface="MS PGothic" panose="020B0600070205080204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9"/>
            <a:ext cx="8229600" cy="3001961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sz="2800" dirty="0" smtClean="0">
                <a:ea typeface="MS PGothic" panose="020B0600070205080204" pitchFamily="34" charset="-128"/>
              </a:rPr>
              <a:t>Given </a:t>
            </a:r>
            <a:r>
              <a:rPr lang="en-US" sz="2800" i="1" dirty="0" smtClean="0">
                <a:ea typeface="MS PGothic" panose="020B0600070205080204" pitchFamily="34" charset="-128"/>
              </a:rPr>
              <a:t>k</a:t>
            </a:r>
            <a:endParaRPr lang="en-US" sz="2800" dirty="0">
              <a:ea typeface="MS PGothic" panose="020B0600070205080204" pitchFamily="34" charset="-128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ea typeface="MS PGothic" panose="020B0600070205080204" pitchFamily="34" charset="-128"/>
              </a:rPr>
              <a:t>Randomly choose </a:t>
            </a:r>
            <a:r>
              <a:rPr lang="en-US" i="1" dirty="0" smtClean="0">
                <a:ea typeface="MS PGothic" panose="020B0600070205080204" pitchFamily="34" charset="-128"/>
              </a:rPr>
              <a:t>k</a:t>
            </a:r>
            <a:r>
              <a:rPr lang="en-US" dirty="0" smtClean="0">
                <a:ea typeface="MS PGothic" panose="020B0600070205080204" pitchFamily="34" charset="-128"/>
              </a:rPr>
              <a:t> data points (seeds) to be the initial cluster </a:t>
            </a:r>
            <a:r>
              <a:rPr lang="en-US" dirty="0" err="1" smtClean="0">
                <a:ea typeface="MS PGothic" panose="020B0600070205080204" pitchFamily="34" charset="-128"/>
              </a:rPr>
              <a:t>centres</a:t>
            </a:r>
            <a:endParaRPr lang="en-US" dirty="0" smtClean="0">
              <a:ea typeface="MS PGothic" panose="020B0600070205080204" pitchFamily="34" charset="-128"/>
            </a:endParaRP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dirty="0" smtClean="0">
                <a:ea typeface="MS PGothic" panose="020B0600070205080204" pitchFamily="34" charset="-128"/>
              </a:rPr>
              <a:t>Assign each data point to the closest cluster </a:t>
            </a:r>
            <a:r>
              <a:rPr lang="en-US" dirty="0" err="1" smtClean="0">
                <a:ea typeface="MS PGothic" panose="020B0600070205080204" pitchFamily="34" charset="-128"/>
              </a:rPr>
              <a:t>centre</a:t>
            </a:r>
            <a:endParaRPr lang="en-US" dirty="0" smtClean="0">
              <a:ea typeface="MS PGothic" panose="020B0600070205080204" pitchFamily="34" charset="-128"/>
            </a:endParaRP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dirty="0" smtClean="0">
                <a:ea typeface="MS PGothic" panose="020B0600070205080204" pitchFamily="34" charset="-128"/>
              </a:rPr>
              <a:t>Re-compute the cluster </a:t>
            </a:r>
            <a:r>
              <a:rPr lang="en-US" dirty="0" err="1" smtClean="0">
                <a:ea typeface="MS PGothic" panose="020B0600070205080204" pitchFamily="34" charset="-128"/>
              </a:rPr>
              <a:t>centres</a:t>
            </a:r>
            <a:r>
              <a:rPr lang="en-US" dirty="0" smtClean="0">
                <a:ea typeface="MS PGothic" panose="020B0600070205080204" pitchFamily="34" charset="-128"/>
              </a:rPr>
              <a:t> using the current cluster memberships.</a:t>
            </a:r>
            <a:endParaRPr lang="en-US" dirty="0" smtClean="0">
              <a:ea typeface="MS PGothic" panose="020B0600070205080204" pitchFamily="34" charset="-128"/>
            </a:endParaRP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dirty="0" smtClean="0">
                <a:ea typeface="MS PGothic" panose="020B0600070205080204" pitchFamily="34" charset="-128"/>
              </a:rPr>
              <a:t>If a convergence criterion is not met, go to 2.</a:t>
            </a:r>
            <a:endParaRPr lang="en-US" dirty="0" smtClean="0">
              <a:ea typeface="MS PGothic" panose="020B0600070205080204" pitchFamily="34" charset="-128"/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09AC296-1EF9-46F5-9E82-D702393C43FE}" type="slidenum">
              <a:rPr lang="en-US" sz="1200">
                <a:solidFill>
                  <a:srgbClr val="898989"/>
                </a:solidFill>
              </a:rPr>
            </a:fld>
            <a:endParaRPr lang="en-US" sz="1200">
              <a:solidFill>
                <a:srgbClr val="898989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90600" y="4686301"/>
            <a:ext cx="6934200" cy="1447800"/>
            <a:chOff x="1143000" y="5029200"/>
            <a:chExt cx="6934200" cy="1447800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1143000" y="5029200"/>
              <a:ext cx="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143000" y="64770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038600" y="60198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33C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33CC"/>
                </a:solidFill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905000" y="5334000"/>
              <a:ext cx="76200" cy="762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solidFill>
                  <a:srgbClr val="00B050"/>
                </a:solidFill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438400" y="60960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3657600" y="5029200"/>
              <a:ext cx="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657600" y="64770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6096000" y="5029200"/>
              <a:ext cx="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6096000" y="64770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4419600" y="5334000"/>
              <a:ext cx="76200" cy="762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1600200" y="60198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2">
                  <a:lumMod val="50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33CC"/>
                </a:solidFill>
              </a:endParaRPr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4953000" y="60960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3886200" y="5867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3962400" y="60960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3886200" y="6019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Oval 22"/>
            <p:cNvSpPr>
              <a:spLocks noChangeArrowheads="1"/>
            </p:cNvSpPr>
            <p:nvPr/>
          </p:nvSpPr>
          <p:spPr bwMode="auto">
            <a:xfrm>
              <a:off x="3962400" y="57150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4038600" y="5867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Oval 24"/>
            <p:cNvSpPr>
              <a:spLocks noChangeArrowheads="1"/>
            </p:cNvSpPr>
            <p:nvPr/>
          </p:nvSpPr>
          <p:spPr bwMode="auto">
            <a:xfrm>
              <a:off x="44958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Oval 25"/>
            <p:cNvSpPr>
              <a:spLocks noChangeArrowheads="1"/>
            </p:cNvSpPr>
            <p:nvPr/>
          </p:nvSpPr>
          <p:spPr bwMode="auto">
            <a:xfrm>
              <a:off x="4648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Oval 26"/>
            <p:cNvSpPr>
              <a:spLocks noChangeArrowheads="1"/>
            </p:cNvSpPr>
            <p:nvPr/>
          </p:nvSpPr>
          <p:spPr bwMode="auto">
            <a:xfrm>
              <a:off x="4267200" y="5257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Oval 27"/>
            <p:cNvSpPr>
              <a:spLocks noChangeArrowheads="1"/>
            </p:cNvSpPr>
            <p:nvPr/>
          </p:nvSpPr>
          <p:spPr bwMode="auto">
            <a:xfrm>
              <a:off x="44958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Oval 28"/>
            <p:cNvSpPr>
              <a:spLocks noChangeArrowheads="1"/>
            </p:cNvSpPr>
            <p:nvPr/>
          </p:nvSpPr>
          <p:spPr bwMode="auto">
            <a:xfrm>
              <a:off x="5334000" y="61722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Oval 29"/>
            <p:cNvSpPr>
              <a:spLocks noChangeArrowheads="1"/>
            </p:cNvSpPr>
            <p:nvPr/>
          </p:nvSpPr>
          <p:spPr bwMode="auto">
            <a:xfrm>
              <a:off x="5105400" y="61722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Oval 30"/>
            <p:cNvSpPr>
              <a:spLocks noChangeArrowheads="1"/>
            </p:cNvSpPr>
            <p:nvPr/>
          </p:nvSpPr>
          <p:spPr bwMode="auto">
            <a:xfrm>
              <a:off x="5029200" y="63246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Oval 31"/>
            <p:cNvSpPr>
              <a:spLocks noChangeArrowheads="1"/>
            </p:cNvSpPr>
            <p:nvPr/>
          </p:nvSpPr>
          <p:spPr bwMode="auto">
            <a:xfrm>
              <a:off x="4876800" y="6248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Oval 32"/>
            <p:cNvSpPr>
              <a:spLocks noChangeArrowheads="1"/>
            </p:cNvSpPr>
            <p:nvPr/>
          </p:nvSpPr>
          <p:spPr bwMode="auto">
            <a:xfrm>
              <a:off x="7086600" y="5257800"/>
              <a:ext cx="76200" cy="762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Oval 33"/>
            <p:cNvSpPr>
              <a:spLocks noChangeArrowheads="1"/>
            </p:cNvSpPr>
            <p:nvPr/>
          </p:nvSpPr>
          <p:spPr bwMode="auto">
            <a:xfrm>
              <a:off x="6477000" y="58674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33C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33CC"/>
                </a:solidFill>
              </a:endParaRPr>
            </a:p>
          </p:txBody>
        </p:sp>
        <p:sp>
          <p:nvSpPr>
            <p:cNvPr id="33" name="Oval 34"/>
            <p:cNvSpPr>
              <a:spLocks noChangeArrowheads="1"/>
            </p:cNvSpPr>
            <p:nvPr/>
          </p:nvSpPr>
          <p:spPr bwMode="auto">
            <a:xfrm>
              <a:off x="7391400" y="62484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>
                <a:ea typeface="MS PGothic" panose="020B0600070205080204" pitchFamily="34" charset="-128"/>
              </a:rPr>
              <a:t>Stopping/convergence criterion </a:t>
            </a:r>
            <a:endParaRPr lang="en-US" dirty="0" smtClean="0"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95288" y="1520825"/>
                <a:ext cx="8229600" cy="4970463"/>
              </a:xfrm>
            </p:spPr>
            <p:txBody>
              <a:bodyPr rtlCol="0">
                <a:normAutofit/>
              </a:bodyPr>
              <a:lstStyle/>
              <a:p>
                <a:pPr marL="0" indent="0" eaLnBrk="1" fontAlgn="auto" hangingPunct="1">
                  <a:lnSpc>
                    <a:spcPct val="90000"/>
                  </a:lnSpc>
                  <a:spcAft>
                    <a:spcPts val="0"/>
                  </a:spcAft>
                  <a:buNone/>
                  <a:defRPr/>
                </a:pPr>
                <a:r>
                  <a:rPr lang="en-US" altLang="ja-JP" sz="2800" dirty="0" smtClean="0">
                    <a:ea typeface="ＭＳ Ｐゴシック" pitchFamily="34" charset="-128"/>
                  </a:rPr>
                  <a:t>OR</a:t>
                </a:r>
                <a:endParaRPr lang="en-US" altLang="ja-JP" sz="2800" dirty="0" smtClean="0">
                  <a:ea typeface="ＭＳ Ｐゴシック" pitchFamily="34" charset="-128"/>
                  <a:cs typeface="+mn-cs"/>
                </a:endParaRPr>
              </a:p>
              <a:p>
                <a:pPr marL="571500" indent="-571500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AutoNum type="arabicPeriod"/>
                  <a:defRPr/>
                </a:pPr>
                <a:r>
                  <a:rPr lang="en-US" altLang="ja-JP" sz="2800" dirty="0" smtClean="0">
                    <a:ea typeface="ＭＳ Ｐゴシック" pitchFamily="34" charset="-128"/>
                    <a:cs typeface="+mn-cs"/>
                  </a:rPr>
                  <a:t>no </a:t>
                </a:r>
                <a:r>
                  <a:rPr lang="en-US" altLang="ja-JP" sz="2800" dirty="0" smtClean="0">
                    <a:ea typeface="ＭＳ Ｐゴシック" pitchFamily="34" charset="-128"/>
                    <a:cs typeface="+mn-cs"/>
                  </a:rPr>
                  <a:t>re-assignments of data points to different clusters </a:t>
                </a:r>
              </a:p>
              <a:p>
                <a:pPr marL="571500" indent="-571500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AutoNum type="arabicPeriod"/>
                  <a:defRPr/>
                </a:pPr>
                <a:r>
                  <a:rPr lang="en-US" altLang="ja-JP" sz="2800" dirty="0" smtClean="0">
                    <a:ea typeface="ＭＳ Ｐゴシック" pitchFamily="34" charset="-128"/>
                    <a:cs typeface="+mn-cs"/>
                  </a:rPr>
                  <a:t>no (or minimum) change of </a:t>
                </a:r>
                <a:r>
                  <a:rPr lang="en-US" altLang="ja-JP" sz="2800" dirty="0" smtClean="0">
                    <a:ea typeface="ＭＳ Ｐゴシック" pitchFamily="34" charset="-128"/>
                    <a:cs typeface="+mn-cs"/>
                  </a:rPr>
                  <a:t>centroids </a:t>
                </a:r>
                <a:endParaRPr lang="en-US" altLang="ja-JP" sz="2800" dirty="0" smtClean="0">
                  <a:ea typeface="ＭＳ Ｐゴシック" pitchFamily="34" charset="-128"/>
                  <a:cs typeface="+mn-cs"/>
                </a:endParaRPr>
              </a:p>
              <a:p>
                <a:pPr marL="571500" indent="-571500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AutoNum type="arabicPeriod"/>
                  <a:defRPr/>
                </a:pPr>
                <a:r>
                  <a:rPr lang="en-US" altLang="ja-JP" sz="2800" dirty="0" smtClean="0">
                    <a:ea typeface="ＭＳ Ｐゴシック" pitchFamily="34" charset="-128"/>
                    <a:cs typeface="+mn-cs"/>
                  </a:rPr>
                  <a:t>minimum decrease in the </a:t>
                </a:r>
                <a:r>
                  <a:rPr lang="en-US" altLang="ja-JP" sz="2800" i="1" dirty="0" smtClean="0">
                    <a:ea typeface="ＭＳ Ｐゴシック" pitchFamily="34" charset="-128"/>
                    <a:cs typeface="+mn-cs"/>
                  </a:rPr>
                  <a:t>sum of squared error</a:t>
                </a:r>
                <a:endParaRPr lang="en-US" altLang="ja-JP" sz="2800" dirty="0" smtClean="0">
                  <a:ea typeface="ＭＳ Ｐゴシック" pitchFamily="34" charset="-128"/>
                  <a:cs typeface="+mn-cs"/>
                </a:endParaRPr>
              </a:p>
              <a:p>
                <a:pPr marL="571500" indent="-571500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AutoNum type="arabicPeriod"/>
                  <a:defRPr/>
                </a:pPr>
                <a:endParaRPr lang="en-US" altLang="ja-JP" sz="2800" dirty="0" smtClean="0">
                  <a:ea typeface="ＭＳ Ｐゴシック" pitchFamily="34" charset="-128"/>
                  <a:cs typeface="+mn-cs"/>
                </a:endParaRPr>
              </a:p>
              <a:p>
                <a:pPr marL="0" indent="0">
                  <a:lnSpc>
                    <a:spcPct val="9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/>
                              <a:ea typeface="ＭＳ Ｐゴシック" panose="020B0600070205080204" pitchFamily="34" charset="-128"/>
                            </a:rPr>
                            <m:t>𝑆𝑆𝐸</m:t>
                          </m:r>
                          <m:r>
                            <a:rPr lang="en-US" sz="2800" b="0" i="1" smtClean="0">
                              <a:latin typeface="Cambria Math"/>
                              <a:ea typeface="ＭＳ Ｐゴシック" panose="020B0600070205080204" pitchFamily="34" charset="-128"/>
                            </a:rPr>
                            <m:t>=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/>
                                  <a:ea typeface="ＭＳ Ｐゴシック" panose="020B0600070205080204" pitchFamily="34" charset="-128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/>
                                  <a:ea typeface="ＭＳ Ｐゴシック" panose="020B0600070205080204" pitchFamily="34" charset="-128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  <a:ea typeface="ＭＳ Ｐゴシック" panose="020B0600070205080204" pitchFamily="34" charset="-128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/>
                                      <a:ea typeface="ＭＳ Ｐゴシック" panose="020B0600070205080204" pitchFamily="34" charset="-128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/>
                                                  <a:ea typeface="ＭＳ Ｐゴシック" panose="020B0600070205080204" pitchFamily="34" charset="-128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/>
                                                  <a:ea typeface="ＭＳ Ｐゴシック" panose="020B0600070205080204" pitchFamily="34" charset="-128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/>
                                              <a:ea typeface="ＭＳ Ｐゴシック" panose="020B0600070205080204" pitchFamily="34" charset="-128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/>
                                                  <a:ea typeface="ＭＳ Ｐゴシック" panose="020B0600070205080204" pitchFamily="34" charset="-128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/>
                                          <a:ea typeface="ＭＳ Ｐゴシック" panose="020B0600070205080204" pitchFamily="34" charset="-128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altLang="ja-JP" sz="2800" dirty="0" smtClean="0">
                  <a:ea typeface="ＭＳ Ｐゴシック" pitchFamily="34" charset="-128"/>
                  <a:cs typeface="+mn-cs"/>
                </a:endParaRPr>
              </a:p>
            </p:txBody>
          </p:sp>
        </mc:Choice>
        <mc:Fallback>
          <p:sp>
            <p:nvSpPr>
              <p:cNvPr id="153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8" y="1520825"/>
                <a:ext cx="8229600" cy="4970463"/>
              </a:xfrm>
              <a:blipFill rotWithShape="0">
                <a:blip r:embed="rId1"/>
                <a:stretch>
                  <a:fillRect l="-1556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32B6602-005D-4549-80A6-8E9F667D157B}" type="slidenum">
              <a:rPr lang="en-US" sz="1200">
                <a:solidFill>
                  <a:srgbClr val="898989"/>
                </a:solidFill>
              </a:rPr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Font typeface="Wingdings" panose="05000000000000000000" charset="0"/>
              <a:buChar char="n"/>
              <a:defRPr/>
            </a:pPr>
            <a:endParaRPr 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Kmeans</a:t>
            </a:r>
            <a:r>
              <a:rPr lang="en-US" dirty="0" smtClean="0"/>
              <a:t> illustrated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839200" cy="44379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imilarity / Distance measures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Distance metric (scale-dependent)</a:t>
                </a:r>
              </a:p>
              <a:p>
                <a:pPr lvl="1"/>
                <a:r>
                  <a:rPr lang="en-US" dirty="0" err="1" smtClean="0"/>
                  <a:t>Minkowski</a:t>
                </a:r>
                <a:r>
                  <a:rPr lang="en-US" dirty="0" smtClean="0"/>
                  <a:t> family of distance measures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𝑖𝑠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Manhattan (p=1), Euclidean (p=2)</a:t>
                </a:r>
              </a:p>
              <a:p>
                <a:pPr lvl="1"/>
                <a:r>
                  <a:rPr lang="en-US" dirty="0" smtClean="0"/>
                  <a:t>Cosine distance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WPS Presentation</Application>
  <PresentationFormat>On-screen Show (4:3)</PresentationFormat>
  <Paragraphs>35</Paragraphs>
  <Slides>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SimSun</vt:lpstr>
      <vt:lpstr>Wingdings</vt:lpstr>
      <vt:lpstr>MS PGothic</vt:lpstr>
      <vt:lpstr>Wingdings</vt:lpstr>
      <vt:lpstr>Lucida Sans</vt:lpstr>
      <vt:lpstr>Calibri</vt:lpstr>
      <vt:lpstr>Microsoft YaHei</vt:lpstr>
      <vt:lpstr/>
      <vt:lpstr>Arial Unicode MS</vt:lpstr>
      <vt:lpstr>Times</vt:lpstr>
      <vt:lpstr>Symbol</vt:lpstr>
      <vt:lpstr>Comic Sans MS</vt:lpstr>
      <vt:lpstr>Times New Roman</vt:lpstr>
      <vt:lpstr>Lucida Sans Unicode</vt:lpstr>
      <vt:lpstr>Segoe Print</vt:lpstr>
      <vt:lpstr>Office Theme</vt:lpstr>
      <vt:lpstr>Foundations of Machine Learning</vt:lpstr>
      <vt:lpstr>Partitioning Algorithms</vt:lpstr>
      <vt:lpstr>K-means algorithm</vt:lpstr>
      <vt:lpstr>Stopping/convergence criterion </vt:lpstr>
      <vt:lpstr>Kmeans illustrated</vt:lpstr>
      <vt:lpstr>Similarity / Distance measures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Machine Learning</dc:title>
  <dc:creator>Sudeshna Sarkar</dc:creator>
  <cp:lastModifiedBy>virinchi</cp:lastModifiedBy>
  <cp:revision>516</cp:revision>
  <cp:lastPrinted>2016-06-22T03:15:00Z</cp:lastPrinted>
  <dcterms:created xsi:type="dcterms:W3CDTF">2015-06-25T09:31:00Z</dcterms:created>
  <dcterms:modified xsi:type="dcterms:W3CDTF">2017-12-12T16:17:35Z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