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32"/>
  </p:handoutMasterIdLst>
  <p:sldIdLst>
    <p:sldId id="307" r:id="rId3"/>
    <p:sldId id="446" r:id="rId4"/>
    <p:sldId id="455" r:id="rId5"/>
    <p:sldId id="447" r:id="rId6"/>
    <p:sldId id="453" r:id="rId7"/>
    <p:sldId id="454" r:id="rId8"/>
    <p:sldId id="390" r:id="rId10"/>
    <p:sldId id="456" r:id="rId11"/>
    <p:sldId id="457" r:id="rId12"/>
    <p:sldId id="458" r:id="rId13"/>
    <p:sldId id="459" r:id="rId14"/>
    <p:sldId id="393" r:id="rId15"/>
    <p:sldId id="460" r:id="rId16"/>
    <p:sldId id="448" r:id="rId17"/>
    <p:sldId id="461" r:id="rId18"/>
    <p:sldId id="395" r:id="rId19"/>
    <p:sldId id="462" r:id="rId20"/>
    <p:sldId id="449" r:id="rId21"/>
    <p:sldId id="450" r:id="rId22"/>
    <p:sldId id="451" r:id="rId23"/>
    <p:sldId id="397" r:id="rId24"/>
    <p:sldId id="463" r:id="rId25"/>
    <p:sldId id="464" r:id="rId26"/>
    <p:sldId id="465" r:id="rId27"/>
    <p:sldId id="467" r:id="rId28"/>
    <p:sldId id="466" r:id="rId29"/>
    <p:sldId id="468" r:id="rId30"/>
    <p:sldId id="344" r:id="rId31"/>
  </p:sldIdLst>
  <p:sldSz cx="9144000" cy="6858000" type="screen4x3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99FF99"/>
    <a:srgbClr val="FFCC99"/>
    <a:srgbClr val="CCFF99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5" autoAdjust="0"/>
    <p:restoredTop sz="91049" autoAdjust="0"/>
  </p:normalViewPr>
  <p:slideViewPr>
    <p:cSldViewPr>
      <p:cViewPr varScale="1">
        <p:scale>
          <a:sx n="47" d="100"/>
          <a:sy n="47" d="100"/>
        </p:scale>
        <p:origin x="201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82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660D0-8EBC-4BDD-8FFC-45485F7C188C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ED019-ADC6-48F9-AA85-DA0C07FC6861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6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91C54-F254-4D49-8140-DFB49DF0D8DE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6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70BEE-33F7-454F-AC1A-A750E21A5DB6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EBA5564-E9EC-4BEF-AEC6-41E505023173}" type="slidenum">
              <a:rPr lang="en-US" altLang="en-US"/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1BD40EC-1C97-4515-8758-534080EC0EE2}" type="slidenum">
              <a:rPr lang="en-US" altLang="en-US"/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1BD40EC-1C97-4515-8758-534080EC0EE2}" type="slidenum">
              <a:rPr lang="en-US" altLang="en-US"/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AA28C6F-09A5-48E4-8472-A248293A321E}" type="slidenum">
              <a:rPr lang="en-US" altLang="en-US"/>
            </a:fld>
            <a:endParaRPr lang="en-US" alt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297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0297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0297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0297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0297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0297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0297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0297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0297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856F4E5-CDCB-4171-AB8E-DF61B9622F92}" type="slidenum">
              <a:rPr lang="en-GB" sz="1200"/>
            </a:fld>
            <a:endParaRPr lang="en-GB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0400D63-81BB-44A9-A822-6941FEA98177}" type="slidenum">
              <a:rPr lang="en-US" altLang="en-US"/>
            </a:fld>
            <a:endParaRPr lang="en-US" alt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46438" y="515938"/>
            <a:ext cx="3386137" cy="2538412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14282" y="3228896"/>
            <a:ext cx="7243402" cy="305777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defTabSz="963295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3B4CF32-FA98-4656-9CD5-7A78B8F52F97}" type="slidenum">
              <a:rPr lang="en-US" altLang="en-US"/>
            </a:fld>
            <a:endParaRPr lang="en-US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46438" y="515938"/>
            <a:ext cx="3386137" cy="2538412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14282" y="3228896"/>
            <a:ext cx="7243402" cy="305777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defTabSz="963295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D530ED3-0ADC-4A5D-B4DA-5BCE67B56491}" type="slidenum">
              <a:rPr lang="en-US" altLang="en-US"/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46438" y="515938"/>
            <a:ext cx="3386137" cy="2538412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14282" y="3228896"/>
            <a:ext cx="7243402" cy="305777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defTabSz="963295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9169DF4-1FD2-4A76-843C-FAF7CE18C54E}" type="slidenum">
              <a:rPr lang="en-US" altLang="en-US"/>
            </a:fld>
            <a:endParaRPr lang="en-US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46438" y="515938"/>
            <a:ext cx="3386137" cy="2538412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14282" y="3228896"/>
            <a:ext cx="7243402" cy="305777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defTabSz="963295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B0E40EA-6E22-4782-BE60-18318DA2F747}" type="slidenum">
              <a:rPr lang="en-US" altLang="en-US"/>
            </a:fld>
            <a:endParaRPr lang="en-US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46438" y="515938"/>
            <a:ext cx="3386137" cy="2538412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14282" y="3228896"/>
            <a:ext cx="7243402" cy="305777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defTabSz="963295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0E8BA3A-2367-4CA3-8A88-A4C907A4B58E}" type="slidenum">
              <a:rPr lang="en-US" altLang="en-US"/>
            </a:fld>
            <a:endParaRPr lang="en-US" alt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46438" y="515938"/>
            <a:ext cx="3386137" cy="2538412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14282" y="3228896"/>
            <a:ext cx="7243402" cy="305777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defTabSz="963295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BCB6F7F-96B7-41FC-8DC1-B403D795879A}" type="slidenum">
              <a:rPr lang="en-US" altLang="en-US"/>
            </a:fld>
            <a:endParaRPr lang="en-US" alt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580BE65-F650-473B-9018-9C391920BD6E}" type="slidenum">
              <a:rPr lang="en-US" altLang="en-US"/>
            </a:fld>
            <a:endParaRPr lang="en-US" alt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C7DB97B-C462-4EBA-AA3E-4409EF46C96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0A022-2540-47F7-8806-288DC4D5C3E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52538-CE09-4B83-A79E-0D88CFF2903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8.bin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0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1219200"/>
          </a:xfrm>
        </p:spPr>
        <p:txBody>
          <a:bodyPr>
            <a:normAutofit/>
          </a:bodyPr>
          <a:lstStyle/>
          <a:p>
            <a:endParaRPr lang="en-IN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419600"/>
            <a:ext cx="6400800" cy="1295400"/>
          </a:xfrm>
        </p:spPr>
        <p:txBody>
          <a:bodyPr>
            <a:normAutofit/>
          </a:bodyPr>
          <a:lstStyle/>
          <a:p>
            <a:endParaRPr lang="en-I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685800" y="2057400"/>
            <a:ext cx="7772400" cy="20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Clustering</a:t>
            </a:r>
            <a:endParaRPr lang="en-IN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Part C: Hierarchical Clustering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Intermediate State</a:t>
            </a:r>
            <a:endParaRPr lang="en-US" altLang="en-US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 smtClean="0"/>
              <a:t>Merge the two closest clusters (C2 and C5)  and update the distance matrix. </a:t>
            </a:r>
            <a:endParaRPr lang="en-US" altLang="en-US" sz="2400" dirty="0" smtClean="0"/>
          </a:p>
          <a:p>
            <a:pPr lvl="1"/>
            <a:endParaRPr lang="en-US" altLang="en-US" sz="2000" dirty="0" smtClean="0"/>
          </a:p>
        </p:txBody>
      </p:sp>
      <p:sp>
        <p:nvSpPr>
          <p:cNvPr id="4101" name="Freeform 4"/>
          <p:cNvSpPr/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102" name="Freeform 5"/>
          <p:cNvSpPr/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103" name="Freeform 6"/>
          <p:cNvSpPr/>
          <p:nvPr/>
        </p:nvSpPr>
        <p:spPr bwMode="auto">
          <a:xfrm rot="10800000">
            <a:off x="3352800" y="3048000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104" name="Freeform 7"/>
          <p:cNvSpPr/>
          <p:nvPr/>
        </p:nvSpPr>
        <p:spPr bwMode="auto">
          <a:xfrm>
            <a:off x="1295400" y="4953000"/>
            <a:ext cx="7747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105" name="Freeform 8"/>
          <p:cNvSpPr/>
          <p:nvPr/>
        </p:nvSpPr>
        <p:spPr bwMode="auto">
          <a:xfrm rot="10800000">
            <a:off x="2590800" y="4876800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106" name="Text Box 9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00" b="1">
                <a:latin typeface="Arial" panose="020B0604020202020204" pitchFamily="34" charset="0"/>
              </a:rPr>
              <a:t>C1</a:t>
            </a: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4107" name="Text Box 10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00" b="1">
                <a:latin typeface="Arial" panose="020B0604020202020204" pitchFamily="34" charset="0"/>
              </a:rPr>
              <a:t>C4</a:t>
            </a: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4108" name="Text Box 11"/>
          <p:cNvSpPr txBox="1">
            <a:spLocks noChangeArrowheads="1"/>
          </p:cNvSpPr>
          <p:nvPr/>
        </p:nvSpPr>
        <p:spPr bwMode="auto">
          <a:xfrm>
            <a:off x="1524000" y="5181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00" b="1">
                <a:latin typeface="Arial" panose="020B0604020202020204" pitchFamily="34" charset="0"/>
              </a:rPr>
              <a:t>C2</a:t>
            </a: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4109" name="Text Box 12"/>
          <p:cNvSpPr txBox="1">
            <a:spLocks noChangeArrowheads="1"/>
          </p:cNvSpPr>
          <p:nvPr/>
        </p:nvSpPr>
        <p:spPr bwMode="auto">
          <a:xfrm>
            <a:off x="2743200" y="5105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00" b="1">
                <a:latin typeface="Arial" panose="020B0604020202020204" pitchFamily="34" charset="0"/>
              </a:rPr>
              <a:t>C5</a:t>
            </a: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4110" name="Text Box 13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00" b="1">
                <a:latin typeface="Arial" panose="020B0604020202020204" pitchFamily="34" charset="0"/>
              </a:rPr>
              <a:t>C3</a:t>
            </a:r>
            <a:endParaRPr lang="en-US" altLang="en-US" sz="1400" b="1">
              <a:latin typeface="Arial" panose="020B0604020202020204" pitchFamily="34" charset="0"/>
            </a:endParaRPr>
          </a:p>
        </p:txBody>
      </p:sp>
      <p:grpSp>
        <p:nvGrpSpPr>
          <p:cNvPr id="4111" name="Group 14"/>
          <p:cNvGrpSpPr/>
          <p:nvPr/>
        </p:nvGrpSpPr>
        <p:grpSpPr bwMode="auto">
          <a:xfrm>
            <a:off x="5257800" y="2133600"/>
            <a:ext cx="2971800" cy="2193925"/>
            <a:chOff x="3456" y="1094"/>
            <a:chExt cx="1920" cy="1503"/>
          </a:xfrm>
        </p:grpSpPr>
        <p:sp>
          <p:nvSpPr>
            <p:cNvPr id="4114" name="Text Box 15"/>
            <p:cNvSpPr txBox="1">
              <a:spLocks noChangeArrowheads="1"/>
            </p:cNvSpPr>
            <p:nvPr/>
          </p:nvSpPr>
          <p:spPr bwMode="auto">
            <a:xfrm>
              <a:off x="4032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400" b="1">
                  <a:latin typeface="Arial" panose="020B0604020202020204" pitchFamily="34" charset="0"/>
                </a:rPr>
                <a:t>C2</a:t>
              </a:r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115" name="Text Box 16"/>
            <p:cNvSpPr txBox="1">
              <a:spLocks noChangeArrowheads="1"/>
            </p:cNvSpPr>
            <p:nvPr/>
          </p:nvSpPr>
          <p:spPr bwMode="auto">
            <a:xfrm>
              <a:off x="3744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400" b="1">
                  <a:latin typeface="Arial" panose="020B0604020202020204" pitchFamily="34" charset="0"/>
                </a:rPr>
                <a:t>C1</a:t>
              </a:r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116" name="Line 17"/>
            <p:cNvSpPr>
              <a:spLocks noChangeShapeType="1"/>
            </p:cNvSpPr>
            <p:nvPr/>
          </p:nvSpPr>
          <p:spPr bwMode="auto">
            <a:xfrm>
              <a:off x="369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7" name="Line 18"/>
            <p:cNvSpPr>
              <a:spLocks noChangeShapeType="1"/>
            </p:cNvSpPr>
            <p:nvPr/>
          </p:nvSpPr>
          <p:spPr bwMode="auto">
            <a:xfrm>
              <a:off x="3504" y="1286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8" name="Line 19"/>
            <p:cNvSpPr>
              <a:spLocks noChangeShapeType="1"/>
            </p:cNvSpPr>
            <p:nvPr/>
          </p:nvSpPr>
          <p:spPr bwMode="auto">
            <a:xfrm>
              <a:off x="528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9" name="Line 20"/>
            <p:cNvSpPr>
              <a:spLocks noChangeShapeType="1"/>
            </p:cNvSpPr>
            <p:nvPr/>
          </p:nvSpPr>
          <p:spPr bwMode="auto">
            <a:xfrm>
              <a:off x="3504" y="258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0" name="Text Box 21"/>
            <p:cNvSpPr txBox="1">
              <a:spLocks noChangeArrowheads="1"/>
            </p:cNvSpPr>
            <p:nvPr/>
          </p:nvSpPr>
          <p:spPr bwMode="auto">
            <a:xfrm>
              <a:off x="3456" y="133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400" b="1">
                  <a:latin typeface="Arial" panose="020B0604020202020204" pitchFamily="34" charset="0"/>
                </a:rPr>
                <a:t>C1</a:t>
              </a:r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121" name="Text Box 22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400" b="1">
                  <a:latin typeface="Arial" panose="020B0604020202020204" pitchFamily="34" charset="0"/>
                </a:rPr>
                <a:t>C3</a:t>
              </a:r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122" name="Text Box 23"/>
            <p:cNvSpPr txBox="1">
              <a:spLocks noChangeArrowheads="1"/>
            </p:cNvSpPr>
            <p:nvPr/>
          </p:nvSpPr>
          <p:spPr bwMode="auto">
            <a:xfrm>
              <a:off x="3456" y="2389"/>
              <a:ext cx="33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400" b="1">
                  <a:latin typeface="Arial" panose="020B0604020202020204" pitchFamily="34" charset="0"/>
                </a:rPr>
                <a:t>C5</a:t>
              </a:r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123" name="Text Box 24"/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400" b="1">
                  <a:latin typeface="Arial" panose="020B0604020202020204" pitchFamily="34" charset="0"/>
                </a:rPr>
                <a:t>C4</a:t>
              </a:r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124" name="Text Box 25"/>
            <p:cNvSpPr txBox="1">
              <a:spLocks noChangeArrowheads="1"/>
            </p:cNvSpPr>
            <p:nvPr/>
          </p:nvSpPr>
          <p:spPr bwMode="auto">
            <a:xfrm>
              <a:off x="3456" y="1622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400" b="1">
                  <a:latin typeface="Arial" panose="020B0604020202020204" pitchFamily="34" charset="0"/>
                </a:rPr>
                <a:t>C2</a:t>
              </a:r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125" name="Text Box 26"/>
            <p:cNvSpPr txBox="1">
              <a:spLocks noChangeArrowheads="1"/>
            </p:cNvSpPr>
            <p:nvPr/>
          </p:nvSpPr>
          <p:spPr bwMode="auto">
            <a:xfrm>
              <a:off x="4368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400" b="1">
                  <a:latin typeface="Arial" panose="020B0604020202020204" pitchFamily="34" charset="0"/>
                </a:rPr>
                <a:t>C3</a:t>
              </a:r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126" name="Text Box 27"/>
            <p:cNvSpPr txBox="1">
              <a:spLocks noChangeArrowheads="1"/>
            </p:cNvSpPr>
            <p:nvPr/>
          </p:nvSpPr>
          <p:spPr bwMode="auto">
            <a:xfrm>
              <a:off x="4704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400" b="1">
                  <a:latin typeface="Arial" panose="020B0604020202020204" pitchFamily="34" charset="0"/>
                </a:rPr>
                <a:t>C4</a:t>
              </a:r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127" name="Text Box 28"/>
            <p:cNvSpPr txBox="1">
              <a:spLocks noChangeArrowheads="1"/>
            </p:cNvSpPr>
            <p:nvPr/>
          </p:nvSpPr>
          <p:spPr bwMode="auto">
            <a:xfrm>
              <a:off x="4992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400" b="1">
                  <a:latin typeface="Arial" panose="020B0604020202020204" pitchFamily="34" charset="0"/>
                </a:rPr>
                <a:t>C5</a:t>
              </a:r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128" name="Line 29"/>
            <p:cNvSpPr>
              <a:spLocks noChangeShapeType="1"/>
            </p:cNvSpPr>
            <p:nvPr/>
          </p:nvSpPr>
          <p:spPr bwMode="auto">
            <a:xfrm>
              <a:off x="3504" y="1526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9" name="Line 30"/>
            <p:cNvSpPr>
              <a:spLocks noChangeShapeType="1"/>
            </p:cNvSpPr>
            <p:nvPr/>
          </p:nvSpPr>
          <p:spPr bwMode="auto">
            <a:xfrm>
              <a:off x="3504" y="205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0" name="Line 31"/>
            <p:cNvSpPr>
              <a:spLocks noChangeShapeType="1"/>
            </p:cNvSpPr>
            <p:nvPr/>
          </p:nvSpPr>
          <p:spPr bwMode="auto">
            <a:xfrm>
              <a:off x="3504" y="181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1" name="Line 32"/>
            <p:cNvSpPr>
              <a:spLocks noChangeShapeType="1"/>
            </p:cNvSpPr>
            <p:nvPr/>
          </p:nvSpPr>
          <p:spPr bwMode="auto">
            <a:xfrm>
              <a:off x="3504" y="229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2" name="Line 33"/>
            <p:cNvSpPr>
              <a:spLocks noChangeShapeType="1"/>
            </p:cNvSpPr>
            <p:nvPr/>
          </p:nvSpPr>
          <p:spPr bwMode="auto">
            <a:xfrm>
              <a:off x="403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3" name="Line 34"/>
            <p:cNvSpPr>
              <a:spLocks noChangeShapeType="1"/>
            </p:cNvSpPr>
            <p:nvPr/>
          </p:nvSpPr>
          <p:spPr bwMode="auto">
            <a:xfrm>
              <a:off x="432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4" name="Line 35"/>
            <p:cNvSpPr>
              <a:spLocks noChangeShapeType="1"/>
            </p:cNvSpPr>
            <p:nvPr/>
          </p:nvSpPr>
          <p:spPr bwMode="auto">
            <a:xfrm>
              <a:off x="465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5" name="Line 36"/>
            <p:cNvSpPr>
              <a:spLocks noChangeShapeType="1"/>
            </p:cNvSpPr>
            <p:nvPr/>
          </p:nvSpPr>
          <p:spPr bwMode="auto">
            <a:xfrm>
              <a:off x="499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6" name="Rectangle 37" descr="Wide downward diagonal"/>
            <p:cNvSpPr>
              <a:spLocks noChangeArrowheads="1"/>
            </p:cNvSpPr>
            <p:nvPr/>
          </p:nvSpPr>
          <p:spPr bwMode="auto">
            <a:xfrm>
              <a:off x="3696" y="1526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37" name="Rectangle 38" descr="Wide downward diagonal"/>
            <p:cNvSpPr>
              <a:spLocks noChangeArrowheads="1"/>
            </p:cNvSpPr>
            <p:nvPr/>
          </p:nvSpPr>
          <p:spPr bwMode="auto">
            <a:xfrm>
              <a:off x="3696" y="2294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38" name="Rectangle 39" descr="Wide downward diagonal"/>
            <p:cNvSpPr>
              <a:spLocks noChangeArrowheads="1"/>
            </p:cNvSpPr>
            <p:nvPr/>
          </p:nvSpPr>
          <p:spPr bwMode="auto">
            <a:xfrm rot="5400000">
              <a:off x="3521" y="1783"/>
              <a:ext cx="1298" cy="299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39" name="Rectangle 40" descr="Wide downward diagonal"/>
            <p:cNvSpPr>
              <a:spLocks noChangeArrowheads="1"/>
            </p:cNvSpPr>
            <p:nvPr/>
          </p:nvSpPr>
          <p:spPr bwMode="auto">
            <a:xfrm rot="5400000">
              <a:off x="4477" y="1778"/>
              <a:ext cx="1297" cy="311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4112" name="Oval 41"/>
          <p:cNvSpPr>
            <a:spLocks noChangeArrowheads="1"/>
          </p:cNvSpPr>
          <p:nvPr/>
        </p:nvSpPr>
        <p:spPr bwMode="auto">
          <a:xfrm>
            <a:off x="990600" y="4648200"/>
            <a:ext cx="2514600" cy="1295400"/>
          </a:xfrm>
          <a:prstGeom prst="ellipse">
            <a:avLst/>
          </a:prstGeom>
          <a:noFill/>
          <a:ln w="25400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113" name="Text Box 42"/>
          <p:cNvSpPr txBox="1">
            <a:spLocks noChangeArrowheads="1"/>
          </p:cNvSpPr>
          <p:nvPr/>
        </p:nvSpPr>
        <p:spPr bwMode="auto">
          <a:xfrm>
            <a:off x="5181600" y="4327525"/>
            <a:ext cx="335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b="1">
                <a:latin typeface="Arial" panose="020B0604020202020204" pitchFamily="34" charset="0"/>
              </a:rPr>
              <a:t>Distance/Proximity Matrix</a:t>
            </a:r>
            <a:endParaRPr lang="en-US" altLang="en-US" b="1">
              <a:latin typeface="Arial" panose="020B0604020202020204" pitchFamily="34" charset="0"/>
            </a:endParaRPr>
          </a:p>
        </p:txBody>
      </p:sp>
      <p:graphicFrame>
        <p:nvGraphicFramePr>
          <p:cNvPr id="4098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79950" y="4783138"/>
          <a:ext cx="4083050" cy="184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2" name="Visio" r:id="rId1" imgW="7661275" imgH="3555365" progId="">
                  <p:embed/>
                </p:oleObj>
              </mc:Choice>
              <mc:Fallback>
                <p:oleObj name="Visio" r:id="rId1" imgW="7661275" imgH="3555365" progId="">
                  <p:embed/>
                  <p:pic>
                    <p:nvPicPr>
                      <p:cNvPr id="0" name="Picture 1536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950" y="4783138"/>
                        <a:ext cx="4083050" cy="184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After Merging</a:t>
            </a:r>
            <a:endParaRPr lang="en-US" altLang="en-US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200" dirty="0" smtClean="0"/>
              <a:t>Update the distance matrix</a:t>
            </a:r>
            <a:endParaRPr lang="en-US" altLang="en-US" sz="2200" dirty="0" smtClean="0"/>
          </a:p>
          <a:p>
            <a:pPr lvl="1"/>
            <a:endParaRPr lang="en-US" altLang="en-US" sz="2000" dirty="0" smtClean="0"/>
          </a:p>
        </p:txBody>
      </p:sp>
      <p:sp>
        <p:nvSpPr>
          <p:cNvPr id="5125" name="Freeform 4"/>
          <p:cNvSpPr/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6" name="Freeform 5"/>
          <p:cNvSpPr/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7" name="Freeform 6"/>
          <p:cNvSpPr/>
          <p:nvPr/>
        </p:nvSpPr>
        <p:spPr bwMode="auto">
          <a:xfrm rot="10800000">
            <a:off x="3352800" y="3048000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8" name="Freeform 7"/>
          <p:cNvSpPr/>
          <p:nvPr/>
        </p:nvSpPr>
        <p:spPr bwMode="auto">
          <a:xfrm>
            <a:off x="1295400" y="4953000"/>
            <a:ext cx="23622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00" b="1">
                <a:latin typeface="Arial" panose="020B0604020202020204" pitchFamily="34" charset="0"/>
              </a:rPr>
              <a:t>C1</a:t>
            </a: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130" name="Text Box 9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00" b="1">
                <a:latin typeface="Arial" panose="020B0604020202020204" pitchFamily="34" charset="0"/>
              </a:rPr>
              <a:t>C4</a:t>
            </a: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131" name="Text Box 10"/>
          <p:cNvSpPr txBox="1">
            <a:spLocks noChangeArrowheads="1"/>
          </p:cNvSpPr>
          <p:nvPr/>
        </p:nvSpPr>
        <p:spPr bwMode="auto">
          <a:xfrm>
            <a:off x="1905000" y="51816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00" b="1">
                <a:latin typeface="Arial" panose="020B0604020202020204" pitchFamily="34" charset="0"/>
              </a:rPr>
              <a:t>C2 </a:t>
            </a:r>
            <a:r>
              <a:rPr lang="en-US" altLang="en-US" sz="1400">
                <a:latin typeface="Arial" panose="020B0604020202020204" pitchFamily="34" charset="0"/>
              </a:rPr>
              <a:t>U</a:t>
            </a:r>
            <a:r>
              <a:rPr lang="en-US" altLang="en-US" sz="1400" b="1">
                <a:latin typeface="Arial" panose="020B0604020202020204" pitchFamily="34" charset="0"/>
              </a:rPr>
              <a:t> C5</a:t>
            </a: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132" name="Text Box 11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00" b="1">
                <a:latin typeface="Arial" panose="020B0604020202020204" pitchFamily="34" charset="0"/>
              </a:rPr>
              <a:t>C3</a:t>
            </a: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133" name="Text Box 12"/>
          <p:cNvSpPr txBox="1">
            <a:spLocks noChangeArrowheads="1"/>
          </p:cNvSpPr>
          <p:nvPr/>
        </p:nvSpPr>
        <p:spPr bwMode="auto">
          <a:xfrm>
            <a:off x="6019800" y="327660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00" b="1">
                <a:latin typeface="Arial" panose="020B0604020202020204" pitchFamily="34" charset="0"/>
              </a:rPr>
              <a:t>?        ?        ?        ?    	   </a:t>
            </a: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134" name="Text Box 13"/>
          <p:cNvSpPr txBox="1">
            <a:spLocks noChangeArrowheads="1"/>
          </p:cNvSpPr>
          <p:nvPr/>
        </p:nvSpPr>
        <p:spPr bwMode="auto">
          <a:xfrm>
            <a:off x="6499225" y="28956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00" b="1">
                <a:latin typeface="Arial" panose="020B0604020202020204" pitchFamily="34" charset="0"/>
              </a:rPr>
              <a:t>?</a:t>
            </a: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135" name="Text Box 14"/>
          <p:cNvSpPr txBox="1">
            <a:spLocks noChangeArrowheads="1"/>
          </p:cNvSpPr>
          <p:nvPr/>
        </p:nvSpPr>
        <p:spPr bwMode="auto">
          <a:xfrm>
            <a:off x="6499225" y="37338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00" b="1">
                <a:latin typeface="Arial" panose="020B0604020202020204" pitchFamily="34" charset="0"/>
              </a:rPr>
              <a:t>?</a:t>
            </a: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136" name="Text Box 15"/>
          <p:cNvSpPr txBox="1">
            <a:spLocks noChangeArrowheads="1"/>
          </p:cNvSpPr>
          <p:nvPr/>
        </p:nvSpPr>
        <p:spPr bwMode="auto">
          <a:xfrm>
            <a:off x="6499225" y="41148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00" b="1">
                <a:latin typeface="Arial" panose="020B0604020202020204" pitchFamily="34" charset="0"/>
              </a:rPr>
              <a:t>?</a:t>
            </a: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137" name="Text Box 16"/>
          <p:cNvSpPr txBox="1">
            <a:spLocks noChangeArrowheads="1"/>
          </p:cNvSpPr>
          <p:nvPr/>
        </p:nvSpPr>
        <p:spPr bwMode="auto">
          <a:xfrm>
            <a:off x="6477000" y="2089150"/>
            <a:ext cx="5334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00" b="1">
                <a:latin typeface="Arial" panose="020B0604020202020204" pitchFamily="34" charset="0"/>
              </a:rPr>
              <a:t>C2 </a:t>
            </a:r>
            <a:r>
              <a:rPr lang="en-US" altLang="en-US" sz="1400">
                <a:latin typeface="Arial" panose="020B0604020202020204" pitchFamily="34" charset="0"/>
              </a:rPr>
              <a:t>U </a:t>
            </a:r>
            <a:r>
              <a:rPr lang="en-US" altLang="en-US" sz="1400" b="1">
                <a:latin typeface="Arial" panose="020B0604020202020204" pitchFamily="34" charset="0"/>
              </a:rPr>
              <a:t>C5</a:t>
            </a: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138" name="Text Box 17"/>
          <p:cNvSpPr txBox="1">
            <a:spLocks noChangeArrowheads="1"/>
          </p:cNvSpPr>
          <p:nvPr/>
        </p:nvSpPr>
        <p:spPr bwMode="auto">
          <a:xfrm>
            <a:off x="5943600" y="25146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00" b="1">
                <a:latin typeface="Arial" panose="020B0604020202020204" pitchFamily="34" charset="0"/>
              </a:rPr>
              <a:t>C1</a:t>
            </a: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139" name="Line 18"/>
          <p:cNvSpPr>
            <a:spLocks noChangeShapeType="1"/>
          </p:cNvSpPr>
          <p:nvPr/>
        </p:nvSpPr>
        <p:spPr bwMode="auto">
          <a:xfrm>
            <a:off x="5943600" y="25146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0" name="Line 19"/>
          <p:cNvSpPr>
            <a:spLocks noChangeShapeType="1"/>
          </p:cNvSpPr>
          <p:nvPr/>
        </p:nvSpPr>
        <p:spPr bwMode="auto">
          <a:xfrm>
            <a:off x="5562600" y="28194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1" name="Text Box 20"/>
          <p:cNvSpPr txBox="1">
            <a:spLocks noChangeArrowheads="1"/>
          </p:cNvSpPr>
          <p:nvPr/>
        </p:nvSpPr>
        <p:spPr bwMode="auto">
          <a:xfrm>
            <a:off x="5486400" y="28956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00" b="1">
                <a:latin typeface="Arial" panose="020B0604020202020204" pitchFamily="34" charset="0"/>
              </a:rPr>
              <a:t>C1</a:t>
            </a: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142" name="Text Box 21"/>
          <p:cNvSpPr txBox="1">
            <a:spLocks noChangeArrowheads="1"/>
          </p:cNvSpPr>
          <p:nvPr/>
        </p:nvSpPr>
        <p:spPr bwMode="auto">
          <a:xfrm>
            <a:off x="5486400" y="37338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00" b="1">
                <a:latin typeface="Arial" panose="020B0604020202020204" pitchFamily="34" charset="0"/>
              </a:rPr>
              <a:t>C3</a:t>
            </a: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143" name="Text Box 22"/>
          <p:cNvSpPr txBox="1">
            <a:spLocks noChangeArrowheads="1"/>
          </p:cNvSpPr>
          <p:nvPr/>
        </p:nvSpPr>
        <p:spPr bwMode="auto">
          <a:xfrm>
            <a:off x="5486400" y="41148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00" b="1">
                <a:latin typeface="Arial" panose="020B0604020202020204" pitchFamily="34" charset="0"/>
              </a:rPr>
              <a:t>C4</a:t>
            </a: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144" name="Text Box 23"/>
          <p:cNvSpPr txBox="1">
            <a:spLocks noChangeArrowheads="1"/>
          </p:cNvSpPr>
          <p:nvPr/>
        </p:nvSpPr>
        <p:spPr bwMode="auto">
          <a:xfrm>
            <a:off x="5029200" y="33528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00" b="1">
                <a:latin typeface="Arial" panose="020B0604020202020204" pitchFamily="34" charset="0"/>
              </a:rPr>
              <a:t>C2 </a:t>
            </a:r>
            <a:r>
              <a:rPr lang="en-US" altLang="en-US" sz="1400">
                <a:latin typeface="Arial" panose="020B0604020202020204" pitchFamily="34" charset="0"/>
              </a:rPr>
              <a:t>U </a:t>
            </a:r>
            <a:r>
              <a:rPr lang="en-US" altLang="en-US" sz="1400" b="1">
                <a:latin typeface="Arial" panose="020B0604020202020204" pitchFamily="34" charset="0"/>
              </a:rPr>
              <a:t>C5</a:t>
            </a: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145" name="Text Box 24"/>
          <p:cNvSpPr txBox="1">
            <a:spLocks noChangeArrowheads="1"/>
          </p:cNvSpPr>
          <p:nvPr/>
        </p:nvSpPr>
        <p:spPr bwMode="auto">
          <a:xfrm>
            <a:off x="6934200" y="25146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00" b="1">
                <a:latin typeface="Arial" panose="020B0604020202020204" pitchFamily="34" charset="0"/>
              </a:rPr>
              <a:t>C3</a:t>
            </a: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146" name="Text Box 25"/>
          <p:cNvSpPr txBox="1">
            <a:spLocks noChangeArrowheads="1"/>
          </p:cNvSpPr>
          <p:nvPr/>
        </p:nvSpPr>
        <p:spPr bwMode="auto">
          <a:xfrm>
            <a:off x="7467600" y="25146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00" b="1">
                <a:latin typeface="Arial" panose="020B0604020202020204" pitchFamily="34" charset="0"/>
              </a:rPr>
              <a:t>C4</a:t>
            </a: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147" name="Line 26"/>
          <p:cNvSpPr>
            <a:spLocks noChangeShapeType="1"/>
          </p:cNvSpPr>
          <p:nvPr/>
        </p:nvSpPr>
        <p:spPr bwMode="auto">
          <a:xfrm>
            <a:off x="5638800" y="32766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8" name="Line 27"/>
          <p:cNvSpPr>
            <a:spLocks noChangeShapeType="1"/>
          </p:cNvSpPr>
          <p:nvPr/>
        </p:nvSpPr>
        <p:spPr bwMode="auto">
          <a:xfrm>
            <a:off x="5562600" y="40386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9" name="Line 28"/>
          <p:cNvSpPr>
            <a:spLocks noChangeShapeType="1"/>
          </p:cNvSpPr>
          <p:nvPr/>
        </p:nvSpPr>
        <p:spPr bwMode="auto">
          <a:xfrm>
            <a:off x="5562600" y="36576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0" name="Line 29"/>
          <p:cNvSpPr>
            <a:spLocks noChangeShapeType="1"/>
          </p:cNvSpPr>
          <p:nvPr/>
        </p:nvSpPr>
        <p:spPr bwMode="auto">
          <a:xfrm>
            <a:off x="5638800" y="44196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1" name="Line 30"/>
          <p:cNvSpPr>
            <a:spLocks noChangeShapeType="1"/>
          </p:cNvSpPr>
          <p:nvPr/>
        </p:nvSpPr>
        <p:spPr bwMode="auto">
          <a:xfrm>
            <a:off x="6400800" y="25146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2" name="Line 31"/>
          <p:cNvSpPr>
            <a:spLocks noChangeShapeType="1"/>
          </p:cNvSpPr>
          <p:nvPr/>
        </p:nvSpPr>
        <p:spPr bwMode="auto">
          <a:xfrm>
            <a:off x="6858000" y="25146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3" name="Line 32"/>
          <p:cNvSpPr>
            <a:spLocks noChangeShapeType="1"/>
          </p:cNvSpPr>
          <p:nvPr/>
        </p:nvSpPr>
        <p:spPr bwMode="auto">
          <a:xfrm>
            <a:off x="7391400" y="25146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4" name="Line 33"/>
          <p:cNvSpPr>
            <a:spLocks noChangeShapeType="1"/>
          </p:cNvSpPr>
          <p:nvPr/>
        </p:nvSpPr>
        <p:spPr bwMode="auto">
          <a:xfrm>
            <a:off x="7924800" y="25146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122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832350" y="4587875"/>
          <a:ext cx="4083050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6" name="Visio" r:id="rId1" imgW="7661275" imgH="3791585" progId="">
                  <p:embed/>
                </p:oleObj>
              </mc:Choice>
              <mc:Fallback>
                <p:oleObj name="Visio" r:id="rId1" imgW="7661275" imgH="3791585" progId="">
                  <p:embed/>
                  <p:pic>
                    <p:nvPicPr>
                      <p:cNvPr id="0" name="Picture 1546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2350" y="4587875"/>
                        <a:ext cx="4083050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230313" cy="11461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Closest Pair</a:t>
            </a:r>
            <a:endParaRPr lang="en-IN" dirty="0"/>
          </a:p>
        </p:txBody>
      </p:sp>
      <p:sp>
        <p:nvSpPr>
          <p:cNvPr id="8499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9EA75CB-A06F-486B-B0B2-F1FE91A94079}" type="slidenum">
              <a:rPr lang="en-US" sz="1200">
                <a:solidFill>
                  <a:srgbClr val="898989"/>
                </a:solidFill>
              </a:rPr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8499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85800" y="1371600"/>
            <a:ext cx="8077200" cy="471805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>
                <a:ea typeface="MS PGothic" panose="020B0600070205080204" pitchFamily="34" charset="-128"/>
              </a:rPr>
              <a:t>A few ways to measure distances of two clusters.</a:t>
            </a:r>
            <a:endParaRPr lang="en-US" dirty="0" smtClean="0">
              <a:ea typeface="MS PGothic" panose="020B0600070205080204" pitchFamily="34" charset="-128"/>
            </a:endParaRPr>
          </a:p>
          <a:p>
            <a:r>
              <a:rPr lang="en-US" altLang="zh-CN" b="1" dirty="0" smtClean="0">
                <a:latin typeface="Calibri" panose="020F0502020204030204" pitchFamily="34" charset="0"/>
                <a:sym typeface="Symbol" panose="05050102010706020507" pitchFamily="18" charset="2"/>
              </a:rPr>
              <a:t>Single-link</a:t>
            </a:r>
            <a:endParaRPr lang="en-US" altLang="zh-CN" b="1" dirty="0">
              <a:latin typeface="Calibri" panose="020F0502020204030204" pitchFamily="34" charset="0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latin typeface="Calibri" panose="020F0502020204030204" pitchFamily="34" charset="0"/>
                <a:sym typeface="Symbol" panose="05050102010706020507" pitchFamily="18" charset="2"/>
              </a:rPr>
              <a:t>Similarity of the </a:t>
            </a:r>
            <a:r>
              <a:rPr lang="en-US" altLang="zh-CN" i="1" dirty="0">
                <a:latin typeface="Calibri" panose="020F0502020204030204" pitchFamily="34" charset="0"/>
                <a:sym typeface="Symbol" panose="05050102010706020507" pitchFamily="18" charset="2"/>
              </a:rPr>
              <a:t>most</a:t>
            </a:r>
            <a:r>
              <a:rPr lang="en-US" altLang="zh-CN" dirty="0">
                <a:latin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latin typeface="Calibri" panose="020F0502020204030204" pitchFamily="34" charset="0"/>
                <a:sym typeface="Symbol" panose="05050102010706020507" pitchFamily="18" charset="2"/>
              </a:rPr>
              <a:t>similar </a:t>
            </a:r>
            <a:r>
              <a:rPr lang="en-US" altLang="zh-CN" dirty="0">
                <a:latin typeface="Calibri" panose="020F0502020204030204" pitchFamily="34" charset="0"/>
                <a:sym typeface="Symbol" panose="05050102010706020507" pitchFamily="18" charset="2"/>
              </a:rPr>
              <a:t>(single-link)</a:t>
            </a:r>
            <a:endParaRPr lang="en-US" altLang="zh-CN" dirty="0">
              <a:latin typeface="Calibri" panose="020F0502020204030204" pitchFamily="34" charset="0"/>
              <a:sym typeface="Symbol" panose="05050102010706020507" pitchFamily="18" charset="2"/>
            </a:endParaRPr>
          </a:p>
          <a:p>
            <a:r>
              <a:rPr lang="en-US" altLang="zh-CN" b="1" dirty="0">
                <a:latin typeface="Calibri" panose="020F0502020204030204" pitchFamily="34" charset="0"/>
                <a:sym typeface="Symbol" panose="05050102010706020507" pitchFamily="18" charset="2"/>
              </a:rPr>
              <a:t>Complete-link</a:t>
            </a:r>
            <a:endParaRPr lang="en-US" altLang="zh-CN" b="1" dirty="0">
              <a:latin typeface="Calibri" panose="020F0502020204030204" pitchFamily="34" charset="0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latin typeface="Calibri" panose="020F0502020204030204" pitchFamily="34" charset="0"/>
                <a:sym typeface="Symbol" panose="05050102010706020507" pitchFamily="18" charset="2"/>
              </a:rPr>
              <a:t>Similarity of </a:t>
            </a:r>
            <a:r>
              <a:rPr lang="en-US" altLang="zh-CN" dirty="0" smtClean="0">
                <a:latin typeface="Calibri" panose="020F0502020204030204" pitchFamily="34" charset="0"/>
                <a:sym typeface="Symbol" panose="05050102010706020507" pitchFamily="18" charset="2"/>
              </a:rPr>
              <a:t>the </a:t>
            </a:r>
            <a:r>
              <a:rPr lang="en-US" altLang="zh-CN" i="1" dirty="0">
                <a:latin typeface="Calibri" panose="020F0502020204030204" pitchFamily="34" charset="0"/>
                <a:sym typeface="Symbol" panose="05050102010706020507" pitchFamily="18" charset="2"/>
              </a:rPr>
              <a:t>least</a:t>
            </a:r>
            <a:r>
              <a:rPr lang="en-US" altLang="zh-CN" dirty="0">
                <a:latin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latin typeface="Calibri" panose="020F0502020204030204" pitchFamily="34" charset="0"/>
                <a:sym typeface="Symbol" panose="05050102010706020507" pitchFamily="18" charset="2"/>
              </a:rPr>
              <a:t>similar points</a:t>
            </a:r>
            <a:endParaRPr lang="en-US" altLang="zh-CN" dirty="0">
              <a:latin typeface="Calibri" panose="020F0502020204030204" pitchFamily="34" charset="0"/>
            </a:endParaRPr>
          </a:p>
          <a:p>
            <a:r>
              <a:rPr lang="en-US" altLang="zh-CN" b="1" dirty="0">
                <a:latin typeface="Calibri" panose="020F0502020204030204" pitchFamily="34" charset="0"/>
              </a:rPr>
              <a:t>Centroid</a:t>
            </a:r>
            <a:endParaRPr lang="en-US" altLang="zh-CN" b="1" dirty="0">
              <a:latin typeface="Calibri" panose="020F0502020204030204" pitchFamily="34" charset="0"/>
            </a:endParaRPr>
          </a:p>
          <a:p>
            <a:pPr lvl="1"/>
            <a:r>
              <a:rPr lang="en-US" altLang="zh-CN" dirty="0">
                <a:latin typeface="Calibri" panose="020F0502020204030204" pitchFamily="34" charset="0"/>
                <a:sym typeface="Symbol" panose="05050102010706020507" pitchFamily="18" charset="2"/>
              </a:rPr>
              <a:t>Clusters whose centroids (centers of gravity) are the most </a:t>
            </a:r>
            <a:r>
              <a:rPr lang="en-US" altLang="zh-CN" dirty="0" smtClean="0">
                <a:latin typeface="Calibri" panose="020F0502020204030204" pitchFamily="34" charset="0"/>
                <a:sym typeface="Symbol" panose="05050102010706020507" pitchFamily="18" charset="2"/>
              </a:rPr>
              <a:t>similar</a:t>
            </a:r>
            <a:endParaRPr lang="en-US" altLang="zh-CN" dirty="0">
              <a:latin typeface="Calibri" panose="020F0502020204030204" pitchFamily="34" charset="0"/>
              <a:sym typeface="Symbol" panose="05050102010706020507" pitchFamily="18" charset="2"/>
            </a:endParaRPr>
          </a:p>
          <a:p>
            <a:r>
              <a:rPr lang="en-US" altLang="zh-CN" b="1" dirty="0">
                <a:latin typeface="Calibri" panose="020F0502020204030204" pitchFamily="34" charset="0"/>
                <a:sym typeface="Symbol" panose="05050102010706020507" pitchFamily="18" charset="2"/>
              </a:rPr>
              <a:t>Average-link</a:t>
            </a:r>
            <a:endParaRPr lang="en-US" altLang="zh-CN" b="1" dirty="0">
              <a:latin typeface="Calibri" panose="020F0502020204030204" pitchFamily="34" charset="0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latin typeface="Calibri" panose="020F0502020204030204" pitchFamily="34" charset="0"/>
                <a:sym typeface="Symbol" panose="05050102010706020507" pitchFamily="18" charset="2"/>
              </a:rPr>
              <a:t>Average cosine between pairs of </a:t>
            </a:r>
            <a:r>
              <a:rPr lang="en-US" altLang="zh-CN" dirty="0" smtClean="0">
                <a:latin typeface="Calibri" panose="020F0502020204030204" pitchFamily="34" charset="0"/>
                <a:sym typeface="Symbol" panose="05050102010706020507" pitchFamily="18" charset="2"/>
              </a:rPr>
              <a:t>elements</a:t>
            </a:r>
            <a:endParaRPr lang="en-US" dirty="0" smtClean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Distance between two clusters</a:t>
            </a:r>
            <a:endParaRPr lang="en-US" altLang="en-US" smtClean="0"/>
          </a:p>
        </p:txBody>
      </p:sp>
      <p:sp>
        <p:nvSpPr>
          <p:cNvPr id="6148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599"/>
          </a:xfrm>
        </p:spPr>
        <p:txBody>
          <a:bodyPr/>
          <a:lstStyle/>
          <a:p>
            <a:r>
              <a:rPr lang="en-US" altLang="en-US" dirty="0" smtClean="0"/>
              <a:t>Single-link distance between clusters C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 and </a:t>
            </a:r>
            <a:r>
              <a:rPr lang="en-US" altLang="en-US" dirty="0" err="1" smtClean="0"/>
              <a:t>C</a:t>
            </a:r>
            <a:r>
              <a:rPr lang="en-US" altLang="en-US" baseline="-25000" dirty="0" err="1" smtClean="0"/>
              <a:t>j</a:t>
            </a:r>
            <a:r>
              <a:rPr lang="en-US" altLang="en-US" baseline="-25000" dirty="0" smtClean="0"/>
              <a:t> </a:t>
            </a:r>
            <a:r>
              <a:rPr lang="en-US" altLang="en-US" dirty="0" smtClean="0"/>
              <a:t>is the </a:t>
            </a:r>
            <a:r>
              <a:rPr lang="en-US" altLang="en-US" i="1" dirty="0" smtClean="0"/>
              <a:t>minimum distance </a:t>
            </a:r>
            <a:r>
              <a:rPr lang="en-US" altLang="en-US" dirty="0" smtClean="0"/>
              <a:t>between any object in C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 and any object in </a:t>
            </a:r>
            <a:r>
              <a:rPr lang="en-US" altLang="en-US" dirty="0" err="1" smtClean="0"/>
              <a:t>C</a:t>
            </a:r>
            <a:r>
              <a:rPr lang="en-US" altLang="en-US" baseline="-25000" dirty="0" err="1" smtClean="0"/>
              <a:t>j</a:t>
            </a:r>
            <a:r>
              <a:rPr lang="en-US" altLang="en-US" baseline="-25000" dirty="0" smtClean="0"/>
              <a:t> </a:t>
            </a:r>
            <a:endParaRPr lang="en-US" altLang="en-US" baseline="-25000" dirty="0" smtClean="0"/>
          </a:p>
          <a:p>
            <a:pPr marL="0" indent="0">
              <a:buNone/>
            </a:pPr>
            <a:endParaRPr lang="en-US" altLang="en-US" dirty="0" smtClean="0"/>
          </a:p>
          <a:p>
            <a:endParaRPr lang="en-US" alt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847850" y="3581400"/>
          <a:ext cx="4383088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92" name="Equation" r:id="rId1" imgW="44805600" imgH="7620000" progId="Equation.3">
                  <p:embed/>
                </p:oleObj>
              </mc:Choice>
              <mc:Fallback>
                <p:oleObj name="Equation" r:id="rId1" imgW="44805600" imgH="7620000" progId="Equation.3">
                  <p:embed/>
                  <p:pic>
                    <p:nvPicPr>
                      <p:cNvPr id="0" name="Picture 1566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3581400"/>
                        <a:ext cx="4383088" cy="746125"/>
                      </a:xfrm>
                      <a:prstGeom prst="rect">
                        <a:avLst/>
                      </a:prstGeom>
                      <a:solidFill>
                        <a:srgbClr val="A8BFD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649F254-D8BB-4381-BC4C-54EA4B7E93EA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  <a:ea typeface="SimSun" panose="02010600030101010101" pitchFamily="2" charset="-122"/>
              </a:rPr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Calibri" panose="020F0502020204030204" pitchFamily="34" charset="0"/>
              </a:rPr>
              <a:t>Single Link Example</a:t>
            </a:r>
            <a:endParaRPr lang="en-US" altLang="zh-CN" smtClean="0">
              <a:latin typeface="Calibri" panose="020F0502020204030204" pitchFamily="34" charset="0"/>
            </a:endParaRPr>
          </a:p>
        </p:txBody>
      </p:sp>
      <p:grpSp>
        <p:nvGrpSpPr>
          <p:cNvPr id="47108" name="Group 3"/>
          <p:cNvGrpSpPr/>
          <p:nvPr/>
        </p:nvGrpSpPr>
        <p:grpSpPr bwMode="auto">
          <a:xfrm>
            <a:off x="989013" y="1752600"/>
            <a:ext cx="7353300" cy="4046538"/>
            <a:chOff x="623" y="1104"/>
            <a:chExt cx="4632" cy="2549"/>
          </a:xfrm>
        </p:grpSpPr>
        <p:sp>
          <p:nvSpPr>
            <p:cNvPr id="47125" name="Line 4"/>
            <p:cNvSpPr>
              <a:spLocks noChangeShapeType="1"/>
            </p:cNvSpPr>
            <p:nvPr/>
          </p:nvSpPr>
          <p:spPr bwMode="auto">
            <a:xfrm flipV="1">
              <a:off x="624" y="1104"/>
              <a:ext cx="0" cy="2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IN"/>
            </a:p>
          </p:txBody>
        </p:sp>
        <p:sp>
          <p:nvSpPr>
            <p:cNvPr id="47126" name="Line 5"/>
            <p:cNvSpPr>
              <a:spLocks noChangeShapeType="1"/>
            </p:cNvSpPr>
            <p:nvPr/>
          </p:nvSpPr>
          <p:spPr bwMode="auto">
            <a:xfrm>
              <a:off x="623" y="3653"/>
              <a:ext cx="4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IN"/>
            </a:p>
          </p:txBody>
        </p:sp>
      </p:grpSp>
      <p:sp>
        <p:nvSpPr>
          <p:cNvPr id="47109" name="Oval 6"/>
          <p:cNvSpPr>
            <a:spLocks noChangeArrowheads="1"/>
          </p:cNvSpPr>
          <p:nvPr/>
        </p:nvSpPr>
        <p:spPr bwMode="auto">
          <a:xfrm>
            <a:off x="1752600" y="26670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47110" name="Oval 7"/>
          <p:cNvSpPr>
            <a:spLocks noChangeArrowheads="1"/>
          </p:cNvSpPr>
          <p:nvPr/>
        </p:nvSpPr>
        <p:spPr bwMode="auto">
          <a:xfrm>
            <a:off x="2590800" y="26670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47111" name="Oval 8"/>
          <p:cNvSpPr>
            <a:spLocks noChangeArrowheads="1"/>
          </p:cNvSpPr>
          <p:nvPr/>
        </p:nvSpPr>
        <p:spPr bwMode="auto">
          <a:xfrm>
            <a:off x="1752600" y="41148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47112" name="Oval 9"/>
          <p:cNvSpPr>
            <a:spLocks noChangeArrowheads="1"/>
          </p:cNvSpPr>
          <p:nvPr/>
        </p:nvSpPr>
        <p:spPr bwMode="auto">
          <a:xfrm>
            <a:off x="2590800" y="41148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47113" name="Oval 10"/>
          <p:cNvSpPr>
            <a:spLocks noChangeArrowheads="1"/>
          </p:cNvSpPr>
          <p:nvPr/>
        </p:nvSpPr>
        <p:spPr bwMode="auto">
          <a:xfrm>
            <a:off x="3886200" y="26670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47114" name="Oval 11"/>
          <p:cNvSpPr>
            <a:spLocks noChangeArrowheads="1"/>
          </p:cNvSpPr>
          <p:nvPr/>
        </p:nvSpPr>
        <p:spPr bwMode="auto">
          <a:xfrm>
            <a:off x="4724400" y="26670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47115" name="Oval 12"/>
          <p:cNvSpPr>
            <a:spLocks noChangeArrowheads="1"/>
          </p:cNvSpPr>
          <p:nvPr/>
        </p:nvSpPr>
        <p:spPr bwMode="auto">
          <a:xfrm>
            <a:off x="3886200" y="41148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47116" name="Oval 13"/>
          <p:cNvSpPr>
            <a:spLocks noChangeArrowheads="1"/>
          </p:cNvSpPr>
          <p:nvPr/>
        </p:nvSpPr>
        <p:spPr bwMode="auto">
          <a:xfrm>
            <a:off x="4724400" y="41148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857102" name="Oval 14"/>
          <p:cNvSpPr>
            <a:spLocks noChangeArrowheads="1"/>
          </p:cNvSpPr>
          <p:nvPr/>
        </p:nvSpPr>
        <p:spPr bwMode="auto">
          <a:xfrm>
            <a:off x="1447800" y="2362200"/>
            <a:ext cx="1524000" cy="685800"/>
          </a:xfrm>
          <a:prstGeom prst="ellipse">
            <a:avLst/>
          </a:prstGeom>
          <a:noFill/>
          <a:ln w="19050">
            <a:solidFill>
              <a:schemeClr val="bg2">
                <a:lumMod val="2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857103" name="Oval 15"/>
          <p:cNvSpPr>
            <a:spLocks noChangeArrowheads="1"/>
          </p:cNvSpPr>
          <p:nvPr/>
        </p:nvSpPr>
        <p:spPr bwMode="auto">
          <a:xfrm>
            <a:off x="3581400" y="3810000"/>
            <a:ext cx="1524000" cy="685800"/>
          </a:xfrm>
          <a:prstGeom prst="ellipse">
            <a:avLst/>
          </a:prstGeom>
          <a:noFill/>
          <a:ln w="19050">
            <a:solidFill>
              <a:schemeClr val="bg2">
                <a:lumMod val="2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857104" name="Oval 16"/>
          <p:cNvSpPr>
            <a:spLocks noChangeArrowheads="1"/>
          </p:cNvSpPr>
          <p:nvPr/>
        </p:nvSpPr>
        <p:spPr bwMode="auto">
          <a:xfrm>
            <a:off x="3581400" y="2362200"/>
            <a:ext cx="1524000" cy="685800"/>
          </a:xfrm>
          <a:prstGeom prst="ellipse">
            <a:avLst/>
          </a:prstGeom>
          <a:noFill/>
          <a:ln w="19050">
            <a:solidFill>
              <a:schemeClr val="bg2">
                <a:lumMod val="2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857105" name="Oval 17"/>
          <p:cNvSpPr>
            <a:spLocks noChangeArrowheads="1"/>
          </p:cNvSpPr>
          <p:nvPr/>
        </p:nvSpPr>
        <p:spPr bwMode="auto">
          <a:xfrm>
            <a:off x="1447800" y="3810000"/>
            <a:ext cx="1524000" cy="685800"/>
          </a:xfrm>
          <a:prstGeom prst="ellipse">
            <a:avLst/>
          </a:prstGeom>
          <a:noFill/>
          <a:ln w="19050">
            <a:solidFill>
              <a:schemeClr val="bg2">
                <a:lumMod val="2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857106" name="Oval 18"/>
          <p:cNvSpPr>
            <a:spLocks noChangeArrowheads="1"/>
          </p:cNvSpPr>
          <p:nvPr/>
        </p:nvSpPr>
        <p:spPr bwMode="auto">
          <a:xfrm>
            <a:off x="1219200" y="2209800"/>
            <a:ext cx="4114800" cy="990600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857107" name="Oval 19"/>
          <p:cNvSpPr>
            <a:spLocks noChangeArrowheads="1"/>
          </p:cNvSpPr>
          <p:nvPr/>
        </p:nvSpPr>
        <p:spPr bwMode="auto">
          <a:xfrm>
            <a:off x="1143000" y="3657600"/>
            <a:ext cx="4114800" cy="990600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857108" name="Oval 20"/>
          <p:cNvSpPr>
            <a:spLocks noChangeArrowheads="1"/>
          </p:cNvSpPr>
          <p:nvPr/>
        </p:nvSpPr>
        <p:spPr bwMode="auto">
          <a:xfrm>
            <a:off x="776288" y="1612900"/>
            <a:ext cx="4876800" cy="3657600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91200" y="1429434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ea typeface="MS PGothic" panose="020B0600070205080204" pitchFamily="34" charset="-128"/>
              </a:rPr>
              <a:t>It </a:t>
            </a:r>
            <a:r>
              <a:rPr lang="en-IN" altLang="ja-JP" sz="2400" dirty="0"/>
              <a:t>Can result in “straggly” (long and thin) clusters due to chaining effect.</a:t>
            </a:r>
            <a:endParaRPr lang="en-IN" altLang="ja-JP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7102" grpId="0" animBg="1"/>
      <p:bldP spid="857103" grpId="0" animBg="1"/>
      <p:bldP spid="857104" grpId="0" animBg="1"/>
      <p:bldP spid="857105" grpId="0" animBg="1"/>
      <p:bldP spid="857106" grpId="0" animBg="1"/>
      <p:bldP spid="857107" grpId="0" animBg="1"/>
      <p:bldP spid="85710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Single-link clustering: example </a:t>
            </a:r>
            <a:endParaRPr lang="en-US" altLang="en-US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00050"/>
            <a:r>
              <a:rPr lang="en-US" altLang="en-US" smtClean="0"/>
              <a:t>Determined by one pair of points, i.e., by one link in the proximity graph.</a:t>
            </a:r>
            <a:endParaRPr lang="en-US" altLang="en-US" smtClean="0"/>
          </a:p>
        </p:txBody>
      </p:sp>
      <p:graphicFrame>
        <p:nvGraphicFramePr>
          <p:cNvPr id="644100" name="Object 2"/>
          <p:cNvGraphicFramePr>
            <a:graphicFrameLocks noChangeAspect="1"/>
          </p:cNvGraphicFramePr>
          <p:nvPr/>
        </p:nvGraphicFramePr>
        <p:xfrm>
          <a:off x="304800" y="3505200"/>
          <a:ext cx="46482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15" name="Worksheet" r:id="rId1" imgW="2174240" imgH="964565" progId="Excel.Sheet.8">
                  <p:embed/>
                </p:oleObj>
              </mc:Choice>
              <mc:Fallback>
                <p:oleObj name="Worksheet" r:id="rId1" imgW="2174240" imgH="964565" progId="Excel.Sheet.8">
                  <p:embed/>
                  <p:pic>
                    <p:nvPicPr>
                      <p:cNvPr id="0" name="Picture 1577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505200"/>
                        <a:ext cx="46482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/>
          <p:nvPr/>
        </p:nvGrpSpPr>
        <p:grpSpPr bwMode="auto">
          <a:xfrm>
            <a:off x="5410200" y="3228975"/>
            <a:ext cx="2820988" cy="2562225"/>
            <a:chOff x="3616" y="2256"/>
            <a:chExt cx="1777" cy="1614"/>
          </a:xfrm>
        </p:grpSpPr>
        <p:sp>
          <p:nvSpPr>
            <p:cNvPr id="7174" name="Line 6"/>
            <p:cNvSpPr>
              <a:spLocks noChangeShapeType="1"/>
            </p:cNvSpPr>
            <p:nvPr/>
          </p:nvSpPr>
          <p:spPr bwMode="auto">
            <a:xfrm flipV="1">
              <a:off x="3696" y="3221"/>
              <a:ext cx="0" cy="4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5" name="Line 7"/>
            <p:cNvSpPr>
              <a:spLocks noChangeShapeType="1"/>
            </p:cNvSpPr>
            <p:nvPr/>
          </p:nvSpPr>
          <p:spPr bwMode="auto">
            <a:xfrm>
              <a:off x="3696" y="3221"/>
              <a:ext cx="4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6" name="Line 8"/>
            <p:cNvSpPr>
              <a:spLocks noChangeShapeType="1"/>
            </p:cNvSpPr>
            <p:nvPr/>
          </p:nvSpPr>
          <p:spPr bwMode="auto">
            <a:xfrm>
              <a:off x="4163" y="3221"/>
              <a:ext cx="0" cy="4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7" name="Line 9"/>
            <p:cNvSpPr>
              <a:spLocks noChangeShapeType="1"/>
            </p:cNvSpPr>
            <p:nvPr/>
          </p:nvSpPr>
          <p:spPr bwMode="auto">
            <a:xfrm flipV="1">
              <a:off x="3976" y="2979"/>
              <a:ext cx="0" cy="2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 flipV="1">
              <a:off x="3976" y="2899"/>
              <a:ext cx="0" cy="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 flipV="1">
              <a:off x="4818" y="3060"/>
              <a:ext cx="0" cy="5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Line 12"/>
            <p:cNvSpPr>
              <a:spLocks noChangeShapeType="1"/>
            </p:cNvSpPr>
            <p:nvPr/>
          </p:nvSpPr>
          <p:spPr bwMode="auto">
            <a:xfrm>
              <a:off x="4818" y="3060"/>
              <a:ext cx="4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1" name="Line 13"/>
            <p:cNvSpPr>
              <a:spLocks noChangeShapeType="1"/>
            </p:cNvSpPr>
            <p:nvPr/>
          </p:nvSpPr>
          <p:spPr bwMode="auto">
            <a:xfrm>
              <a:off x="5285" y="3060"/>
              <a:ext cx="0" cy="5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2" name="Line 14"/>
            <p:cNvSpPr>
              <a:spLocks noChangeShapeType="1"/>
            </p:cNvSpPr>
            <p:nvPr/>
          </p:nvSpPr>
          <p:spPr bwMode="auto">
            <a:xfrm flipV="1">
              <a:off x="5098" y="2819"/>
              <a:ext cx="0" cy="2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Line 15"/>
            <p:cNvSpPr>
              <a:spLocks noChangeShapeType="1"/>
            </p:cNvSpPr>
            <p:nvPr/>
          </p:nvSpPr>
          <p:spPr bwMode="auto">
            <a:xfrm flipV="1">
              <a:off x="5098" y="2738"/>
              <a:ext cx="0" cy="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Line 16"/>
            <p:cNvSpPr>
              <a:spLocks noChangeShapeType="1"/>
            </p:cNvSpPr>
            <p:nvPr/>
          </p:nvSpPr>
          <p:spPr bwMode="auto">
            <a:xfrm flipV="1">
              <a:off x="4444" y="2899"/>
              <a:ext cx="0" cy="7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5" name="Line 17"/>
            <p:cNvSpPr>
              <a:spLocks noChangeShapeType="1"/>
            </p:cNvSpPr>
            <p:nvPr/>
          </p:nvSpPr>
          <p:spPr bwMode="auto">
            <a:xfrm>
              <a:off x="3976" y="2899"/>
              <a:ext cx="4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6" name="Line 18"/>
            <p:cNvSpPr>
              <a:spLocks noChangeShapeType="1"/>
            </p:cNvSpPr>
            <p:nvPr/>
          </p:nvSpPr>
          <p:spPr bwMode="auto">
            <a:xfrm flipV="1">
              <a:off x="4163" y="2578"/>
              <a:ext cx="0" cy="3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7" name="Line 19"/>
            <p:cNvSpPr>
              <a:spLocks noChangeShapeType="1"/>
            </p:cNvSpPr>
            <p:nvPr/>
          </p:nvSpPr>
          <p:spPr bwMode="auto">
            <a:xfrm>
              <a:off x="4163" y="2578"/>
              <a:ext cx="9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" name="Line 20"/>
            <p:cNvSpPr>
              <a:spLocks noChangeShapeType="1"/>
            </p:cNvSpPr>
            <p:nvPr/>
          </p:nvSpPr>
          <p:spPr bwMode="auto">
            <a:xfrm>
              <a:off x="5098" y="2578"/>
              <a:ext cx="0" cy="2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 flipV="1">
              <a:off x="4631" y="2256"/>
              <a:ext cx="0" cy="3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0" name="Text Box 22"/>
            <p:cNvSpPr txBox="1">
              <a:spLocks noChangeArrowheads="1"/>
            </p:cNvSpPr>
            <p:nvPr/>
          </p:nvSpPr>
          <p:spPr bwMode="auto">
            <a:xfrm>
              <a:off x="3616" y="363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b="1"/>
                <a:t>1</a:t>
              </a:r>
              <a:endParaRPr lang="en-US" altLang="en-US" b="1"/>
            </a:p>
          </p:txBody>
        </p:sp>
        <p:sp>
          <p:nvSpPr>
            <p:cNvPr id="7191" name="Text Box 23"/>
            <p:cNvSpPr txBox="1">
              <a:spLocks noChangeArrowheads="1"/>
            </p:cNvSpPr>
            <p:nvPr/>
          </p:nvSpPr>
          <p:spPr bwMode="auto">
            <a:xfrm>
              <a:off x="4083" y="363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b="1"/>
                <a:t>2</a:t>
              </a:r>
              <a:endParaRPr lang="en-US" altLang="en-US" b="1"/>
            </a:p>
          </p:txBody>
        </p:sp>
        <p:sp>
          <p:nvSpPr>
            <p:cNvPr id="7192" name="Text Box 24"/>
            <p:cNvSpPr txBox="1">
              <a:spLocks noChangeArrowheads="1"/>
            </p:cNvSpPr>
            <p:nvPr/>
          </p:nvSpPr>
          <p:spPr bwMode="auto">
            <a:xfrm>
              <a:off x="4364" y="363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b="1"/>
                <a:t>3</a:t>
              </a:r>
              <a:endParaRPr lang="en-US" altLang="en-US" b="1"/>
            </a:p>
          </p:txBody>
        </p:sp>
        <p:sp>
          <p:nvSpPr>
            <p:cNvPr id="7193" name="Text Box 25"/>
            <p:cNvSpPr txBox="1">
              <a:spLocks noChangeArrowheads="1"/>
            </p:cNvSpPr>
            <p:nvPr/>
          </p:nvSpPr>
          <p:spPr bwMode="auto">
            <a:xfrm>
              <a:off x="4738" y="363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b="1"/>
                <a:t>4</a:t>
              </a:r>
              <a:endParaRPr lang="en-US" altLang="en-US" b="1"/>
            </a:p>
          </p:txBody>
        </p:sp>
        <p:sp>
          <p:nvSpPr>
            <p:cNvPr id="7194" name="Text Box 26"/>
            <p:cNvSpPr txBox="1">
              <a:spLocks noChangeArrowheads="1"/>
            </p:cNvSpPr>
            <p:nvPr/>
          </p:nvSpPr>
          <p:spPr bwMode="auto">
            <a:xfrm>
              <a:off x="5205" y="363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b="1"/>
                <a:t>5</a:t>
              </a:r>
              <a:endParaRPr lang="en-US" alt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MS PGothic" panose="020B0600070205080204" pitchFamily="34" charset="-128"/>
              </a:rPr>
              <a:t>Complete link method</a:t>
            </a:r>
            <a:endParaRPr lang="en-US" smtClean="0">
              <a:ea typeface="MS PGothic" panose="020B0600070205080204" pitchFamily="34" charset="-128"/>
            </a:endParaRP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0200" y="1604747"/>
            <a:ext cx="8483600" cy="3611562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ja-JP" sz="2800" dirty="0" smtClean="0">
                <a:ea typeface="MS PGothic" panose="020B0600070205080204" pitchFamily="34" charset="-128"/>
              </a:rPr>
              <a:t>The distance between two clusters is the distance of two furthest</a:t>
            </a:r>
            <a:r>
              <a:rPr lang="en-US" altLang="ja-JP" sz="2800" dirty="0" smtClean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lang="en-US" altLang="ja-JP" sz="2800" dirty="0" smtClean="0">
                <a:ea typeface="MS PGothic" panose="020B0600070205080204" pitchFamily="34" charset="-128"/>
              </a:rPr>
              <a:t>data points in the two clusters. </a:t>
            </a:r>
            <a:endParaRPr lang="en-US" altLang="ja-JP" sz="2800" dirty="0" smtClean="0">
              <a:ea typeface="MS PGothic" panose="020B0600070205080204" pitchFamily="34" charset="-128"/>
            </a:endParaRPr>
          </a:p>
          <a:p>
            <a:pPr eaLnBrk="1" hangingPunct="1">
              <a:lnSpc>
                <a:spcPct val="110000"/>
              </a:lnSpc>
            </a:pPr>
            <a:endParaRPr lang="en-US" altLang="ja-JP" sz="2800" dirty="0" smtClean="0">
              <a:ea typeface="MS PGothic" panose="020B0600070205080204" pitchFamily="34" charset="-128"/>
            </a:endParaRPr>
          </a:p>
          <a:p>
            <a:pPr eaLnBrk="1" hangingPunct="1">
              <a:lnSpc>
                <a:spcPct val="110000"/>
              </a:lnSpc>
            </a:pPr>
            <a:endParaRPr lang="en-US" altLang="ja-JP" sz="2800" dirty="0" smtClean="0">
              <a:ea typeface="MS PGothic" panose="020B0600070205080204" pitchFamily="34" charset="-128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>
                <a:latin typeface="Calibri" panose="020F0502020204030204" pitchFamily="34" charset="0"/>
              </a:rPr>
              <a:t>Makes “tighter,” spherical clusters that are typically preferable</a:t>
            </a:r>
            <a:r>
              <a:rPr lang="en-US" altLang="zh-CN" sz="2400" dirty="0" smtClean="0">
                <a:latin typeface="Calibri" panose="020F0502020204030204" pitchFamily="34" charset="0"/>
              </a:rPr>
              <a:t>.</a:t>
            </a:r>
            <a:endParaRPr lang="en-US" altLang="ja-JP" sz="2800" dirty="0" smtClean="0">
              <a:ea typeface="MS PGothic" panose="020B0600070205080204" pitchFamily="34" charset="-128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ja-JP" sz="2600" dirty="0" smtClean="0">
                <a:ea typeface="MS PGothic" panose="020B0600070205080204" pitchFamily="34" charset="-128"/>
              </a:rPr>
              <a:t>It is sensitive to outliers because they are far away</a:t>
            </a:r>
            <a:endParaRPr lang="en-US" altLang="ja-JP" sz="2600" dirty="0" smtClean="0">
              <a:ea typeface="MS PGothic" panose="020B0600070205080204" pitchFamily="34" charset="-128"/>
            </a:endParaRPr>
          </a:p>
        </p:txBody>
      </p:sp>
      <p:sp>
        <p:nvSpPr>
          <p:cNvPr id="8704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A569F43-BF0D-4DB1-A7A1-E1641DC012FC}" type="slidenum">
              <a:rPr lang="en-US" sz="1200">
                <a:solidFill>
                  <a:srgbClr val="898989"/>
                </a:solidFill>
              </a:rPr>
            </a:fld>
            <a:endParaRPr lang="en-US" sz="1200">
              <a:solidFill>
                <a:srgbClr val="898989"/>
              </a:solidFill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1524000" y="2667000"/>
          <a:ext cx="4724399" cy="821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23" name="Equation" r:id="rId1" imgW="1752600" imgH="304800" progId="Equation.3">
                  <p:embed/>
                </p:oleObj>
              </mc:Choice>
              <mc:Fallback>
                <p:oleObj name="Equation" r:id="rId1" imgW="1752600" imgH="304800" progId="Equation.3">
                  <p:embed/>
                  <p:pic>
                    <p:nvPicPr>
                      <p:cNvPr id="0" name="Picture 748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667000"/>
                        <a:ext cx="4724399" cy="821741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Complete-link clustering: example</a:t>
            </a:r>
            <a:endParaRPr lang="en-US" altLang="en-US" sz="400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92100" indent="-292100"/>
            <a:r>
              <a:rPr lang="en-US" altLang="en-US" smtClean="0"/>
              <a:t>Distance between clusters is determined by the two most distant points in the different clusters</a:t>
            </a:r>
            <a:endParaRPr lang="en-US" altLang="en-US" smtClean="0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228600" y="3560763"/>
          <a:ext cx="4343400" cy="245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39" name="Worksheet" r:id="rId1" imgW="2174240" imgH="964565" progId="Excel.Sheet.8">
                  <p:embed/>
                </p:oleObj>
              </mc:Choice>
              <mc:Fallback>
                <p:oleObj name="Worksheet" r:id="rId1" imgW="2174240" imgH="964565" progId="Excel.Sheet.8">
                  <p:embed/>
                  <p:pic>
                    <p:nvPicPr>
                      <p:cNvPr id="0" name="Picture 1587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560763"/>
                        <a:ext cx="4343400" cy="245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/>
          <p:nvPr/>
        </p:nvGrpSpPr>
        <p:grpSpPr bwMode="auto">
          <a:xfrm>
            <a:off x="5715000" y="3429000"/>
            <a:ext cx="2598738" cy="2667000"/>
            <a:chOff x="3691" y="2160"/>
            <a:chExt cx="1637" cy="1680"/>
          </a:xfrm>
        </p:grpSpPr>
        <p:sp>
          <p:nvSpPr>
            <p:cNvPr id="9222" name="Line 6"/>
            <p:cNvSpPr>
              <a:spLocks noChangeShapeType="1"/>
            </p:cNvSpPr>
            <p:nvPr/>
          </p:nvSpPr>
          <p:spPr bwMode="auto">
            <a:xfrm flipV="1">
              <a:off x="5219" y="3168"/>
              <a:ext cx="0" cy="4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3" name="Line 7"/>
            <p:cNvSpPr>
              <a:spLocks noChangeShapeType="1"/>
            </p:cNvSpPr>
            <p:nvPr/>
          </p:nvSpPr>
          <p:spPr bwMode="auto">
            <a:xfrm>
              <a:off x="4793" y="3168"/>
              <a:ext cx="4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4" name="Line 8"/>
            <p:cNvSpPr>
              <a:spLocks noChangeShapeType="1"/>
            </p:cNvSpPr>
            <p:nvPr/>
          </p:nvSpPr>
          <p:spPr bwMode="auto">
            <a:xfrm>
              <a:off x="4793" y="3168"/>
              <a:ext cx="0" cy="4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Line 9"/>
            <p:cNvSpPr>
              <a:spLocks noChangeShapeType="1"/>
            </p:cNvSpPr>
            <p:nvPr/>
          </p:nvSpPr>
          <p:spPr bwMode="auto">
            <a:xfrm flipV="1">
              <a:off x="4964" y="2916"/>
              <a:ext cx="0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Line 10"/>
            <p:cNvSpPr>
              <a:spLocks noChangeShapeType="1"/>
            </p:cNvSpPr>
            <p:nvPr/>
          </p:nvSpPr>
          <p:spPr bwMode="auto">
            <a:xfrm flipV="1">
              <a:off x="4964" y="2832"/>
              <a:ext cx="0" cy="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7" name="Line 11"/>
            <p:cNvSpPr>
              <a:spLocks noChangeShapeType="1"/>
            </p:cNvSpPr>
            <p:nvPr/>
          </p:nvSpPr>
          <p:spPr bwMode="auto">
            <a:xfrm flipV="1">
              <a:off x="4197" y="325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8" name="Line 12"/>
            <p:cNvSpPr>
              <a:spLocks noChangeShapeType="1"/>
            </p:cNvSpPr>
            <p:nvPr/>
          </p:nvSpPr>
          <p:spPr bwMode="auto">
            <a:xfrm>
              <a:off x="3770" y="3252"/>
              <a:ext cx="4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9" name="Line 13"/>
            <p:cNvSpPr>
              <a:spLocks noChangeShapeType="1"/>
            </p:cNvSpPr>
            <p:nvPr/>
          </p:nvSpPr>
          <p:spPr bwMode="auto">
            <a:xfrm>
              <a:off x="3770" y="325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0" name="Line 14"/>
            <p:cNvSpPr>
              <a:spLocks noChangeShapeType="1"/>
            </p:cNvSpPr>
            <p:nvPr/>
          </p:nvSpPr>
          <p:spPr bwMode="auto">
            <a:xfrm flipV="1">
              <a:off x="3941" y="2748"/>
              <a:ext cx="0" cy="5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1" name="Line 15"/>
            <p:cNvSpPr>
              <a:spLocks noChangeShapeType="1"/>
            </p:cNvSpPr>
            <p:nvPr/>
          </p:nvSpPr>
          <p:spPr bwMode="auto">
            <a:xfrm flipV="1">
              <a:off x="3941" y="2664"/>
              <a:ext cx="0" cy="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2" name="Line 16"/>
            <p:cNvSpPr>
              <a:spLocks noChangeShapeType="1"/>
            </p:cNvSpPr>
            <p:nvPr/>
          </p:nvSpPr>
          <p:spPr bwMode="auto">
            <a:xfrm flipV="1">
              <a:off x="4537" y="2832"/>
              <a:ext cx="0" cy="7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Line 17"/>
            <p:cNvSpPr>
              <a:spLocks noChangeShapeType="1"/>
            </p:cNvSpPr>
            <p:nvPr/>
          </p:nvSpPr>
          <p:spPr bwMode="auto">
            <a:xfrm>
              <a:off x="4537" y="2832"/>
              <a:ext cx="4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4" name="Line 18"/>
            <p:cNvSpPr>
              <a:spLocks noChangeShapeType="1"/>
            </p:cNvSpPr>
            <p:nvPr/>
          </p:nvSpPr>
          <p:spPr bwMode="auto">
            <a:xfrm flipV="1">
              <a:off x="4793" y="249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5" name="Line 19"/>
            <p:cNvSpPr>
              <a:spLocks noChangeShapeType="1"/>
            </p:cNvSpPr>
            <p:nvPr/>
          </p:nvSpPr>
          <p:spPr bwMode="auto">
            <a:xfrm>
              <a:off x="3941" y="2496"/>
              <a:ext cx="8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Line 20"/>
            <p:cNvSpPr>
              <a:spLocks noChangeShapeType="1"/>
            </p:cNvSpPr>
            <p:nvPr/>
          </p:nvSpPr>
          <p:spPr bwMode="auto">
            <a:xfrm>
              <a:off x="3941" y="2496"/>
              <a:ext cx="0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" name="Line 21"/>
            <p:cNvSpPr>
              <a:spLocks noChangeShapeType="1"/>
            </p:cNvSpPr>
            <p:nvPr/>
          </p:nvSpPr>
          <p:spPr bwMode="auto">
            <a:xfrm flipV="1">
              <a:off x="4367" y="216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Text Box 22"/>
            <p:cNvSpPr txBox="1">
              <a:spLocks noChangeArrowheads="1"/>
            </p:cNvSpPr>
            <p:nvPr/>
          </p:nvSpPr>
          <p:spPr bwMode="auto">
            <a:xfrm>
              <a:off x="3691" y="360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b="1"/>
                <a:t>1</a:t>
              </a:r>
              <a:endParaRPr lang="en-US" altLang="en-US" b="1"/>
            </a:p>
          </p:txBody>
        </p:sp>
        <p:sp>
          <p:nvSpPr>
            <p:cNvPr id="9239" name="Text Box 23"/>
            <p:cNvSpPr txBox="1">
              <a:spLocks noChangeArrowheads="1"/>
            </p:cNvSpPr>
            <p:nvPr/>
          </p:nvSpPr>
          <p:spPr bwMode="auto">
            <a:xfrm>
              <a:off x="4117" y="360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b="1"/>
                <a:t>2</a:t>
              </a:r>
              <a:endParaRPr lang="en-US" altLang="en-US" b="1"/>
            </a:p>
          </p:txBody>
        </p:sp>
        <p:sp>
          <p:nvSpPr>
            <p:cNvPr id="9240" name="Text Box 24"/>
            <p:cNvSpPr txBox="1">
              <a:spLocks noChangeArrowheads="1"/>
            </p:cNvSpPr>
            <p:nvPr/>
          </p:nvSpPr>
          <p:spPr bwMode="auto">
            <a:xfrm>
              <a:off x="4458" y="360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b="1"/>
                <a:t>3</a:t>
              </a:r>
              <a:endParaRPr lang="en-US" altLang="en-US" b="1"/>
            </a:p>
          </p:txBody>
        </p:sp>
        <p:sp>
          <p:nvSpPr>
            <p:cNvPr id="9241" name="Text Box 25"/>
            <p:cNvSpPr txBox="1">
              <a:spLocks noChangeArrowheads="1"/>
            </p:cNvSpPr>
            <p:nvPr/>
          </p:nvSpPr>
          <p:spPr bwMode="auto">
            <a:xfrm>
              <a:off x="4715" y="360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b="1"/>
                <a:t>4</a:t>
              </a:r>
              <a:endParaRPr lang="en-US" altLang="en-US" b="1"/>
            </a:p>
          </p:txBody>
        </p:sp>
        <p:sp>
          <p:nvSpPr>
            <p:cNvPr id="9242" name="Text Box 26"/>
            <p:cNvSpPr txBox="1">
              <a:spLocks noChangeArrowheads="1"/>
            </p:cNvSpPr>
            <p:nvPr/>
          </p:nvSpPr>
          <p:spPr bwMode="auto">
            <a:xfrm>
              <a:off x="5140" y="360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b="1"/>
                <a:t>5</a:t>
              </a:r>
              <a:endParaRPr lang="en-US" alt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63CC777-AD64-471E-ACE0-9D27D43CCF16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  <a:ea typeface="SimSun" panose="02010600030101010101" pitchFamily="2" charset="-122"/>
              </a:rPr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Calibri" panose="020F0502020204030204" pitchFamily="34" charset="0"/>
              </a:rPr>
              <a:t>Complete Link Example</a:t>
            </a:r>
            <a:endParaRPr lang="en-US" altLang="zh-CN" smtClean="0">
              <a:latin typeface="Calibri" panose="020F0502020204030204" pitchFamily="34" charset="0"/>
            </a:endParaRPr>
          </a:p>
        </p:txBody>
      </p:sp>
      <p:grpSp>
        <p:nvGrpSpPr>
          <p:cNvPr id="48132" name="Group 3"/>
          <p:cNvGrpSpPr/>
          <p:nvPr/>
        </p:nvGrpSpPr>
        <p:grpSpPr bwMode="auto">
          <a:xfrm>
            <a:off x="989013" y="1752600"/>
            <a:ext cx="7353300" cy="4046538"/>
            <a:chOff x="623" y="1104"/>
            <a:chExt cx="4632" cy="2549"/>
          </a:xfrm>
        </p:grpSpPr>
        <p:sp>
          <p:nvSpPr>
            <p:cNvPr id="48149" name="Line 4"/>
            <p:cNvSpPr>
              <a:spLocks noChangeShapeType="1"/>
            </p:cNvSpPr>
            <p:nvPr/>
          </p:nvSpPr>
          <p:spPr bwMode="auto">
            <a:xfrm flipV="1">
              <a:off x="624" y="1104"/>
              <a:ext cx="0" cy="2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IN"/>
            </a:p>
          </p:txBody>
        </p:sp>
        <p:sp>
          <p:nvSpPr>
            <p:cNvPr id="48150" name="Line 5"/>
            <p:cNvSpPr>
              <a:spLocks noChangeShapeType="1"/>
            </p:cNvSpPr>
            <p:nvPr/>
          </p:nvSpPr>
          <p:spPr bwMode="auto">
            <a:xfrm>
              <a:off x="623" y="3653"/>
              <a:ext cx="4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IN"/>
            </a:p>
          </p:txBody>
        </p:sp>
      </p:grpSp>
      <p:sp>
        <p:nvSpPr>
          <p:cNvPr id="48133" name="Oval 6"/>
          <p:cNvSpPr>
            <a:spLocks noChangeArrowheads="1"/>
          </p:cNvSpPr>
          <p:nvPr/>
        </p:nvSpPr>
        <p:spPr bwMode="auto">
          <a:xfrm>
            <a:off x="1752600" y="26670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48134" name="Oval 7"/>
          <p:cNvSpPr>
            <a:spLocks noChangeArrowheads="1"/>
          </p:cNvSpPr>
          <p:nvPr/>
        </p:nvSpPr>
        <p:spPr bwMode="auto">
          <a:xfrm>
            <a:off x="2590800" y="26670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48135" name="Oval 8"/>
          <p:cNvSpPr>
            <a:spLocks noChangeArrowheads="1"/>
          </p:cNvSpPr>
          <p:nvPr/>
        </p:nvSpPr>
        <p:spPr bwMode="auto">
          <a:xfrm>
            <a:off x="1752600" y="41148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48136" name="Oval 9"/>
          <p:cNvSpPr>
            <a:spLocks noChangeArrowheads="1"/>
          </p:cNvSpPr>
          <p:nvPr/>
        </p:nvSpPr>
        <p:spPr bwMode="auto">
          <a:xfrm>
            <a:off x="2590800" y="41148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48137" name="Oval 10"/>
          <p:cNvSpPr>
            <a:spLocks noChangeArrowheads="1"/>
          </p:cNvSpPr>
          <p:nvPr/>
        </p:nvSpPr>
        <p:spPr bwMode="auto">
          <a:xfrm>
            <a:off x="3886200" y="26670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48138" name="Oval 11"/>
          <p:cNvSpPr>
            <a:spLocks noChangeArrowheads="1"/>
          </p:cNvSpPr>
          <p:nvPr/>
        </p:nvSpPr>
        <p:spPr bwMode="auto">
          <a:xfrm>
            <a:off x="4724400" y="26670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48139" name="Oval 12"/>
          <p:cNvSpPr>
            <a:spLocks noChangeArrowheads="1"/>
          </p:cNvSpPr>
          <p:nvPr/>
        </p:nvSpPr>
        <p:spPr bwMode="auto">
          <a:xfrm>
            <a:off x="3886200" y="41148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48140" name="Oval 13"/>
          <p:cNvSpPr>
            <a:spLocks noChangeArrowheads="1"/>
          </p:cNvSpPr>
          <p:nvPr/>
        </p:nvSpPr>
        <p:spPr bwMode="auto">
          <a:xfrm>
            <a:off x="4724400" y="41148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859150" name="Oval 14"/>
          <p:cNvSpPr>
            <a:spLocks noChangeArrowheads="1"/>
          </p:cNvSpPr>
          <p:nvPr/>
        </p:nvSpPr>
        <p:spPr bwMode="auto">
          <a:xfrm>
            <a:off x="1447800" y="2362200"/>
            <a:ext cx="1524000" cy="685800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859151" name="Oval 15"/>
          <p:cNvSpPr>
            <a:spLocks noChangeArrowheads="1"/>
          </p:cNvSpPr>
          <p:nvPr/>
        </p:nvSpPr>
        <p:spPr bwMode="auto">
          <a:xfrm>
            <a:off x="3581400" y="3810000"/>
            <a:ext cx="1524000" cy="685800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859152" name="Oval 16"/>
          <p:cNvSpPr>
            <a:spLocks noChangeArrowheads="1"/>
          </p:cNvSpPr>
          <p:nvPr/>
        </p:nvSpPr>
        <p:spPr bwMode="auto">
          <a:xfrm>
            <a:off x="3581400" y="2362200"/>
            <a:ext cx="1524000" cy="685800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859153" name="Oval 17"/>
          <p:cNvSpPr>
            <a:spLocks noChangeArrowheads="1"/>
          </p:cNvSpPr>
          <p:nvPr/>
        </p:nvSpPr>
        <p:spPr bwMode="auto">
          <a:xfrm>
            <a:off x="1447800" y="3810000"/>
            <a:ext cx="1524000" cy="685800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859154" name="Oval 18"/>
          <p:cNvSpPr>
            <a:spLocks noChangeArrowheads="1"/>
          </p:cNvSpPr>
          <p:nvPr/>
        </p:nvSpPr>
        <p:spPr bwMode="auto">
          <a:xfrm>
            <a:off x="1168400" y="2057400"/>
            <a:ext cx="2057400" cy="2819400"/>
          </a:xfrm>
          <a:prstGeom prst="ellipse">
            <a:avLst/>
          </a:prstGeom>
          <a:noFill/>
          <a:ln w="19050">
            <a:solidFill>
              <a:schemeClr val="bg2">
                <a:lumMod val="2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859155" name="Oval 19"/>
          <p:cNvSpPr>
            <a:spLocks noChangeArrowheads="1"/>
          </p:cNvSpPr>
          <p:nvPr/>
        </p:nvSpPr>
        <p:spPr bwMode="auto">
          <a:xfrm>
            <a:off x="3338513" y="2055813"/>
            <a:ext cx="2057400" cy="2819400"/>
          </a:xfrm>
          <a:prstGeom prst="ellipse">
            <a:avLst/>
          </a:prstGeom>
          <a:noFill/>
          <a:ln w="19050">
            <a:solidFill>
              <a:schemeClr val="bg2">
                <a:lumMod val="2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859156" name="Oval 20"/>
          <p:cNvSpPr>
            <a:spLocks noChangeArrowheads="1"/>
          </p:cNvSpPr>
          <p:nvPr/>
        </p:nvSpPr>
        <p:spPr bwMode="auto">
          <a:xfrm>
            <a:off x="838200" y="1612900"/>
            <a:ext cx="4876800" cy="3657600"/>
          </a:xfrm>
          <a:prstGeom prst="ellipse">
            <a:avLst/>
          </a:prstGeom>
          <a:noFill/>
          <a:ln w="19050">
            <a:solidFill>
              <a:schemeClr val="bg2">
                <a:lumMod val="2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ea typeface="SimSun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9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9150" grpId="0" animBg="1"/>
      <p:bldP spid="859151" grpId="0" animBg="1"/>
      <p:bldP spid="859152" grpId="0" animBg="1"/>
      <p:bldP spid="859153" grpId="0" animBg="1"/>
      <p:bldP spid="859154" grpId="0" animBg="1"/>
      <p:bldP spid="859155" grpId="0" animBg="1"/>
      <p:bldP spid="85915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C8C99FD-E23E-4ECD-B165-22173644648D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  <a:ea typeface="SimSun" panose="02010600030101010101" pitchFamily="2" charset="-122"/>
              </a:rPr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Calibri" panose="020F0502020204030204" pitchFamily="34" charset="0"/>
              </a:rPr>
              <a:t>Computational Complexity</a:t>
            </a:r>
            <a:endParaRPr lang="en-US" altLang="zh-CN" smtClean="0">
              <a:latin typeface="Calibri" panose="020F0502020204030204" pitchFamily="34" charset="0"/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 vert="horz">
            <a:normAutofit fontScale="92500" lnSpcReduction="10000"/>
          </a:bodyPr>
          <a:lstStyle/>
          <a:p>
            <a:pPr eaLnBrk="1" hangingPunct="1"/>
            <a:r>
              <a:rPr lang="en-US" altLang="zh-CN" smtClean="0">
                <a:latin typeface="Calibri" panose="020F0502020204030204" pitchFamily="34" charset="0"/>
              </a:rPr>
              <a:t>In the first iteration, all HAC methods need to compute similarity of all pairs of </a:t>
            </a:r>
            <a:r>
              <a:rPr lang="en-US" altLang="zh-CN" i="1" smtClean="0">
                <a:latin typeface="Calibri" panose="020F0502020204030204" pitchFamily="34" charset="0"/>
              </a:rPr>
              <a:t>N </a:t>
            </a:r>
            <a:r>
              <a:rPr lang="en-US" altLang="zh-CN" smtClean="0">
                <a:latin typeface="Calibri" panose="020F0502020204030204" pitchFamily="34" charset="0"/>
              </a:rPr>
              <a:t>initial instances, which is O(</a:t>
            </a:r>
            <a:r>
              <a:rPr lang="en-US" altLang="zh-CN" i="1" smtClean="0">
                <a:latin typeface="Calibri" panose="020F0502020204030204" pitchFamily="34" charset="0"/>
              </a:rPr>
              <a:t>N</a:t>
            </a:r>
            <a:r>
              <a:rPr lang="en-US" altLang="zh-CN" baseline="30000" smtClean="0">
                <a:latin typeface="Calibri" panose="020F0502020204030204" pitchFamily="34" charset="0"/>
              </a:rPr>
              <a:t>2</a:t>
            </a:r>
            <a:r>
              <a:rPr lang="en-US" altLang="zh-CN" smtClean="0">
                <a:latin typeface="Calibri" panose="020F0502020204030204" pitchFamily="34" charset="0"/>
              </a:rPr>
              <a:t>).</a:t>
            </a:r>
            <a:endParaRPr lang="en-US" altLang="zh-CN" smtClean="0">
              <a:latin typeface="Calibri" panose="020F0502020204030204" pitchFamily="34" charset="0"/>
            </a:endParaRPr>
          </a:p>
          <a:p>
            <a:pPr eaLnBrk="1" hangingPunct="1"/>
            <a:r>
              <a:rPr lang="en-US" altLang="zh-CN" smtClean="0">
                <a:latin typeface="Calibri" panose="020F0502020204030204" pitchFamily="34" charset="0"/>
              </a:rPr>
              <a:t>In each of the subsequent </a:t>
            </a:r>
            <a:r>
              <a:rPr lang="en-US" altLang="zh-CN" i="1" smtClean="0">
                <a:latin typeface="Calibri" panose="020F0502020204030204" pitchFamily="34" charset="0"/>
              </a:rPr>
              <a:t>N</a:t>
            </a:r>
            <a:r>
              <a:rPr lang="en-US" altLang="zh-CN" smtClean="0">
                <a:latin typeface="Calibri" panose="020F0502020204030204" pitchFamily="34" charset="0"/>
                <a:sym typeface="Symbol" panose="05050102010706020507" pitchFamily="18" charset="2"/>
              </a:rPr>
              <a:t>2 merging iterations, compute the distance between the most recently created cluster and all other existing clusters.</a:t>
            </a:r>
            <a:endParaRPr lang="en-US" altLang="zh-CN" smtClean="0">
              <a:latin typeface="Calibri" panose="020F050202020403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mtClean="0">
                <a:latin typeface="Calibri" panose="020F0502020204030204" pitchFamily="34" charset="0"/>
                <a:sym typeface="Symbol" panose="05050102010706020507" pitchFamily="18" charset="2"/>
              </a:rPr>
              <a:t>In order to maintain an overall </a:t>
            </a:r>
            <a:r>
              <a:rPr lang="en-US" altLang="zh-CN" smtClean="0">
                <a:latin typeface="Calibri" panose="020F0502020204030204" pitchFamily="34" charset="0"/>
              </a:rPr>
              <a:t>O(</a:t>
            </a:r>
            <a:r>
              <a:rPr lang="en-US" altLang="zh-CN" i="1" smtClean="0">
                <a:latin typeface="Calibri" panose="020F0502020204030204" pitchFamily="34" charset="0"/>
              </a:rPr>
              <a:t>N</a:t>
            </a:r>
            <a:r>
              <a:rPr lang="en-US" altLang="zh-CN" baseline="30000" smtClean="0">
                <a:latin typeface="Calibri" panose="020F0502020204030204" pitchFamily="34" charset="0"/>
              </a:rPr>
              <a:t>2</a:t>
            </a:r>
            <a:r>
              <a:rPr lang="en-US" altLang="zh-CN" smtClean="0">
                <a:latin typeface="Calibri" panose="020F0502020204030204" pitchFamily="34" charset="0"/>
              </a:rPr>
              <a:t>) performance, computing similarity to each other cluster must be done in constant time.</a:t>
            </a:r>
            <a:endParaRPr lang="en-US" altLang="zh-CN" smtClean="0">
              <a:latin typeface="Calibri" panose="020F0502020204030204" pitchFamily="34" charset="0"/>
            </a:endParaRPr>
          </a:p>
          <a:p>
            <a:pPr lvl="1" eaLnBrk="1" hangingPunct="1"/>
            <a:r>
              <a:rPr lang="en-US" altLang="zh-CN" smtClean="0">
                <a:latin typeface="Calibri" panose="020F0502020204030204" pitchFamily="34" charset="0"/>
                <a:sym typeface="Symbol" panose="05050102010706020507" pitchFamily="18" charset="2"/>
              </a:rPr>
              <a:t>Often </a:t>
            </a:r>
            <a:r>
              <a:rPr lang="en-US" altLang="zh-CN" smtClean="0">
                <a:latin typeface="Calibri" panose="020F0502020204030204" pitchFamily="34" charset="0"/>
              </a:rPr>
              <a:t>O(</a:t>
            </a:r>
            <a:r>
              <a:rPr lang="en-US" altLang="zh-CN" i="1" smtClean="0">
                <a:latin typeface="Calibri" panose="020F0502020204030204" pitchFamily="34" charset="0"/>
              </a:rPr>
              <a:t>N</a:t>
            </a:r>
            <a:r>
              <a:rPr lang="en-US" altLang="zh-CN" baseline="30000" smtClean="0">
                <a:latin typeface="Calibri" panose="020F0502020204030204" pitchFamily="34" charset="0"/>
              </a:rPr>
              <a:t>3</a:t>
            </a:r>
            <a:r>
              <a:rPr lang="en-US" altLang="zh-CN" smtClean="0">
                <a:latin typeface="Calibri" panose="020F0502020204030204" pitchFamily="34" charset="0"/>
              </a:rPr>
              <a:t>) if done naively or O(</a:t>
            </a:r>
            <a:r>
              <a:rPr lang="en-US" altLang="zh-CN" i="1" smtClean="0">
                <a:latin typeface="Calibri" panose="020F0502020204030204" pitchFamily="34" charset="0"/>
              </a:rPr>
              <a:t>N</a:t>
            </a:r>
            <a:r>
              <a:rPr lang="en-US" altLang="zh-CN" baseline="30000" smtClean="0">
                <a:latin typeface="Calibri" panose="020F0502020204030204" pitchFamily="34" charset="0"/>
              </a:rPr>
              <a:t>2</a:t>
            </a:r>
            <a:r>
              <a:rPr lang="en-US" altLang="zh-CN" i="1" smtClean="0">
                <a:latin typeface="Calibri" panose="020F0502020204030204" pitchFamily="34" charset="0"/>
              </a:rPr>
              <a:t> </a:t>
            </a:r>
            <a:r>
              <a:rPr lang="en-US" altLang="zh-CN" smtClean="0">
                <a:latin typeface="Calibri" panose="020F0502020204030204" pitchFamily="34" charset="0"/>
              </a:rPr>
              <a:t>log </a:t>
            </a:r>
            <a:r>
              <a:rPr lang="en-US" altLang="zh-CN" i="1" smtClean="0">
                <a:latin typeface="Calibri" panose="020F0502020204030204" pitchFamily="34" charset="0"/>
              </a:rPr>
              <a:t>N</a:t>
            </a:r>
            <a:r>
              <a:rPr lang="en-US" altLang="zh-CN" smtClean="0">
                <a:latin typeface="Calibri" panose="020F0502020204030204" pitchFamily="34" charset="0"/>
              </a:rPr>
              <a:t>) if done more cleverly </a:t>
            </a:r>
            <a:endParaRPr lang="en-US" altLang="zh-CN" smtClean="0">
              <a:latin typeface="Calibri" panose="020F050202020403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Hierarchical Clustering</a:t>
            </a:r>
            <a:endParaRPr lang="en-IN" dirty="0"/>
          </a:p>
        </p:txBody>
      </p:sp>
      <p:grpSp>
        <p:nvGrpSpPr>
          <p:cNvPr id="6" name="Group 4"/>
          <p:cNvGrpSpPr/>
          <p:nvPr/>
        </p:nvGrpSpPr>
        <p:grpSpPr bwMode="auto">
          <a:xfrm>
            <a:off x="1638300" y="1676400"/>
            <a:ext cx="5867400" cy="1981200"/>
            <a:chOff x="1056" y="1536"/>
            <a:chExt cx="3696" cy="1248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2688" y="1536"/>
              <a:ext cx="8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tx2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animal</a:t>
              </a:r>
              <a:endPara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728" y="1872"/>
              <a:ext cx="7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chemeClr val="tx2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vertebrate</a:t>
              </a:r>
              <a:endPara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056" y="2256"/>
              <a:ext cx="36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fish reptile </a:t>
              </a:r>
              <a:r>
                <a:rPr lang="en-US" altLang="zh-CN" sz="2000" dirty="0" err="1">
                  <a:solidFill>
                    <a:schemeClr val="tx2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amphib</a:t>
              </a:r>
              <a:r>
                <a: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. mammal      worm insect crustacean</a:t>
              </a:r>
              <a:endPara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3312" y="1872"/>
              <a:ext cx="8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chemeClr val="tx2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invertebrate</a:t>
              </a:r>
              <a:endPara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2124" y="1736"/>
              <a:ext cx="962" cy="2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IN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3094" y="1736"/>
              <a:ext cx="639" cy="2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IN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1232" y="2059"/>
              <a:ext cx="876" cy="2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IN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1635" y="2059"/>
              <a:ext cx="473" cy="2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IN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108" y="2059"/>
              <a:ext cx="0" cy="3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IN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2108" y="2059"/>
              <a:ext cx="513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IN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>
              <a:off x="3386" y="2044"/>
              <a:ext cx="347" cy="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IN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3733" y="2052"/>
              <a:ext cx="0" cy="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IN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733" y="2059"/>
              <a:ext cx="537" cy="2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IN"/>
            </a:p>
          </p:txBody>
        </p:sp>
        <p:grpSp>
          <p:nvGrpSpPr>
            <p:cNvPr id="20" name="Group 18"/>
            <p:cNvGrpSpPr/>
            <p:nvPr/>
          </p:nvGrpSpPr>
          <p:grpSpPr bwMode="auto">
            <a:xfrm>
              <a:off x="1104" y="2448"/>
              <a:ext cx="192" cy="336"/>
              <a:chOff x="1104" y="2448"/>
              <a:chExt cx="192" cy="336"/>
            </a:xfrm>
          </p:grpSpPr>
          <p:sp>
            <p:nvSpPr>
              <p:cNvPr id="39" name="Line 19"/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40" name="Line 20"/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1"/>
            <p:cNvGrpSpPr/>
            <p:nvPr/>
          </p:nvGrpSpPr>
          <p:grpSpPr bwMode="auto">
            <a:xfrm>
              <a:off x="1440" y="2448"/>
              <a:ext cx="192" cy="336"/>
              <a:chOff x="1104" y="2448"/>
              <a:chExt cx="192" cy="336"/>
            </a:xfrm>
          </p:grpSpPr>
          <p:sp>
            <p:nvSpPr>
              <p:cNvPr id="37" name="Line 22"/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38" name="Line 23"/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4"/>
            <p:cNvGrpSpPr/>
            <p:nvPr/>
          </p:nvGrpSpPr>
          <p:grpSpPr bwMode="auto">
            <a:xfrm>
              <a:off x="1968" y="2448"/>
              <a:ext cx="192" cy="336"/>
              <a:chOff x="1104" y="2448"/>
              <a:chExt cx="192" cy="336"/>
            </a:xfrm>
          </p:grpSpPr>
          <p:sp>
            <p:nvSpPr>
              <p:cNvPr id="35" name="Line 25"/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36" name="Line 26"/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7"/>
            <p:cNvGrpSpPr/>
            <p:nvPr/>
          </p:nvGrpSpPr>
          <p:grpSpPr bwMode="auto">
            <a:xfrm>
              <a:off x="2544" y="2448"/>
              <a:ext cx="192" cy="336"/>
              <a:chOff x="1104" y="2448"/>
              <a:chExt cx="192" cy="336"/>
            </a:xfrm>
          </p:grpSpPr>
          <p:sp>
            <p:nvSpPr>
              <p:cNvPr id="33" name="Line 28"/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34" name="Line 29"/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30"/>
            <p:cNvGrpSpPr/>
            <p:nvPr/>
          </p:nvGrpSpPr>
          <p:grpSpPr bwMode="auto">
            <a:xfrm>
              <a:off x="3264" y="2448"/>
              <a:ext cx="192" cy="336"/>
              <a:chOff x="1104" y="2448"/>
              <a:chExt cx="192" cy="336"/>
            </a:xfrm>
          </p:grpSpPr>
          <p:sp>
            <p:nvSpPr>
              <p:cNvPr id="31" name="Line 31"/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32" name="Line 32"/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IN"/>
              </a:p>
            </p:txBody>
          </p:sp>
        </p:grpSp>
        <p:grpSp>
          <p:nvGrpSpPr>
            <p:cNvPr id="25" name="Group 33"/>
            <p:cNvGrpSpPr/>
            <p:nvPr/>
          </p:nvGrpSpPr>
          <p:grpSpPr bwMode="auto">
            <a:xfrm>
              <a:off x="3648" y="2448"/>
              <a:ext cx="192" cy="336"/>
              <a:chOff x="1104" y="2448"/>
              <a:chExt cx="192" cy="336"/>
            </a:xfrm>
          </p:grpSpPr>
          <p:sp>
            <p:nvSpPr>
              <p:cNvPr id="29" name="Line 34"/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30" name="Line 35"/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IN"/>
              </a:p>
            </p:txBody>
          </p:sp>
        </p:grpSp>
        <p:grpSp>
          <p:nvGrpSpPr>
            <p:cNvPr id="26" name="Group 36"/>
            <p:cNvGrpSpPr/>
            <p:nvPr/>
          </p:nvGrpSpPr>
          <p:grpSpPr bwMode="auto">
            <a:xfrm>
              <a:off x="4224" y="2448"/>
              <a:ext cx="192" cy="336"/>
              <a:chOff x="1104" y="2448"/>
              <a:chExt cx="192" cy="336"/>
            </a:xfrm>
          </p:grpSpPr>
          <p:sp>
            <p:nvSpPr>
              <p:cNvPr id="27" name="Line 37"/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8" name="Line 38"/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IN"/>
              </a:p>
            </p:txBody>
          </p:sp>
        </p:grpSp>
      </p:grpSp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900113" y="4292056"/>
            <a:ext cx="7786687" cy="149914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>
                <a:ea typeface="MS PGothic" panose="020B0600070205080204" pitchFamily="34" charset="-128"/>
              </a:rPr>
              <a:t>Produce a nested sequence of clusters.</a:t>
            </a:r>
            <a:endParaRPr lang="en-US" sz="2600" dirty="0" smtClean="0">
              <a:ea typeface="MS PGothic" panose="020B0600070205080204" pitchFamily="34" charset="-128"/>
            </a:endParaRPr>
          </a:p>
          <a:p>
            <a:r>
              <a:rPr lang="en-IN" sz="2600" dirty="0">
                <a:ea typeface="MS PGothic" panose="020B0600070205080204" pitchFamily="34" charset="-128"/>
              </a:rPr>
              <a:t>One approach: recursive application of a </a:t>
            </a:r>
            <a:r>
              <a:rPr lang="en-IN" sz="2600" dirty="0" err="1">
                <a:ea typeface="MS PGothic" panose="020B0600070205080204" pitchFamily="34" charset="-128"/>
              </a:rPr>
              <a:t>partitional</a:t>
            </a:r>
            <a:r>
              <a:rPr lang="en-IN" sz="2600" dirty="0">
                <a:ea typeface="MS PGothic" panose="020B0600070205080204" pitchFamily="34" charset="-128"/>
              </a:rPr>
              <a:t> clustering algorithm.</a:t>
            </a:r>
            <a:endParaRPr lang="en-IN" sz="2600" dirty="0">
              <a:ea typeface="MS PGothic" panose="020B0600070205080204" pitchFamily="34" charset="-128"/>
            </a:endParaRPr>
          </a:p>
          <a:p>
            <a:endParaRPr lang="en-US" sz="2600" dirty="0" smtClean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BE8B082-9410-481F-85CD-F7153EF12A2A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  <a:ea typeface="SimSun" panose="02010600030101010101" pitchFamily="2" charset="-122"/>
              </a:rPr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Calibri" panose="020F0502020204030204" pitchFamily="34" charset="0"/>
              </a:rPr>
              <a:t>Average Link Clustering</a:t>
            </a:r>
            <a:endParaRPr lang="en-US" altLang="zh-CN" dirty="0" smtClean="0">
              <a:latin typeface="Calibri" panose="020F0502020204030204" pitchFamily="34" charset="0"/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 vert="horz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700" dirty="0" smtClean="0">
                <a:latin typeface="Calibri" panose="020F0502020204030204" pitchFamily="34" charset="0"/>
              </a:rPr>
              <a:t>Similarity of two clusters = average similarity between </a:t>
            </a:r>
            <a:r>
              <a:rPr lang="en-US" altLang="zh-CN" sz="2700" dirty="0">
                <a:latin typeface="Calibri" panose="020F0502020204030204" pitchFamily="34" charset="0"/>
              </a:rPr>
              <a:t>any object in Ci and any object in </a:t>
            </a:r>
            <a:r>
              <a:rPr lang="en-US" altLang="zh-CN" sz="2700" dirty="0" err="1">
                <a:latin typeface="Calibri" panose="020F0502020204030204" pitchFamily="34" charset="0"/>
              </a:rPr>
              <a:t>Cj</a:t>
            </a:r>
            <a:r>
              <a:rPr lang="en-US" altLang="zh-CN" sz="2700" dirty="0">
                <a:latin typeface="Calibri" panose="020F0502020204030204" pitchFamily="34" charset="0"/>
              </a:rPr>
              <a:t> </a:t>
            </a:r>
            <a:endParaRPr lang="en-US" altLang="zh-CN" sz="2700" dirty="0" smtClean="0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000" dirty="0" smtClean="0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000" dirty="0" smtClean="0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500" dirty="0" smtClean="0">
                <a:latin typeface="Calibri" panose="020F0502020204030204" pitchFamily="34" charset="0"/>
              </a:rPr>
              <a:t>Compromise between single and complete link. Less susceptible to noise and outliers.</a:t>
            </a:r>
            <a:endParaRPr lang="en-US" altLang="zh-CN" sz="2500" dirty="0" smtClean="0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500" dirty="0" smtClean="0">
                <a:latin typeface="Calibri" panose="020F0502020204030204" pitchFamily="34" charset="0"/>
              </a:rPr>
              <a:t>Two options:</a:t>
            </a:r>
            <a:endParaRPr lang="en-US" altLang="zh-CN" sz="2500" dirty="0" smtClean="0">
              <a:latin typeface="Calibri" panose="020F050202020403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latin typeface="Calibri" panose="020F0502020204030204" pitchFamily="34" charset="0"/>
              </a:rPr>
              <a:t>Averaged across all ordered pairs in the merged cluster </a:t>
            </a:r>
            <a:endParaRPr lang="en-US" altLang="zh-CN" dirty="0" smtClean="0">
              <a:latin typeface="Calibri" panose="020F050202020403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latin typeface="Calibri" panose="020F0502020204030204" pitchFamily="34" charset="0"/>
              </a:rPr>
              <a:t>Averaged over all pairs </a:t>
            </a:r>
            <a:r>
              <a:rPr lang="en-US" altLang="zh-CN" i="1" dirty="0" smtClean="0">
                <a:latin typeface="Calibri" panose="020F0502020204030204" pitchFamily="34" charset="0"/>
              </a:rPr>
              <a:t>between</a:t>
            </a:r>
            <a:r>
              <a:rPr lang="en-US" altLang="zh-CN" dirty="0" smtClean="0">
                <a:latin typeface="Calibri" panose="020F0502020204030204" pitchFamily="34" charset="0"/>
              </a:rPr>
              <a:t> the two original clusters</a:t>
            </a:r>
            <a:endParaRPr lang="en-US" altLang="zh-CN" dirty="0" smtClean="0">
              <a:latin typeface="Calibri" panose="020F0502020204030204" pitchFamily="34" charset="0"/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858963" y="2438400"/>
          <a:ext cx="5554662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01" name="Equation" r:id="rId1" imgW="53035200" imgH="11277600" progId="Equation.3">
                  <p:embed/>
                </p:oleObj>
              </mc:Choice>
              <mc:Fallback>
                <p:oleObj name="Equation" r:id="rId1" imgW="53035200" imgH="11277600" progId="Equation.3">
                  <p:embed/>
                  <p:pic>
                    <p:nvPicPr>
                      <p:cNvPr id="0" name="Picture 1475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963" y="2438400"/>
                        <a:ext cx="5554662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MS PGothic" panose="020B0600070205080204" pitchFamily="34" charset="-128"/>
              </a:rPr>
              <a:t>The complexity</a:t>
            </a:r>
            <a:endParaRPr lang="en-US" smtClean="0">
              <a:ea typeface="MS PGothic" panose="020B0600070205080204" pitchFamily="34" charset="-128"/>
            </a:endParaRPr>
          </a:p>
        </p:txBody>
      </p:sp>
      <p:sp>
        <p:nvSpPr>
          <p:cNvPr id="8909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2725"/>
            <a:ext cx="8229600" cy="44672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MS PGothic" panose="020B0600070205080204" pitchFamily="34" charset="-128"/>
              </a:rPr>
              <a:t>All the algorithms are at least O(n</a:t>
            </a:r>
            <a:r>
              <a:rPr lang="en-US" baseline="30000" dirty="0" smtClean="0">
                <a:ea typeface="MS PGothic" panose="020B0600070205080204" pitchFamily="34" charset="-128"/>
              </a:rPr>
              <a:t>2</a:t>
            </a:r>
            <a:r>
              <a:rPr lang="en-US" dirty="0" smtClean="0">
                <a:ea typeface="MS PGothic" panose="020B0600070205080204" pitchFamily="34" charset="-128"/>
              </a:rPr>
              <a:t>). n is the number of data points.</a:t>
            </a:r>
            <a:endParaRPr lang="en-US" dirty="0" smtClean="0"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MS PGothic" panose="020B0600070205080204" pitchFamily="34" charset="-128"/>
              </a:rPr>
              <a:t>Single link can be done in O(n</a:t>
            </a:r>
            <a:r>
              <a:rPr lang="en-US" baseline="30000" dirty="0" smtClean="0">
                <a:ea typeface="MS PGothic" panose="020B0600070205080204" pitchFamily="34" charset="-128"/>
              </a:rPr>
              <a:t>2</a:t>
            </a:r>
            <a:r>
              <a:rPr lang="en-US" dirty="0" smtClean="0">
                <a:ea typeface="MS PGothic" panose="020B0600070205080204" pitchFamily="34" charset="-128"/>
              </a:rPr>
              <a:t>).</a:t>
            </a:r>
            <a:endParaRPr lang="en-US" dirty="0" smtClean="0"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MS PGothic" panose="020B0600070205080204" pitchFamily="34" charset="-128"/>
              </a:rPr>
              <a:t>Complete and average links can be done in O(n</a:t>
            </a:r>
            <a:r>
              <a:rPr lang="en-US" baseline="30000" dirty="0" smtClean="0">
                <a:ea typeface="MS PGothic" panose="020B0600070205080204" pitchFamily="34" charset="-128"/>
              </a:rPr>
              <a:t>2</a:t>
            </a:r>
            <a:r>
              <a:rPr lang="en-US" dirty="0" smtClean="0">
                <a:ea typeface="MS PGothic" panose="020B0600070205080204" pitchFamily="34" charset="-128"/>
              </a:rPr>
              <a:t>logn).</a:t>
            </a:r>
            <a:endParaRPr lang="en-US" dirty="0" smtClean="0"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MS PGothic" panose="020B0600070205080204" pitchFamily="34" charset="-128"/>
              </a:rPr>
              <a:t>Due the complexity, hard to use for large data sets.</a:t>
            </a:r>
            <a:endParaRPr lang="en-US" dirty="0" smtClean="0">
              <a:ea typeface="MS PGothic" panose="020B0600070205080204" pitchFamily="34" charset="-128"/>
            </a:endParaRPr>
          </a:p>
        </p:txBody>
      </p:sp>
      <p:sp>
        <p:nvSpPr>
          <p:cNvPr id="8909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11B9E58-A34D-4D61-B26B-F91B8611465F}" type="slidenum">
              <a:rPr lang="en-US" sz="1200">
                <a:solidFill>
                  <a:srgbClr val="898989"/>
                </a:solidFill>
              </a:rPr>
            </a:fld>
            <a:endParaRPr 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Model-based clustering</a:t>
            </a:r>
            <a:endParaRPr lang="en-US" alt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81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600200"/>
                <a:ext cx="8151813" cy="4146550"/>
              </a:xfrm>
            </p:spPr>
            <p:txBody>
              <a:bodyPr/>
              <a:lstStyle/>
              <a:p>
                <a:r>
                  <a:rPr lang="en-US" altLang="en-US" dirty="0" smtClean="0"/>
                  <a:t>Assume data generated from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en-US" dirty="0" smtClean="0"/>
                  <a:t> probability distributions</a:t>
                </a:r>
              </a:p>
              <a:p>
                <a:r>
                  <a:rPr lang="en-US" altLang="en-US" b="1" i="1" dirty="0" smtClean="0"/>
                  <a:t>Goal:</a:t>
                </a:r>
                <a:r>
                  <a:rPr lang="en-US" altLang="en-US" dirty="0" smtClean="0"/>
                  <a:t> find the distribution parameters</a:t>
                </a:r>
              </a:p>
              <a:p>
                <a:r>
                  <a:rPr lang="en-US" altLang="en-US" b="1" i="1" dirty="0" smtClean="0"/>
                  <a:t>Algorithm:</a:t>
                </a:r>
                <a:r>
                  <a:rPr lang="en-US" altLang="en-US" dirty="0" smtClean="0"/>
                  <a:t> Expectation Maximization (EM)</a:t>
                </a:r>
              </a:p>
              <a:p>
                <a:r>
                  <a:rPr lang="en-US" altLang="en-US" b="1" i="1" dirty="0" smtClean="0"/>
                  <a:t>Output: </a:t>
                </a:r>
                <a:r>
                  <a:rPr lang="en-US" altLang="en-US" dirty="0" smtClean="0"/>
                  <a:t>Distribution parameters and a soft assignment of points to clusters</a:t>
                </a:r>
                <a:endParaRPr lang="en-US" altLang="en-US" b="1" i="1" dirty="0" smtClean="0"/>
              </a:p>
              <a:p>
                <a:pPr>
                  <a:buClr>
                    <a:schemeClr val="tx1"/>
                  </a:buClr>
                  <a:buFont typeface="Wingdings" pitchFamily="2" charset="2"/>
                  <a:buNone/>
                </a:pPr>
                <a:endParaRPr lang="en-US" altLang="en-US" dirty="0" smtClean="0"/>
              </a:p>
            </p:txBody>
          </p:sp>
        </mc:Choice>
        <mc:Fallback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8151813" cy="4146550"/>
              </a:xfrm>
              <a:blipFill rotWithShape="1">
                <a:blip r:embed="rId1"/>
                <a:stretch>
                  <a:fillRect l="-1645" t="-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Model-based clustering</a:t>
            </a:r>
            <a:endParaRPr lang="en-US" alt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320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600200"/>
                <a:ext cx="8151813" cy="4146550"/>
              </a:xfrm>
            </p:spPr>
            <p:txBody>
              <a:bodyPr rtlCol="0">
                <a:normAutofit fontScale="92500" lnSpcReduction="10000"/>
              </a:bodyPr>
              <a:lstStyle/>
              <a:p>
                <a:pPr fontAlgn="auto">
                  <a:lnSpc>
                    <a:spcPct val="110000"/>
                  </a:lnSpc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dirty="0" smtClean="0"/>
                  <a:t>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probability </a:t>
                </a:r>
                <a:r>
                  <a:rPr lang="en-US" dirty="0" smtClean="0"/>
                  <a:t>distributions with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>
                  <a:lnSpc>
                    <a:spcPct val="110000"/>
                  </a:lnSpc>
                  <a:defRPr/>
                </a:pPr>
                <a:r>
                  <a:rPr lang="en-US" dirty="0" smtClean="0"/>
                  <a:t>Given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,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such that </a:t>
                </a:r>
              </a:p>
              <a:p>
                <a:pPr marL="800100" lvl="2" indent="0">
                  <a:lnSpc>
                    <a:spcPct val="11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/>
                      </a:rPr>
                      <m:t>𝑃𝑟</m:t>
                    </m:r>
                    <m:r>
                      <a:rPr lang="en-US" sz="30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30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/>
                      </a:rPr>
                      <m:t>𝑋</m:t>
                    </m:r>
                    <m:r>
                      <a:rPr lang="en-US" sz="30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sz="30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3000" b="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3000" b="0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30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3000" b="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3000" b="0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30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3000" b="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000" dirty="0" smtClean="0">
                    <a:solidFill>
                      <a:schemeClr val="bg2">
                        <a:lumMod val="25000"/>
                      </a:schemeClr>
                    </a:solidFill>
                  </a:rPr>
                  <a:t>)</a:t>
                </a:r>
                <a:r>
                  <a:rPr lang="en-US" sz="3000" dirty="0" smtClean="0"/>
                  <a:t>      [likelihood]</a:t>
                </a:r>
                <a:r>
                  <a:rPr lang="en-US" sz="3000" b="1" dirty="0" smtClean="0"/>
                  <a:t> </a:t>
                </a:r>
                <a:r>
                  <a:rPr lang="en-US" sz="3000" dirty="0" smtClean="0"/>
                  <a:t>or </a:t>
                </a:r>
              </a:p>
              <a:p>
                <a:pPr marL="800100" lvl="2" indent="0">
                  <a:lnSpc>
                    <a:spcPct val="110000"/>
                  </a:lnSpc>
                  <a:buNone/>
                  <a:defRPr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0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b="0" i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sz="30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/>
                          </a:rPr>
                          <m:t>𝑃𝑟</m:t>
                        </m:r>
                        <m:r>
                          <a:rPr lang="en-US" sz="30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30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en-US" sz="30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sz="3000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000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30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3000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000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30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3000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000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bg2">
                                <a:lumMod val="25000"/>
                              </a:schemeClr>
                            </a:solidFill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000" b="1" dirty="0" smtClean="0"/>
                  <a:t> </a:t>
                </a:r>
                <a:r>
                  <a:rPr lang="en-US" sz="3000" dirty="0" smtClean="0"/>
                  <a:t>[log likelihood]</a:t>
                </a:r>
                <a:r>
                  <a:rPr lang="en-US" sz="3000" b="1" dirty="0" smtClean="0"/>
                  <a:t> </a:t>
                </a:r>
              </a:p>
              <a:p>
                <a:pPr marL="0" indent="0">
                  <a:lnSpc>
                    <a:spcPct val="110000"/>
                  </a:lnSpc>
                  <a:buNone/>
                  <a:defRPr/>
                </a:pPr>
                <a:r>
                  <a:rPr lang="en-US" dirty="0" smtClean="0"/>
                  <a:t>is maximized.</a:t>
                </a:r>
                <a:endParaRPr lang="en-US" b="1" dirty="0"/>
              </a:p>
              <a:p>
                <a:pPr fontAlgn="auto">
                  <a:lnSpc>
                    <a:spcPct val="110000"/>
                  </a:lnSpc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dirty="0" smtClean="0"/>
                  <a:t>Every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𝑋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may be generated by multiple distributions with some probability</a:t>
                </a:r>
                <a:endParaRPr lang="en-US" dirty="0"/>
              </a:p>
              <a:p>
                <a:pPr fontAlgn="auto">
                  <a:spcAft>
                    <a:spcPts val="0"/>
                  </a:spcAft>
                  <a:buClr>
                    <a:schemeClr val="tx1"/>
                  </a:buClr>
                  <a:buFont typeface="Wingdings" pitchFamily="2" charset="2"/>
                  <a:buNone/>
                  <a:defRPr/>
                </a:pPr>
                <a:endParaRPr lang="en-US" dirty="0"/>
              </a:p>
            </p:txBody>
          </p:sp>
        </mc:Choice>
        <mc:Fallback>
          <p:sp>
            <p:nvSpPr>
              <p:cNvPr id="5632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8151813" cy="4146550"/>
              </a:xfrm>
              <a:blipFill rotWithShape="1">
                <a:blip r:embed="rId1"/>
                <a:stretch>
                  <a:fillRect l="-1720" t="-1765" b="-4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EM Algorithm</a:t>
            </a:r>
            <a:endParaRPr lang="en-US" altLang="en-US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422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2000" y="1524000"/>
                <a:ext cx="8001000" cy="4114800"/>
              </a:xfrm>
            </p:spPr>
            <p:txBody>
              <a:bodyPr rtlCol="0">
                <a:noAutofit/>
              </a:bodyPr>
              <a:lstStyle/>
              <a:p>
                <a:pPr>
                  <a:defRPr/>
                </a:pPr>
                <a:r>
                  <a:rPr lang="en-US" sz="2400" dirty="0"/>
                  <a:t>Initialize </a:t>
                </a:r>
                <a:r>
                  <a:rPr lang="en-US" sz="2400" dirty="0" smtClean="0"/>
                  <a:t>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b="1" dirty="0" smtClean="0"/>
                  <a:t> </a:t>
                </a:r>
                <a:r>
                  <a:rPr lang="en-US" sz="2400" dirty="0" smtClean="0"/>
                  <a:t>randomly</a:t>
                </a:r>
                <a:endParaRPr lang="en-US" sz="2400" dirty="0"/>
              </a:p>
              <a:p>
                <a:pPr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400" dirty="0" smtClean="0"/>
                  <a:t> Let each  parameter corresponds to a cluster center (mean)</a:t>
                </a:r>
                <a:endParaRPr lang="en-US" sz="2400" dirty="0"/>
              </a:p>
              <a:p>
                <a:pPr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400" dirty="0"/>
                  <a:t>Iterate between two </a:t>
                </a:r>
                <a:r>
                  <a:rPr lang="en-US" sz="2400" dirty="0" smtClean="0"/>
                  <a:t>steps</a:t>
                </a:r>
                <a:endParaRPr lang="en-US" sz="2400" b="1" dirty="0">
                  <a:solidFill>
                    <a:srgbClr val="FF0000"/>
                  </a:solidFill>
                </a:endParaRPr>
              </a:p>
              <a:p>
                <a:pPr lvl="1" fontAlgn="auto">
                  <a:spcAft>
                    <a:spcPts val="0"/>
                  </a:spcAft>
                  <a:buFont typeface="Arial" pitchFamily="34" charset="0"/>
                  <a:buChar char="–"/>
                  <a:defRPr/>
                </a:pPr>
                <a:r>
                  <a:rPr lang="en-US" sz="2400" b="1" dirty="0">
                    <a:solidFill>
                      <a:schemeClr val="bg2">
                        <a:lumMod val="25000"/>
                      </a:schemeClr>
                    </a:solidFill>
                  </a:rPr>
                  <a:t>E</a:t>
                </a:r>
                <a:r>
                  <a:rPr lang="en-US" sz="2400" dirty="0"/>
                  <a:t>xpectation step: </a:t>
                </a:r>
                <a:r>
                  <a:rPr lang="en-US" sz="2400" dirty="0" smtClean="0"/>
                  <a:t> (probabilistically) assign </a:t>
                </a:r>
                <a:r>
                  <a:rPr lang="en-US" sz="2400" dirty="0"/>
                  <a:t>points to </a:t>
                </a:r>
                <a:r>
                  <a:rPr lang="en-US" sz="2400" dirty="0" smtClean="0"/>
                  <a:t>clusters</a:t>
                </a:r>
              </a:p>
              <a:p>
                <a:pPr marL="457200" lvl="1" indent="0" fontAlgn="auto">
                  <a:spcAft>
                    <a:spcPts val="0"/>
                  </a:spcAft>
                  <a:buNone/>
                  <a:defRPr/>
                </a:pPr>
                <a:endParaRPr lang="en-US" sz="2400" b="1" dirty="0">
                  <a:solidFill>
                    <a:srgbClr val="FF0000"/>
                  </a:solidFill>
                </a:endParaRPr>
              </a:p>
              <a:p>
                <a:pPr lvl="1" fontAlgn="auto">
                  <a:spcAft>
                    <a:spcPts val="0"/>
                  </a:spcAft>
                  <a:buFont typeface="Arial" pitchFamily="34" charset="0"/>
                  <a:buChar char="–"/>
                  <a:defRPr/>
                </a:pPr>
                <a:r>
                  <a:rPr lang="en-US" sz="2400" b="1" dirty="0" err="1">
                    <a:solidFill>
                      <a:schemeClr val="bg2">
                        <a:lumMod val="25000"/>
                      </a:schemeClr>
                    </a:solidFill>
                  </a:rPr>
                  <a:t>M</a:t>
                </a:r>
                <a:r>
                  <a:rPr lang="en-US" sz="2400" dirty="0" err="1"/>
                  <a:t>aximation</a:t>
                </a:r>
                <a:r>
                  <a:rPr lang="en-US" sz="2400" dirty="0"/>
                  <a:t> step: estimate model </a:t>
                </a:r>
                <a:r>
                  <a:rPr lang="en-US" sz="2400" dirty="0" smtClean="0"/>
                  <a:t>parameters that maximize the likelihood for the given assignment of points</a:t>
                </a:r>
                <a:endParaRPr lang="en-US" sz="2400" dirty="0"/>
              </a:p>
            </p:txBody>
          </p:sp>
        </mc:Choice>
        <mc:Fallback>
          <p:sp>
            <p:nvSpPr>
              <p:cNvPr id="5642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0" y="1524000"/>
                <a:ext cx="8001000" cy="4114800"/>
              </a:xfrm>
              <a:blipFill rotWithShape="1">
                <a:blip r:embed="rId1"/>
                <a:stretch>
                  <a:fillRect l="-990" t="-1185" r="-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EM Algorithm</a:t>
            </a:r>
            <a:endParaRPr lang="en-US" altLang="en-US" dirty="0" smtClean="0"/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8001000" cy="4114800"/>
          </a:xfrm>
        </p:spPr>
        <p:txBody>
          <a:bodyPr rtlCol="0">
            <a:noAutofit/>
          </a:bodyPr>
          <a:lstStyle/>
          <a:p>
            <a:pPr marL="0" indent="0">
              <a:buNone/>
              <a:defRPr/>
            </a:pPr>
            <a:r>
              <a:rPr lang="en-US" sz="2400" b="1" u="sng" dirty="0" smtClean="0">
                <a:solidFill>
                  <a:schemeClr val="bg2">
                    <a:lumMod val="25000"/>
                  </a:schemeClr>
                </a:solidFill>
              </a:rPr>
              <a:t>E</a:t>
            </a:r>
            <a:r>
              <a:rPr lang="en-US" sz="2400" u="sng" dirty="0" smtClean="0"/>
              <a:t>xpectation </a:t>
            </a:r>
            <a:r>
              <a:rPr lang="en-US" sz="2400" u="sng" dirty="0"/>
              <a:t>step</a:t>
            </a:r>
            <a:r>
              <a:rPr lang="en-US" sz="2400" dirty="0"/>
              <a:t>: </a:t>
            </a:r>
            <a:r>
              <a:rPr lang="en-US" sz="2400" dirty="0" smtClean="0"/>
              <a:t> (probabilistically) assign </a:t>
            </a:r>
            <a:r>
              <a:rPr lang="en-US" sz="2400" dirty="0"/>
              <a:t>points to </a:t>
            </a:r>
            <a:r>
              <a:rPr lang="en-US" sz="2400" dirty="0" smtClean="0"/>
              <a:t>clusters</a:t>
            </a:r>
            <a:endParaRPr lang="en-US" sz="2400" dirty="0" smtClean="0"/>
          </a:p>
          <a:p>
            <a:pPr marL="57150" indent="0">
              <a:buNone/>
            </a:pPr>
            <a:r>
              <a:rPr lang="en-US" altLang="en-US" sz="2400" dirty="0"/>
              <a:t>compute </a:t>
            </a:r>
            <a:r>
              <a:rPr lang="en-US" altLang="en-US" sz="2400" dirty="0" err="1">
                <a:solidFill>
                  <a:schemeClr val="accent4">
                    <a:lumMod val="75000"/>
                  </a:schemeClr>
                </a:solidFill>
              </a:rPr>
              <a:t>Prob</a:t>
            </a:r>
            <a:r>
              <a:rPr lang="en-US" altLang="en-US" sz="24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altLang="en-US" sz="2400" dirty="0" err="1">
                <a:solidFill>
                  <a:schemeClr val="accent4">
                    <a:lumMod val="75000"/>
                  </a:schemeClr>
                </a:solidFill>
              </a:rPr>
              <a:t>point|mean</a:t>
            </a:r>
            <a:r>
              <a:rPr lang="en-US" altLang="en-US" sz="2400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US" altLang="en-US" sz="2400" dirty="0">
              <a:solidFill>
                <a:schemeClr val="accent4">
                  <a:lumMod val="75000"/>
                </a:schemeClr>
              </a:solidFill>
            </a:endParaRPr>
          </a:p>
          <a:p>
            <a:pPr marL="57150" indent="0">
              <a:buNone/>
            </a:pPr>
            <a:r>
              <a:rPr lang="en-US" altLang="en-US" sz="2400" dirty="0" err="1">
                <a:solidFill>
                  <a:schemeClr val="accent4">
                    <a:lumMod val="75000"/>
                  </a:schemeClr>
                </a:solidFill>
              </a:rPr>
              <a:t>Prob</a:t>
            </a:r>
            <a:r>
              <a:rPr lang="en-US" altLang="en-US" sz="24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altLang="en-US" sz="2400" dirty="0" err="1">
                <a:solidFill>
                  <a:schemeClr val="accent4">
                    <a:lumMod val="75000"/>
                  </a:schemeClr>
                </a:solidFill>
              </a:rPr>
              <a:t>mean|point</a:t>
            </a:r>
            <a:r>
              <a:rPr lang="en-US" altLang="en-US" sz="2400" dirty="0" smtClean="0">
                <a:solidFill>
                  <a:schemeClr val="accent4">
                    <a:lumMod val="75000"/>
                  </a:schemeClr>
                </a:solidFill>
              </a:rPr>
              <a:t>) =</a:t>
            </a:r>
            <a:br>
              <a:rPr lang="en-US" altLang="en-US" sz="2400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en-US" sz="2400" dirty="0" err="1" smtClean="0">
                <a:solidFill>
                  <a:schemeClr val="accent4">
                    <a:lumMod val="75000"/>
                  </a:schemeClr>
                </a:solidFill>
              </a:rPr>
              <a:t>Prob</a:t>
            </a:r>
            <a:r>
              <a:rPr lang="en-US" altLang="en-US" sz="2400" dirty="0" smtClean="0">
                <a:solidFill>
                  <a:schemeClr val="accent4">
                    <a:lumMod val="75000"/>
                  </a:schemeClr>
                </a:solidFill>
              </a:rPr>
              <a:t>(mean</a:t>
            </a:r>
            <a:r>
              <a:rPr lang="en-US" altLang="en-US" sz="2400" dirty="0">
                <a:solidFill>
                  <a:schemeClr val="accent4">
                    <a:lumMod val="75000"/>
                  </a:schemeClr>
                </a:solidFill>
              </a:rPr>
              <a:t>) </a:t>
            </a:r>
            <a:r>
              <a:rPr lang="en-US" altLang="en-US" sz="2400" dirty="0" err="1">
                <a:solidFill>
                  <a:schemeClr val="accent4">
                    <a:lumMod val="75000"/>
                  </a:schemeClr>
                </a:solidFill>
              </a:rPr>
              <a:t>Prob</a:t>
            </a:r>
            <a:r>
              <a:rPr lang="en-US" altLang="en-US" sz="24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altLang="en-US" sz="2400" dirty="0" err="1">
                <a:solidFill>
                  <a:schemeClr val="accent4">
                    <a:lumMod val="75000"/>
                  </a:schemeClr>
                </a:solidFill>
              </a:rPr>
              <a:t>point|mean</a:t>
            </a:r>
            <a:r>
              <a:rPr lang="en-US" altLang="en-US" sz="2400" dirty="0">
                <a:solidFill>
                  <a:schemeClr val="accent4">
                    <a:lumMod val="75000"/>
                  </a:schemeClr>
                </a:solidFill>
              </a:rPr>
              <a:t>) / </a:t>
            </a:r>
            <a:r>
              <a:rPr lang="en-US" altLang="en-US" sz="2400" dirty="0" err="1">
                <a:solidFill>
                  <a:schemeClr val="accent4">
                    <a:lumMod val="75000"/>
                  </a:schemeClr>
                </a:solidFill>
              </a:rPr>
              <a:t>Prob</a:t>
            </a:r>
            <a:r>
              <a:rPr lang="en-US" altLang="en-US" sz="2400" dirty="0">
                <a:solidFill>
                  <a:schemeClr val="accent4">
                    <a:lumMod val="75000"/>
                  </a:schemeClr>
                </a:solidFill>
              </a:rPr>
              <a:t>(point</a:t>
            </a:r>
            <a:r>
              <a:rPr lang="en-US" altLang="en-US" sz="24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US" altLang="en-US" sz="24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57150" indent="0">
              <a:buNone/>
            </a:pPr>
            <a:endParaRPr lang="en-US" sz="2800" b="1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sz="2400" b="1" u="sng" dirty="0" err="1">
                <a:solidFill>
                  <a:schemeClr val="bg2">
                    <a:lumMod val="25000"/>
                  </a:schemeClr>
                </a:solidFill>
              </a:rPr>
              <a:t>M</a:t>
            </a:r>
            <a:r>
              <a:rPr lang="en-US" sz="2400" u="sng" dirty="0" err="1"/>
              <a:t>aximation</a:t>
            </a:r>
            <a:r>
              <a:rPr lang="en-US" sz="2400" u="sng" dirty="0"/>
              <a:t> step</a:t>
            </a:r>
            <a:r>
              <a:rPr lang="en-US" sz="2400" dirty="0"/>
              <a:t>: estimate model </a:t>
            </a:r>
            <a:r>
              <a:rPr lang="en-US" sz="2400" dirty="0" smtClean="0"/>
              <a:t>parameters that maximize the likelihood for the given assignment of points</a:t>
            </a:r>
            <a:endParaRPr lang="en-US" sz="2400" dirty="0"/>
          </a:p>
          <a:p>
            <a:pPr marL="57150" indent="0">
              <a:buNone/>
            </a:pPr>
            <a:r>
              <a:rPr lang="en-US" altLang="en-US" sz="2400" dirty="0"/>
              <a:t>Each mean = Weighted avg. of points</a:t>
            </a:r>
            <a:endParaRPr lang="en-US" altLang="en-US" sz="2400" dirty="0"/>
          </a:p>
          <a:p>
            <a:pPr marL="57150" indent="0">
              <a:buNone/>
            </a:pPr>
            <a:r>
              <a:rPr lang="en-US" altLang="en-US" sz="2400" dirty="0">
                <a:solidFill>
                  <a:schemeClr val="accent4">
                    <a:lumMod val="75000"/>
                  </a:schemeClr>
                </a:solidFill>
              </a:rPr>
              <a:t>Weight = </a:t>
            </a:r>
            <a:r>
              <a:rPr lang="en-US" altLang="en-US" sz="2400" dirty="0" err="1">
                <a:solidFill>
                  <a:schemeClr val="accent4">
                    <a:lumMod val="75000"/>
                  </a:schemeClr>
                </a:solidFill>
              </a:rPr>
              <a:t>Prob</a:t>
            </a:r>
            <a:r>
              <a:rPr lang="en-US" altLang="en-US" sz="24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altLang="en-US" sz="2400" dirty="0" err="1">
                <a:solidFill>
                  <a:schemeClr val="accent4">
                    <a:lumMod val="75000"/>
                  </a:schemeClr>
                </a:solidFill>
              </a:rPr>
              <a:t>mean|point</a:t>
            </a:r>
            <a:r>
              <a:rPr lang="en-US" altLang="en-US" sz="2400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US" altLang="en-US" sz="2400" dirty="0">
              <a:solidFill>
                <a:schemeClr val="accent4">
                  <a:lumMod val="75000"/>
                </a:schemeClr>
              </a:solidFill>
            </a:endParaRPr>
          </a:p>
          <a:p>
            <a:pPr marL="57150" indent="0">
              <a:buNone/>
              <a:defRPr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EM Algorithm</a:t>
            </a:r>
            <a:endParaRPr lang="en-US" altLang="en-US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42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09600" y="1447800"/>
                <a:ext cx="77724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sz="2400" dirty="0" smtClean="0">
                    <a:solidFill>
                      <a:schemeClr val="tx1"/>
                    </a:solidFill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en-US" sz="2400" dirty="0" smtClean="0">
                    <a:solidFill>
                      <a:schemeClr val="tx1"/>
                    </a:solidFill>
                  </a:rPr>
                  <a:t> cluster centers</a:t>
                </a:r>
              </a:p>
              <a:p>
                <a:r>
                  <a:rPr lang="en-US" altLang="en-US" sz="2400" dirty="0" smtClean="0">
                    <a:solidFill>
                      <a:schemeClr val="tx1"/>
                    </a:solidFill>
                  </a:rPr>
                  <a:t>Iterate between two steps</a:t>
                </a:r>
              </a:p>
              <a:p>
                <a:pPr lvl="1"/>
                <a:r>
                  <a:rPr lang="en-US" altLang="en-US" b="1" dirty="0" smtClean="0">
                    <a:solidFill>
                      <a:schemeClr val="tx1"/>
                    </a:solidFill>
                  </a:rPr>
                  <a:t>E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xpectation step: assign points to clusters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en-US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Pr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Pr</m:t>
                              </m:r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en-US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Pr</m:t>
                              </m:r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en-US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en-US" b="1" dirty="0" smtClean="0">
                    <a:solidFill>
                      <a:schemeClr val="tx1"/>
                    </a:solidFill>
                  </a:rPr>
                  <a:t>M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aximization step: estimate model parameters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Pr</m:t>
                              </m:r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en-US" b="0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Pr</m:t>
                                  </m:r>
                                  <m: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⁡(</m:t>
                                  </m:r>
                                  <m:sSub>
                                    <m:sSubPr>
                                      <m:ctrlPr>
                                        <a:rPr lang="en-US" alt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nary>
                            </m:den>
                          </m:f>
                        </m:e>
                      </m:nary>
                    </m:oMath>
                  </m:oMathPara>
                </a14:m>
                <a:endParaRPr lang="en-US" altLang="en-US" dirty="0" smtClean="0">
                  <a:solidFill>
                    <a:schemeClr val="tx1"/>
                  </a:solidFill>
                </a:endParaRPr>
              </a:p>
              <a:p>
                <a:pPr lvl="1"/>
                <a:endParaRPr lang="en-US" altLang="en-US" dirty="0" smtClean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lvl="1"/>
                <a:endParaRPr lang="en-US" altLang="en-US" dirty="0" smtClean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34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1447800"/>
                <a:ext cx="7772400" cy="5029200"/>
              </a:xfrm>
              <a:blipFill rotWithShape="0">
                <a:blip r:embed="rId1"/>
                <a:stretch>
                  <a:fillRect l="-1020" t="-970" r="-9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  <a:endParaRPr lang="en-IN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ea typeface="MS PGothic" panose="020B0600070205080204" pitchFamily="34" charset="-128"/>
              </a:rPr>
              <a:t>K-means Algorithm</a:t>
            </a:r>
            <a:endParaRPr lang="en-GB" dirty="0" smtClean="0">
              <a:ea typeface="MS PGothic" panose="020B0600070205080204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86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8313" y="1295399"/>
                <a:ext cx="8291512" cy="468947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dirty="0" smtClean="0">
                    <a:ea typeface="ＭＳ Ｐゴシック" panose="020B0600070205080204" pitchFamily="34" charset="-128"/>
                  </a:rPr>
                  <a:t>Goal: represent a data set in terms of K clusters each of which is summarized by a prototype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ＭＳ Ｐゴシック" panose="020B0600070205080204" pitchFamily="34" charset="-128"/>
                          </a:rPr>
                          <m:t>𝑘</m:t>
                        </m:r>
                      </m:sub>
                    </m:sSub>
                  </m:oMath>
                </a14:m>
                <a:endParaRPr lang="en-US" i="1" baseline="-25000" dirty="0" smtClean="0">
                  <a:ea typeface="ＭＳ Ｐゴシック" panose="020B0600070205080204" pitchFamily="34" charset="-128"/>
                </a:endParaRPr>
              </a:p>
              <a:p>
                <a:pPr eaLnBrk="1" hangingPunct="1"/>
                <a:r>
                  <a:rPr lang="en-US" dirty="0" smtClean="0">
                    <a:ea typeface="ＭＳ Ｐゴシック" panose="020B0600070205080204" pitchFamily="34" charset="-128"/>
                  </a:rPr>
                  <a:t>Initialize prototypes, then iterate between two phases:</a:t>
                </a:r>
              </a:p>
              <a:p>
                <a:pPr lvl="1" eaLnBrk="1" hangingPunct="1"/>
                <a:r>
                  <a:rPr lang="en-US" dirty="0" smtClean="0">
                    <a:ea typeface="ＭＳ Ｐゴシック" panose="020B0600070205080204" pitchFamily="34" charset="-128"/>
                  </a:rPr>
                  <a:t>E-step: assign each data point to nearest prototype</a:t>
                </a:r>
              </a:p>
              <a:p>
                <a:pPr lvl="1" eaLnBrk="1" hangingPunct="1"/>
                <a:r>
                  <a:rPr lang="en-US" dirty="0" smtClean="0">
                    <a:ea typeface="ＭＳ Ｐゴシック" panose="020B0600070205080204" pitchFamily="34" charset="-128"/>
                  </a:rPr>
                  <a:t>M-step: update prototypes to be the cluster </a:t>
                </a:r>
                <a:r>
                  <a:rPr lang="en-US" dirty="0" smtClean="0">
                    <a:ea typeface="ＭＳ Ｐゴシック" panose="020B0600070205080204" pitchFamily="34" charset="-128"/>
                  </a:rPr>
                  <a:t>means</a:t>
                </a:r>
                <a:endParaRPr lang="en-US" dirty="0" smtClean="0">
                  <a:ea typeface="ＭＳ Ｐゴシック" panose="020B0600070205080204" pitchFamily="34" charset="-128"/>
                </a:endParaRPr>
              </a:p>
            </p:txBody>
          </p:sp>
        </mc:Choice>
        <mc:Fallback>
          <p:sp>
            <p:nvSpPr>
              <p:cNvPr id="368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8313" y="1295399"/>
                <a:ext cx="8291512" cy="4689475"/>
              </a:xfrm>
              <a:blipFill rotWithShape="0">
                <a:blip r:embed="rId1"/>
                <a:stretch>
                  <a:fillRect l="-1691" t="-1558" r="-19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  <a:endParaRPr lang="en-IN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MS PGothic" panose="020B0600070205080204" pitchFamily="34" charset="-128"/>
              </a:rPr>
              <a:t>Types of hierarchical clustering</a:t>
            </a:r>
            <a:endParaRPr lang="en-US" smtClean="0">
              <a:ea typeface="MS PGothic" panose="020B0600070205080204" pitchFamily="34" charset="-128"/>
            </a:endParaRPr>
          </a:p>
        </p:txBody>
      </p:sp>
      <p:sp>
        <p:nvSpPr>
          <p:cNvPr id="8089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pPr eaLnBrk="1" hangingPunct="1"/>
            <a:r>
              <a:rPr lang="en-US" altLang="zh-CN" sz="2600" smtClean="0">
                <a:solidFill>
                  <a:srgbClr val="FF0000"/>
                </a:solidFill>
                <a:ea typeface="SimSun" panose="02010600030101010101" pitchFamily="2" charset="-122"/>
              </a:rPr>
              <a:t>Agglomerative (bottom up) clustering</a:t>
            </a:r>
            <a:r>
              <a:rPr lang="en-US" altLang="zh-CN" sz="2600" smtClean="0">
                <a:ea typeface="SimSun" panose="02010600030101010101" pitchFamily="2" charset="-122"/>
              </a:rPr>
              <a:t>: It builds the dendrogram (tree) from the bottom level, and </a:t>
            </a:r>
            <a:endParaRPr lang="en-US" altLang="zh-CN" sz="2600" smtClean="0">
              <a:ea typeface="SimSun" panose="02010600030101010101" pitchFamily="2" charset="-122"/>
            </a:endParaRPr>
          </a:p>
          <a:p>
            <a:pPr lvl="1" eaLnBrk="1" hangingPunct="1"/>
            <a:r>
              <a:rPr lang="en-US" altLang="zh-CN" sz="2200" smtClean="0">
                <a:ea typeface="SimSun" panose="02010600030101010101" pitchFamily="2" charset="-122"/>
              </a:rPr>
              <a:t>merges the most similar (or nearest) pair of clusters </a:t>
            </a:r>
            <a:endParaRPr lang="en-US" altLang="zh-CN" sz="2200" smtClean="0">
              <a:ea typeface="SimSun" panose="02010600030101010101" pitchFamily="2" charset="-122"/>
            </a:endParaRPr>
          </a:p>
          <a:p>
            <a:pPr lvl="1" eaLnBrk="1" hangingPunct="1"/>
            <a:r>
              <a:rPr lang="en-US" altLang="zh-CN" sz="2200" smtClean="0">
                <a:ea typeface="SimSun" panose="02010600030101010101" pitchFamily="2" charset="-122"/>
              </a:rPr>
              <a:t>stops when all the data points are merged into a single cluster (i.e., the root cluster). </a:t>
            </a:r>
            <a:endParaRPr lang="en-US" altLang="zh-CN" sz="2200" b="1" smtClean="0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z="2600" smtClean="0">
                <a:solidFill>
                  <a:srgbClr val="FF0000"/>
                </a:solidFill>
                <a:ea typeface="SimSun" panose="02010600030101010101" pitchFamily="2" charset="-122"/>
              </a:rPr>
              <a:t>Divisive (top down) clustering</a:t>
            </a:r>
            <a:r>
              <a:rPr lang="en-US" altLang="zh-CN" sz="2600" smtClean="0">
                <a:ea typeface="SimSun" panose="02010600030101010101" pitchFamily="2" charset="-122"/>
              </a:rPr>
              <a:t>: It starts with all data points in one cluster, the root. </a:t>
            </a:r>
            <a:endParaRPr lang="en-US" altLang="zh-CN" sz="2600" smtClean="0">
              <a:ea typeface="SimSun" panose="02010600030101010101" pitchFamily="2" charset="-122"/>
            </a:endParaRPr>
          </a:p>
          <a:p>
            <a:pPr lvl="1" eaLnBrk="1" hangingPunct="1"/>
            <a:r>
              <a:rPr lang="en-US" altLang="zh-CN" sz="2200" smtClean="0">
                <a:ea typeface="SimSun" panose="02010600030101010101" pitchFamily="2" charset="-122"/>
              </a:rPr>
              <a:t>Splits the root into a set of child clusters. Each child cluster is recursively divided further </a:t>
            </a:r>
            <a:endParaRPr lang="en-US" altLang="zh-CN" sz="2200" smtClean="0">
              <a:ea typeface="SimSun" panose="02010600030101010101" pitchFamily="2" charset="-122"/>
            </a:endParaRPr>
          </a:p>
          <a:p>
            <a:pPr lvl="1" eaLnBrk="1" hangingPunct="1"/>
            <a:r>
              <a:rPr lang="en-US" altLang="zh-CN" sz="2200" smtClean="0">
                <a:ea typeface="SimSun" panose="02010600030101010101" pitchFamily="2" charset="-122"/>
              </a:rPr>
              <a:t>stops when only singleton clusters of individual data points remain, i.e., each cluster with only a single point </a:t>
            </a:r>
            <a:endParaRPr lang="en-US" sz="2200" smtClean="0">
              <a:ea typeface="MS PGothic" panose="020B0600070205080204" pitchFamily="34" charset="-128"/>
            </a:endParaRPr>
          </a:p>
        </p:txBody>
      </p:sp>
      <p:sp>
        <p:nvSpPr>
          <p:cNvPr id="8089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4AA3503-53A1-4861-8DA7-438F3B74DA10}" type="slidenum">
              <a:rPr lang="en-US" sz="1200">
                <a:solidFill>
                  <a:srgbClr val="898989"/>
                </a:solidFill>
              </a:rPr>
            </a:fld>
            <a:endParaRPr 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F71B210-AA3A-411C-8769-F96E0F719F16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  <a:ea typeface="SimSun" panose="02010600030101010101" pitchFamily="2" charset="-122"/>
              </a:rPr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440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>
                <a:latin typeface="Calibri" panose="020F0502020204030204" pitchFamily="34" charset="0"/>
              </a:rPr>
              <a:t>Dendrogram</a:t>
            </a:r>
            <a:r>
              <a:rPr lang="en-US" altLang="zh-CN" sz="3600" dirty="0">
                <a:latin typeface="Calibri" panose="020F0502020204030204" pitchFamily="34" charset="0"/>
              </a:rPr>
              <a:t>: Hierarchical Clustering</a:t>
            </a:r>
            <a:endParaRPr lang="en-US" altLang="zh-CN" sz="3600" dirty="0" smtClean="0">
              <a:latin typeface="Calibri" panose="020F0502020204030204" pitchFamily="34" charset="0"/>
            </a:endParaRPr>
          </a:p>
        </p:txBody>
      </p:sp>
      <p:sp>
        <p:nvSpPr>
          <p:cNvPr id="44036" name="Content Placeholder 7"/>
          <p:cNvSpPr>
            <a:spLocks noGrp="1"/>
          </p:cNvSpPr>
          <p:nvPr>
            <p:ph sz="half" idx="1"/>
          </p:nvPr>
        </p:nvSpPr>
        <p:spPr>
          <a:xfrm>
            <a:off x="4876800" y="1350402"/>
            <a:ext cx="3810000" cy="4953000"/>
          </a:xfrm>
        </p:spPr>
        <p:txBody>
          <a:bodyPr vert="horz">
            <a:normAutofit lnSpcReduction="10000"/>
          </a:bodyPr>
          <a:lstStyle/>
          <a:p>
            <a:pPr marL="0" lvl="1" indent="0">
              <a:buClr>
                <a:srgbClr val="437085"/>
              </a:buClr>
              <a:buNone/>
            </a:pPr>
            <a:r>
              <a:rPr lang="en-US" altLang="zh-CN" dirty="0" err="1">
                <a:ea typeface="SimSun" panose="02010600030101010101" pitchFamily="2" charset="-122"/>
                <a:cs typeface="Arial Unicode MS" panose="020B0604020202020204" pitchFamily="34" charset="-128"/>
              </a:rPr>
              <a:t>D</a:t>
            </a:r>
            <a:r>
              <a:rPr lang="en-US" altLang="zh-CN" dirty="0" err="1" smtClean="0">
                <a:ea typeface="SimSun" panose="02010600030101010101" pitchFamily="2" charset="-122"/>
                <a:cs typeface="Arial Unicode MS" panose="020B0604020202020204" pitchFamily="34" charset="-128"/>
              </a:rPr>
              <a:t>endrogram</a:t>
            </a:r>
            <a:r>
              <a:rPr lang="en-US" altLang="zh-CN" dirty="0" smtClean="0">
                <a:ea typeface="SimSun" panose="02010600030101010101" pitchFamily="2" charset="-122"/>
                <a:cs typeface="Arial Unicode MS" panose="020B0604020202020204" pitchFamily="34" charset="-128"/>
              </a:rPr>
              <a:t> </a:t>
            </a:r>
            <a:endParaRPr lang="en-US" altLang="zh-CN" dirty="0" smtClean="0">
              <a:ea typeface="SimSun" panose="02010600030101010101" pitchFamily="2" charset="-122"/>
              <a:cs typeface="Arial Unicode MS" panose="020B0604020202020204" pitchFamily="34" charset="-128"/>
            </a:endParaRPr>
          </a:p>
          <a:p>
            <a:pPr marL="342900" lvl="1" indent="-342900">
              <a:buClr>
                <a:srgbClr val="437085"/>
              </a:buClr>
            </a:pPr>
            <a:r>
              <a:rPr lang="en-US" altLang="zh-CN" sz="2400" dirty="0" smtClean="0">
                <a:ea typeface="SimSun" panose="02010600030101010101" pitchFamily="2" charset="-122"/>
                <a:cs typeface="Arial Unicode MS" panose="020B0604020202020204" pitchFamily="34" charset="-128"/>
              </a:rPr>
              <a:t>Given an input set S</a:t>
            </a:r>
            <a:endParaRPr lang="en-US" altLang="zh-CN" sz="2400" dirty="0" smtClean="0">
              <a:ea typeface="SimSun" panose="02010600030101010101" pitchFamily="2" charset="-122"/>
              <a:cs typeface="Arial Unicode MS" panose="020B0604020202020204" pitchFamily="34" charset="-128"/>
            </a:endParaRPr>
          </a:p>
          <a:p>
            <a:pPr marL="342900" lvl="1" indent="-342900">
              <a:buClr>
                <a:srgbClr val="437085"/>
              </a:buClr>
            </a:pPr>
            <a:r>
              <a:rPr lang="en-US" altLang="zh-CN" sz="2400" dirty="0" smtClean="0">
                <a:ea typeface="SimSun" panose="02010600030101010101" pitchFamily="2" charset="-122"/>
                <a:cs typeface="Arial Unicode MS" panose="020B0604020202020204" pitchFamily="34" charset="-128"/>
              </a:rPr>
              <a:t>nodes </a:t>
            </a:r>
            <a:r>
              <a:rPr lang="en-US" altLang="zh-CN" sz="2400" dirty="0">
                <a:ea typeface="SimSun" panose="02010600030101010101" pitchFamily="2" charset="-122"/>
                <a:cs typeface="Arial Unicode MS" panose="020B0604020202020204" pitchFamily="34" charset="-128"/>
              </a:rPr>
              <a:t>represent subsets of </a:t>
            </a:r>
            <a:r>
              <a:rPr lang="en-US" altLang="zh-CN" sz="2400" dirty="0" smtClean="0">
                <a:ea typeface="SimSun" panose="02010600030101010101" pitchFamily="2" charset="-122"/>
                <a:cs typeface="Arial Unicode MS" panose="020B0604020202020204" pitchFamily="34" charset="-128"/>
              </a:rPr>
              <a:t>S</a:t>
            </a:r>
            <a:endParaRPr lang="en-US" altLang="zh-CN" sz="2400" dirty="0" smtClean="0">
              <a:ea typeface="SimSun" panose="02010600030101010101" pitchFamily="2" charset="-122"/>
              <a:cs typeface="Arial Unicode MS" panose="020B0604020202020204" pitchFamily="34" charset="-128"/>
            </a:endParaRPr>
          </a:p>
          <a:p>
            <a:pPr marL="342900" lvl="1" indent="-342900">
              <a:buClr>
                <a:srgbClr val="437085"/>
              </a:buClr>
            </a:pPr>
            <a:r>
              <a:rPr lang="en-US" altLang="zh-CN" sz="2400" dirty="0">
                <a:ea typeface="SimSun" panose="02010600030101010101" pitchFamily="2" charset="-122"/>
                <a:cs typeface="Arial Unicode MS" panose="020B0604020202020204" pitchFamily="34" charset="-128"/>
              </a:rPr>
              <a:t>Features of the </a:t>
            </a:r>
            <a:r>
              <a:rPr lang="en-US" altLang="zh-CN" sz="2400" dirty="0" smtClean="0">
                <a:ea typeface="SimSun" panose="02010600030101010101" pitchFamily="2" charset="-122"/>
                <a:cs typeface="Arial Unicode MS" panose="020B0604020202020204" pitchFamily="34" charset="-128"/>
              </a:rPr>
              <a:t>tree: </a:t>
            </a:r>
            <a:endParaRPr lang="en-US" altLang="zh-CN" sz="2400" dirty="0">
              <a:ea typeface="SimSun" panose="02010600030101010101" pitchFamily="2" charset="-122"/>
              <a:cs typeface="Arial Unicode MS" panose="020B0604020202020204" pitchFamily="34" charset="-128"/>
            </a:endParaRPr>
          </a:p>
          <a:p>
            <a:pPr marL="342900" lvl="1" indent="-342900">
              <a:buClr>
                <a:srgbClr val="437085"/>
              </a:buClr>
            </a:pPr>
            <a:r>
              <a:rPr lang="en-US" altLang="zh-CN" sz="2400" dirty="0">
                <a:ea typeface="SimSun" panose="02010600030101010101" pitchFamily="2" charset="-122"/>
                <a:cs typeface="Arial Unicode MS" panose="020B0604020202020204" pitchFamily="34" charset="-128"/>
              </a:rPr>
              <a:t>The root is the whole input set S.</a:t>
            </a:r>
            <a:endParaRPr lang="en-US" altLang="zh-CN" sz="2400" dirty="0">
              <a:ea typeface="SimSun" panose="02010600030101010101" pitchFamily="2" charset="-122"/>
              <a:cs typeface="Arial Unicode MS" panose="020B0604020202020204" pitchFamily="34" charset="-128"/>
            </a:endParaRPr>
          </a:p>
          <a:p>
            <a:pPr marL="342900" lvl="1" indent="-342900">
              <a:buClr>
                <a:srgbClr val="437085"/>
              </a:buClr>
            </a:pPr>
            <a:r>
              <a:rPr lang="en-US" altLang="zh-CN" sz="2400" dirty="0">
                <a:ea typeface="SimSun" panose="02010600030101010101" pitchFamily="2" charset="-122"/>
                <a:cs typeface="Arial Unicode MS" panose="020B0604020202020204" pitchFamily="34" charset="-128"/>
              </a:rPr>
              <a:t>The leaves are the individual elements of S.</a:t>
            </a:r>
            <a:endParaRPr lang="en-US" altLang="zh-CN" sz="2400" dirty="0">
              <a:ea typeface="SimSun" panose="02010600030101010101" pitchFamily="2" charset="-122"/>
              <a:cs typeface="Arial Unicode MS" panose="020B0604020202020204" pitchFamily="34" charset="-128"/>
            </a:endParaRPr>
          </a:p>
          <a:p>
            <a:pPr marL="342900" lvl="1" indent="-342900">
              <a:buClr>
                <a:srgbClr val="437085"/>
              </a:buClr>
            </a:pPr>
            <a:r>
              <a:rPr lang="en-US" altLang="zh-CN" sz="2400" dirty="0">
                <a:ea typeface="SimSun" panose="02010600030101010101" pitchFamily="2" charset="-122"/>
                <a:cs typeface="Arial Unicode MS" panose="020B0604020202020204" pitchFamily="34" charset="-128"/>
              </a:rPr>
              <a:t>The internal nodes are defined as the union of their children</a:t>
            </a:r>
            <a:r>
              <a:rPr lang="en-US" altLang="zh-CN" sz="2400" dirty="0" smtClean="0">
                <a:ea typeface="SimSun" panose="02010600030101010101" pitchFamily="2" charset="-122"/>
                <a:cs typeface="Arial Unicode MS" panose="020B0604020202020204" pitchFamily="34" charset="-128"/>
              </a:rPr>
              <a:t>.</a:t>
            </a:r>
            <a:endParaRPr lang="en-US" altLang="zh-CN" sz="2400" dirty="0">
              <a:ea typeface="SimSun" panose="02010600030101010101" pitchFamily="2" charset="-122"/>
              <a:cs typeface="Arial Unicode MS" panose="020B0604020202020204" pitchFamily="34" charset="-128"/>
            </a:endParaRPr>
          </a:p>
        </p:txBody>
      </p:sp>
      <p:sp>
        <p:nvSpPr>
          <p:cNvPr id="44038" name="Slide Number Placeholder 3"/>
          <p:cNvSpPr txBox="1">
            <a:spLocks noGrp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F4D0CD8E-87A5-4F1D-B92B-ED2391E88486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  <a:ea typeface="SimSun" panose="02010600030101010101" pitchFamily="2" charset="-122"/>
              </a:rPr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3459163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295400" y="3962400"/>
          <a:ext cx="2319338" cy="236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28" name="VISIO" r:id="rId2" imgW="3163570" imgH="3230880" progId="">
                  <p:embed/>
                </p:oleObj>
              </mc:Choice>
              <mc:Fallback>
                <p:oleObj name="VISIO" r:id="rId2" imgW="3163570" imgH="32308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962400"/>
                        <a:ext cx="2319338" cy="2360612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F71B210-AA3A-411C-8769-F96E0F719F16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  <a:ea typeface="SimSun" panose="02010600030101010101" pitchFamily="2" charset="-122"/>
              </a:rPr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440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>
                <a:latin typeface="Calibri" panose="020F0502020204030204" pitchFamily="34" charset="0"/>
              </a:rPr>
              <a:t>Dendrogram</a:t>
            </a:r>
            <a:r>
              <a:rPr lang="en-US" altLang="zh-CN" sz="3600" dirty="0">
                <a:latin typeface="Calibri" panose="020F0502020204030204" pitchFamily="34" charset="0"/>
              </a:rPr>
              <a:t>: Hierarchical Clustering</a:t>
            </a:r>
            <a:endParaRPr lang="en-US" altLang="zh-CN" sz="3600" dirty="0" smtClean="0">
              <a:latin typeface="Calibri" panose="020F0502020204030204" pitchFamily="34" charset="0"/>
            </a:endParaRPr>
          </a:p>
        </p:txBody>
      </p:sp>
      <p:sp>
        <p:nvSpPr>
          <p:cNvPr id="44036" name="Content Placeholder 7"/>
          <p:cNvSpPr>
            <a:spLocks noGrp="1"/>
          </p:cNvSpPr>
          <p:nvPr>
            <p:ph sz="half" idx="1"/>
          </p:nvPr>
        </p:nvSpPr>
        <p:spPr>
          <a:xfrm>
            <a:off x="5257800" y="1524000"/>
            <a:ext cx="3276600" cy="4953000"/>
          </a:xfrm>
        </p:spPr>
        <p:txBody>
          <a:bodyPr vert="horz">
            <a:normAutofit/>
          </a:bodyPr>
          <a:lstStyle/>
          <a:p>
            <a:pPr marL="0" lvl="1" indent="0">
              <a:buClr>
                <a:srgbClr val="437085"/>
              </a:buClr>
              <a:buNone/>
            </a:pPr>
            <a:r>
              <a:rPr lang="en-US" altLang="zh-CN" dirty="0" err="1">
                <a:ea typeface="SimSun" panose="02010600030101010101" pitchFamily="2" charset="-122"/>
                <a:cs typeface="Arial Unicode MS" panose="020B0604020202020204" pitchFamily="34" charset="-128"/>
              </a:rPr>
              <a:t>D</a:t>
            </a:r>
            <a:r>
              <a:rPr lang="en-US" altLang="zh-CN" dirty="0" err="1" smtClean="0">
                <a:ea typeface="SimSun" panose="02010600030101010101" pitchFamily="2" charset="-122"/>
                <a:cs typeface="Arial Unicode MS" panose="020B0604020202020204" pitchFamily="34" charset="-128"/>
              </a:rPr>
              <a:t>endrogram</a:t>
            </a:r>
            <a:r>
              <a:rPr lang="en-US" altLang="zh-CN" dirty="0" smtClean="0">
                <a:ea typeface="SimSun" panose="02010600030101010101" pitchFamily="2" charset="-122"/>
                <a:cs typeface="Arial Unicode MS" panose="020B0604020202020204" pitchFamily="34" charset="-128"/>
              </a:rPr>
              <a:t> </a:t>
            </a:r>
            <a:endParaRPr lang="en-US" altLang="zh-CN" dirty="0" smtClean="0">
              <a:ea typeface="SimSun" panose="02010600030101010101" pitchFamily="2" charset="-122"/>
              <a:cs typeface="Arial Unicode MS" panose="020B0604020202020204" pitchFamily="34" charset="-128"/>
            </a:endParaRPr>
          </a:p>
          <a:p>
            <a:pPr marL="457200" lvl="1" indent="-457200">
              <a:buClr>
                <a:srgbClr val="437085"/>
              </a:buClr>
            </a:pPr>
            <a:r>
              <a:rPr lang="en-US" altLang="zh-CN" sz="2400" dirty="0" smtClean="0">
                <a:ea typeface="SimSun" panose="02010600030101010101" pitchFamily="2" charset="-122"/>
                <a:cs typeface="Arial Unicode MS" panose="020B0604020202020204" pitchFamily="34" charset="-128"/>
              </a:rPr>
              <a:t>Each </a:t>
            </a:r>
            <a:r>
              <a:rPr lang="en-US" altLang="zh-CN" sz="2400" dirty="0">
                <a:ea typeface="SimSun" panose="02010600030101010101" pitchFamily="2" charset="-122"/>
                <a:cs typeface="Arial Unicode MS" panose="020B0604020202020204" pitchFamily="34" charset="-128"/>
              </a:rPr>
              <a:t>level of the tree represents a partition of the input data into several (nested) clusters or groups</a:t>
            </a:r>
            <a:r>
              <a:rPr lang="en-US" altLang="zh-CN" sz="2400" dirty="0" smtClean="0">
                <a:ea typeface="SimSun" panose="02010600030101010101" pitchFamily="2" charset="-122"/>
                <a:cs typeface="Arial Unicode MS" panose="020B0604020202020204" pitchFamily="34" charset="-128"/>
              </a:rPr>
              <a:t>.</a:t>
            </a:r>
            <a:endParaRPr lang="en-US" altLang="zh-CN" sz="2400" dirty="0" smtClean="0">
              <a:ea typeface="SimSun" panose="02010600030101010101" pitchFamily="2" charset="-122"/>
              <a:cs typeface="Arial Unicode MS" panose="020B0604020202020204" pitchFamily="34" charset="-128"/>
            </a:endParaRPr>
          </a:p>
          <a:p>
            <a:pPr marL="457200" lvl="1" indent="-457200">
              <a:buClr>
                <a:srgbClr val="437085"/>
              </a:buClr>
            </a:pPr>
            <a:r>
              <a:rPr lang="en-US" altLang="zh-CN" sz="2400" dirty="0">
                <a:ea typeface="SimSun" panose="02010600030101010101" pitchFamily="2" charset="-122"/>
                <a:cs typeface="Arial Unicode MS" panose="020B0604020202020204" pitchFamily="34" charset="-128"/>
              </a:rPr>
              <a:t>May be cut at any level: Each connected component forms a cluster.</a:t>
            </a:r>
            <a:endParaRPr lang="en-US" altLang="zh-CN" sz="2400" dirty="0">
              <a:ea typeface="SimSun" panose="02010600030101010101" pitchFamily="2" charset="-122"/>
              <a:cs typeface="Arial Unicode MS" panose="020B0604020202020204" pitchFamily="34" charset="-128"/>
            </a:endParaRPr>
          </a:p>
          <a:p>
            <a:pPr marL="0" lvl="1" indent="0">
              <a:buClr>
                <a:srgbClr val="437085"/>
              </a:buClr>
              <a:buNone/>
            </a:pPr>
            <a:endParaRPr lang="en-US" altLang="zh-CN" dirty="0">
              <a:ea typeface="SimSun" panose="02010600030101010101" pitchFamily="2" charset="-122"/>
              <a:cs typeface="Arial Unicode MS" panose="020B0604020202020204" pitchFamily="34" charset="-128"/>
            </a:endParaRPr>
          </a:p>
        </p:txBody>
      </p:sp>
      <p:sp>
        <p:nvSpPr>
          <p:cNvPr id="44038" name="Slide Number Placeholder 3"/>
          <p:cNvSpPr txBox="1">
            <a:spLocks noGrp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F4D0CD8E-87A5-4F1D-B92B-ED2391E88486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  <a:ea typeface="SimSun" panose="02010600030101010101" pitchFamily="2" charset="-122"/>
              </a:rPr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pic>
        <p:nvPicPr>
          <p:cNvPr id="149506" name="Picture 2" descr="http://www.statistics4u.com/fundstat_eng/img/hl_dendrogram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18054"/>
            <a:ext cx="4648200" cy="439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Hierarchical clustering</a:t>
            </a:r>
            <a:endParaRPr lang="en-US" altLang="en-US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1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7102475" cy="444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dirty="0" err="1" smtClean="0">
                <a:ea typeface="SimSun" panose="02010600030101010101" pitchFamily="2" charset="-122"/>
              </a:rPr>
              <a:t>Hierrarchical</a:t>
            </a:r>
            <a:r>
              <a:rPr lang="en-US" altLang="zh-CN" dirty="0" smtClean="0">
                <a:ea typeface="SimSun" panose="02010600030101010101" pitchFamily="2" charset="-122"/>
              </a:rPr>
              <a:t> Agglomerative clustering </a:t>
            </a:r>
            <a:endParaRPr lang="en-US" dirty="0" smtClean="0">
              <a:ea typeface="MS PGothic" panose="020B0600070205080204" pitchFamily="34" charset="-128"/>
            </a:endParaRPr>
          </a:p>
        </p:txBody>
      </p:sp>
      <p:sp>
        <p:nvSpPr>
          <p:cNvPr id="8192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3428999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ea typeface="SimSun" panose="02010600030101010101" pitchFamily="2" charset="-122"/>
              </a:rPr>
              <a:t>Initially each data point forms a cluster.</a:t>
            </a:r>
            <a:endParaRPr lang="en-US" altLang="zh-CN" dirty="0" smtClean="0">
              <a:solidFill>
                <a:schemeClr val="bg2">
                  <a:lumMod val="25000"/>
                </a:schemeClr>
              </a:solidFill>
              <a:ea typeface="SimSun" panose="02010600030101010101" pitchFamily="2" charset="-122"/>
            </a:endParaRPr>
          </a:p>
          <a:p>
            <a:r>
              <a:rPr lang="en-IN" altLang="zh-CN" dirty="0" smtClean="0">
                <a:solidFill>
                  <a:schemeClr val="bg2">
                    <a:lumMod val="25000"/>
                  </a:schemeClr>
                </a:solidFill>
                <a:ea typeface="SimSun" panose="02010600030101010101" pitchFamily="2" charset="-122"/>
              </a:rPr>
              <a:t>Compute the distance matrix between the clusters.</a:t>
            </a:r>
            <a:endParaRPr lang="en-IN" altLang="zh-CN" dirty="0" smtClean="0">
              <a:solidFill>
                <a:schemeClr val="bg2">
                  <a:lumMod val="25000"/>
                </a:schemeClr>
              </a:solidFill>
              <a:ea typeface="SimSun" panose="02010600030101010101" pitchFamily="2" charset="-122"/>
            </a:endParaRPr>
          </a:p>
          <a:p>
            <a:r>
              <a:rPr lang="en-IN" altLang="zh-CN" dirty="0" smtClean="0">
                <a:solidFill>
                  <a:schemeClr val="bg2">
                    <a:lumMod val="25000"/>
                  </a:schemeClr>
                </a:solidFill>
                <a:ea typeface="SimSun" panose="02010600030101010101" pitchFamily="2" charset="-122"/>
              </a:rPr>
              <a:t>Repeat</a:t>
            </a:r>
            <a:endParaRPr lang="en-IN" altLang="zh-CN" dirty="0" smtClean="0">
              <a:solidFill>
                <a:schemeClr val="bg2">
                  <a:lumMod val="25000"/>
                </a:schemeClr>
              </a:solidFill>
              <a:ea typeface="SimSun" panose="02010600030101010101" pitchFamily="2" charset="-122"/>
            </a:endParaRPr>
          </a:p>
          <a:p>
            <a:pPr lvl="1"/>
            <a:r>
              <a:rPr lang="en-IN" altLang="zh-CN" dirty="0" smtClean="0">
                <a:solidFill>
                  <a:schemeClr val="bg2">
                    <a:lumMod val="25000"/>
                  </a:schemeClr>
                </a:solidFill>
                <a:ea typeface="SimSun" panose="02010600030101010101" pitchFamily="2" charset="-122"/>
              </a:rPr>
              <a:t>Merge the two closest clusters</a:t>
            </a:r>
            <a:endParaRPr lang="en-IN" altLang="zh-CN" dirty="0" smtClean="0">
              <a:solidFill>
                <a:schemeClr val="bg2">
                  <a:lumMod val="25000"/>
                </a:schemeClr>
              </a:solidFill>
              <a:ea typeface="SimSun" panose="02010600030101010101" pitchFamily="2" charset="-122"/>
            </a:endParaRPr>
          </a:p>
          <a:p>
            <a:pPr lvl="1"/>
            <a:r>
              <a:rPr lang="en-IN" altLang="zh-CN" dirty="0" smtClean="0">
                <a:solidFill>
                  <a:schemeClr val="bg2">
                    <a:lumMod val="25000"/>
                  </a:schemeClr>
                </a:solidFill>
                <a:ea typeface="SimSun" panose="02010600030101010101" pitchFamily="2" charset="-122"/>
              </a:rPr>
              <a:t>Update the distance matrix</a:t>
            </a:r>
            <a:endParaRPr lang="en-IN" altLang="zh-CN" dirty="0" smtClean="0">
              <a:solidFill>
                <a:schemeClr val="bg2">
                  <a:lumMod val="25000"/>
                </a:schemeClr>
              </a:solidFill>
              <a:ea typeface="SimSun" panose="02010600030101010101" pitchFamily="2" charset="-122"/>
            </a:endParaRPr>
          </a:p>
          <a:p>
            <a:r>
              <a:rPr lang="en-IN" altLang="zh-CN" dirty="0" smtClean="0">
                <a:solidFill>
                  <a:schemeClr val="bg2">
                    <a:lumMod val="25000"/>
                  </a:schemeClr>
                </a:solidFill>
                <a:ea typeface="SimSun" panose="02010600030101010101" pitchFamily="2" charset="-122"/>
              </a:rPr>
              <a:t>Until only a single cluster remains.</a:t>
            </a:r>
            <a:endParaRPr lang="en-IN" altLang="zh-CN" dirty="0" smtClean="0">
              <a:solidFill>
                <a:schemeClr val="bg2">
                  <a:lumMod val="25000"/>
                </a:schemeClr>
              </a:solidFill>
              <a:ea typeface="SimSun" panose="02010600030101010101" pitchFamily="2" charset="-122"/>
            </a:endParaRPr>
          </a:p>
          <a:p>
            <a:endParaRPr lang="en-IN" altLang="zh-CN" dirty="0">
              <a:solidFill>
                <a:schemeClr val="bg2">
                  <a:lumMod val="25000"/>
                </a:schemeClr>
              </a:solidFill>
              <a:ea typeface="SimSun" panose="02010600030101010101" pitchFamily="2" charset="-122"/>
            </a:endParaRPr>
          </a:p>
          <a:p>
            <a:pPr lvl="1"/>
            <a:endParaRPr lang="en-IN" altLang="zh-CN" dirty="0" smtClean="0">
              <a:ea typeface="SimSun" panose="02010600030101010101" pitchFamily="2" charset="-122"/>
            </a:endParaRPr>
          </a:p>
          <a:p>
            <a:pPr lvl="1"/>
            <a:endParaRPr lang="en-IN" altLang="zh-CN" dirty="0">
              <a:ea typeface="SimSun" panose="02010600030101010101" pitchFamily="2" charset="-122"/>
            </a:endParaRPr>
          </a:p>
        </p:txBody>
      </p:sp>
      <p:sp>
        <p:nvSpPr>
          <p:cNvPr id="8192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15BED88-2494-47CE-9D15-015D9F56D5DB}" type="slidenum">
              <a:rPr lang="en-US" sz="1200">
                <a:solidFill>
                  <a:srgbClr val="898989"/>
                </a:solidFill>
              </a:rPr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9600" y="5257800"/>
            <a:ext cx="8229600" cy="1066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Font typeface="Arial" panose="020B0604020202020204" pitchFamily="34" charset="0"/>
              <a:buNone/>
            </a:pPr>
            <a:r>
              <a:rPr lang="en-IN" altLang="zh-CN" sz="3400" dirty="0" smtClean="0">
                <a:ea typeface="SimSun" panose="02010600030101010101" pitchFamily="2" charset="-122"/>
              </a:rPr>
              <a:t>Different definitions of the distance leads to different algorithms.</a:t>
            </a:r>
            <a:endParaRPr lang="en-IN" altLang="zh-CN" sz="3400" dirty="0" smtClean="0">
              <a:ea typeface="SimSun" panose="02010600030101010101" pitchFamily="2" charset="-122"/>
            </a:endParaRPr>
          </a:p>
          <a:p>
            <a:pPr lvl="1"/>
            <a:endParaRPr lang="en-IN" altLang="zh-CN" dirty="0" smtClean="0">
              <a:ea typeface="SimSun" panose="02010600030101010101" pitchFamily="2" charset="-122"/>
            </a:endParaRPr>
          </a:p>
          <a:p>
            <a:pPr lvl="1"/>
            <a:endParaRPr lang="en-IN" altLang="zh-CN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Initialization</a:t>
            </a:r>
            <a:endParaRPr lang="en-US" altLang="en-US" dirty="0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292100" indent="-292100"/>
            <a:r>
              <a:rPr lang="en-US" altLang="en-US" dirty="0" smtClean="0"/>
              <a:t>Each individual point is taken as a cluster</a:t>
            </a:r>
            <a:endParaRPr lang="en-US" altLang="en-US" dirty="0" smtClean="0"/>
          </a:p>
          <a:p>
            <a:pPr marL="292100" indent="-292100"/>
            <a:r>
              <a:rPr lang="en-US" altLang="en-US" dirty="0" smtClean="0"/>
              <a:t>Construct distance/proximity matrix</a:t>
            </a:r>
            <a:endParaRPr lang="en-US" altLang="en-US" dirty="0" smtClean="0"/>
          </a:p>
          <a:p>
            <a:pPr marL="800100" lvl="1" indent="-342900"/>
            <a:endParaRPr lang="en-US" altLang="en-US" dirty="0" smtClean="0"/>
          </a:p>
        </p:txBody>
      </p:sp>
      <p:sp>
        <p:nvSpPr>
          <p:cNvPr id="2053" name="Oval 4"/>
          <p:cNvSpPr>
            <a:spLocks noChangeArrowheads="1"/>
          </p:cNvSpPr>
          <p:nvPr/>
        </p:nvSpPr>
        <p:spPr bwMode="auto">
          <a:xfrm>
            <a:off x="1562100" y="4226539"/>
            <a:ext cx="228600" cy="228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54" name="Oval 5"/>
          <p:cNvSpPr>
            <a:spLocks noChangeArrowheads="1"/>
          </p:cNvSpPr>
          <p:nvPr/>
        </p:nvSpPr>
        <p:spPr bwMode="auto">
          <a:xfrm>
            <a:off x="3505200" y="5584825"/>
            <a:ext cx="228600" cy="228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55" name="Oval 6"/>
          <p:cNvSpPr>
            <a:spLocks noChangeArrowheads="1"/>
          </p:cNvSpPr>
          <p:nvPr/>
        </p:nvSpPr>
        <p:spPr bwMode="auto">
          <a:xfrm>
            <a:off x="914400" y="3499288"/>
            <a:ext cx="228600" cy="228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56" name="Oval 7"/>
          <p:cNvSpPr>
            <a:spLocks noChangeArrowheads="1"/>
          </p:cNvSpPr>
          <p:nvPr/>
        </p:nvSpPr>
        <p:spPr bwMode="auto">
          <a:xfrm>
            <a:off x="571500" y="5181600"/>
            <a:ext cx="228600" cy="228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57" name="Oval 8"/>
          <p:cNvSpPr>
            <a:spLocks noChangeArrowheads="1"/>
          </p:cNvSpPr>
          <p:nvPr/>
        </p:nvSpPr>
        <p:spPr bwMode="auto">
          <a:xfrm>
            <a:off x="2236076" y="3696357"/>
            <a:ext cx="228600" cy="228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58" name="Oval 9"/>
          <p:cNvSpPr>
            <a:spLocks noChangeArrowheads="1"/>
          </p:cNvSpPr>
          <p:nvPr/>
        </p:nvSpPr>
        <p:spPr bwMode="auto">
          <a:xfrm>
            <a:off x="1600200" y="2955925"/>
            <a:ext cx="228600" cy="228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59" name="Oval 10"/>
          <p:cNvSpPr>
            <a:spLocks noChangeArrowheads="1"/>
          </p:cNvSpPr>
          <p:nvPr/>
        </p:nvSpPr>
        <p:spPr bwMode="auto">
          <a:xfrm>
            <a:off x="457200" y="4708525"/>
            <a:ext cx="228600" cy="228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60" name="Oval 11"/>
          <p:cNvSpPr>
            <a:spLocks noChangeArrowheads="1"/>
          </p:cNvSpPr>
          <p:nvPr/>
        </p:nvSpPr>
        <p:spPr bwMode="auto">
          <a:xfrm>
            <a:off x="2668314" y="4126581"/>
            <a:ext cx="228600" cy="228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61" name="Oval 12"/>
          <p:cNvSpPr>
            <a:spLocks noChangeArrowheads="1"/>
          </p:cNvSpPr>
          <p:nvPr/>
        </p:nvSpPr>
        <p:spPr bwMode="auto">
          <a:xfrm>
            <a:off x="3124200" y="5089525"/>
            <a:ext cx="228600" cy="228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62" name="Oval 13"/>
          <p:cNvSpPr>
            <a:spLocks noChangeArrowheads="1"/>
          </p:cNvSpPr>
          <p:nvPr/>
        </p:nvSpPr>
        <p:spPr bwMode="auto">
          <a:xfrm>
            <a:off x="2971800" y="3664716"/>
            <a:ext cx="228600" cy="228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63" name="Oval 14"/>
          <p:cNvSpPr>
            <a:spLocks noChangeArrowheads="1"/>
          </p:cNvSpPr>
          <p:nvPr/>
        </p:nvSpPr>
        <p:spPr bwMode="auto">
          <a:xfrm>
            <a:off x="3200400" y="4098925"/>
            <a:ext cx="228600" cy="228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64" name="Oval 15"/>
          <p:cNvSpPr>
            <a:spLocks noChangeArrowheads="1"/>
          </p:cNvSpPr>
          <p:nvPr/>
        </p:nvSpPr>
        <p:spPr bwMode="auto">
          <a:xfrm>
            <a:off x="3733800" y="3184525"/>
            <a:ext cx="228600" cy="228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2065" name="Group 16"/>
          <p:cNvGrpSpPr/>
          <p:nvPr/>
        </p:nvGrpSpPr>
        <p:grpSpPr bwMode="auto">
          <a:xfrm>
            <a:off x="5105400" y="2392363"/>
            <a:ext cx="3200400" cy="2789237"/>
            <a:chOff x="3456" y="1622"/>
            <a:chExt cx="2160" cy="2058"/>
          </a:xfrm>
        </p:grpSpPr>
        <p:sp>
          <p:nvSpPr>
            <p:cNvPr id="2067" name="Line 17"/>
            <p:cNvSpPr>
              <a:spLocks noChangeShapeType="1"/>
            </p:cNvSpPr>
            <p:nvPr/>
          </p:nvSpPr>
          <p:spPr bwMode="auto">
            <a:xfrm>
              <a:off x="369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8" name="Line 18"/>
            <p:cNvSpPr>
              <a:spLocks noChangeShapeType="1"/>
            </p:cNvSpPr>
            <p:nvPr/>
          </p:nvSpPr>
          <p:spPr bwMode="auto">
            <a:xfrm>
              <a:off x="3504" y="1814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9" name="Line 19"/>
            <p:cNvSpPr>
              <a:spLocks noChangeShapeType="1"/>
            </p:cNvSpPr>
            <p:nvPr/>
          </p:nvSpPr>
          <p:spPr bwMode="auto">
            <a:xfrm>
              <a:off x="4012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0" name="Line 20"/>
            <p:cNvSpPr>
              <a:spLocks noChangeShapeType="1"/>
            </p:cNvSpPr>
            <p:nvPr/>
          </p:nvSpPr>
          <p:spPr bwMode="auto">
            <a:xfrm>
              <a:off x="4329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" name="Line 21"/>
            <p:cNvSpPr>
              <a:spLocks noChangeShapeType="1"/>
            </p:cNvSpPr>
            <p:nvPr/>
          </p:nvSpPr>
          <p:spPr bwMode="auto">
            <a:xfrm>
              <a:off x="464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2" name="Line 22"/>
            <p:cNvSpPr>
              <a:spLocks noChangeShapeType="1"/>
            </p:cNvSpPr>
            <p:nvPr/>
          </p:nvSpPr>
          <p:spPr bwMode="auto">
            <a:xfrm>
              <a:off x="4963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3" name="Line 23"/>
            <p:cNvSpPr>
              <a:spLocks noChangeShapeType="1"/>
            </p:cNvSpPr>
            <p:nvPr/>
          </p:nvSpPr>
          <p:spPr bwMode="auto">
            <a:xfrm>
              <a:off x="5280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4" name="Line 24"/>
            <p:cNvSpPr>
              <a:spLocks noChangeShapeType="1"/>
            </p:cNvSpPr>
            <p:nvPr/>
          </p:nvSpPr>
          <p:spPr bwMode="auto">
            <a:xfrm>
              <a:off x="3504" y="20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5" name="Line 25"/>
            <p:cNvSpPr>
              <a:spLocks noChangeShapeType="1"/>
            </p:cNvSpPr>
            <p:nvPr/>
          </p:nvSpPr>
          <p:spPr bwMode="auto">
            <a:xfrm>
              <a:off x="3504" y="23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6" name="Line 26"/>
            <p:cNvSpPr>
              <a:spLocks noChangeShapeType="1"/>
            </p:cNvSpPr>
            <p:nvPr/>
          </p:nvSpPr>
          <p:spPr bwMode="auto">
            <a:xfrm>
              <a:off x="3504" y="25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7" name="Line 27"/>
            <p:cNvSpPr>
              <a:spLocks noChangeShapeType="1"/>
            </p:cNvSpPr>
            <p:nvPr/>
          </p:nvSpPr>
          <p:spPr bwMode="auto">
            <a:xfrm>
              <a:off x="3504" y="28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8" name="Line 28"/>
            <p:cNvSpPr>
              <a:spLocks noChangeShapeType="1"/>
            </p:cNvSpPr>
            <p:nvPr/>
          </p:nvSpPr>
          <p:spPr bwMode="auto">
            <a:xfrm>
              <a:off x="3504" y="311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9" name="Text Box 29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400" b="1">
                  <a:latin typeface="Arial" panose="020B0604020202020204" pitchFamily="34" charset="0"/>
                </a:rPr>
                <a:t>p1</a:t>
              </a:r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2080" name="Text Box 30"/>
            <p:cNvSpPr txBox="1">
              <a:spLocks noChangeArrowheads="1"/>
            </p:cNvSpPr>
            <p:nvPr/>
          </p:nvSpPr>
          <p:spPr bwMode="auto">
            <a:xfrm>
              <a:off x="3456" y="2390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400" b="1">
                  <a:latin typeface="Arial" panose="020B0604020202020204" pitchFamily="34" charset="0"/>
                </a:rPr>
                <a:t>p3</a:t>
              </a:r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2081" name="Text Box 31"/>
            <p:cNvSpPr txBox="1">
              <a:spLocks noChangeArrowheads="1"/>
            </p:cNvSpPr>
            <p:nvPr/>
          </p:nvSpPr>
          <p:spPr bwMode="auto">
            <a:xfrm>
              <a:off x="3456" y="2917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400" b="1">
                  <a:latin typeface="Arial" panose="020B0604020202020204" pitchFamily="34" charset="0"/>
                </a:rPr>
                <a:t>p5</a:t>
              </a:r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2082" name="Text Box 32"/>
            <p:cNvSpPr txBox="1">
              <a:spLocks noChangeArrowheads="1"/>
            </p:cNvSpPr>
            <p:nvPr/>
          </p:nvSpPr>
          <p:spPr bwMode="auto">
            <a:xfrm>
              <a:off x="3456" y="2679"/>
              <a:ext cx="33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400" b="1">
                  <a:latin typeface="Arial" panose="020B0604020202020204" pitchFamily="34" charset="0"/>
                </a:rPr>
                <a:t>p4</a:t>
              </a:r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2083" name="Text Box 33"/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400" b="1">
                  <a:latin typeface="Arial" panose="020B0604020202020204" pitchFamily="34" charset="0"/>
                </a:rPr>
                <a:t>p2</a:t>
              </a:r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2084" name="Text Box 34"/>
            <p:cNvSpPr txBox="1">
              <a:spLocks noChangeArrowheads="1"/>
            </p:cNvSpPr>
            <p:nvPr/>
          </p:nvSpPr>
          <p:spPr bwMode="auto">
            <a:xfrm>
              <a:off x="3744" y="1622"/>
              <a:ext cx="337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400" b="1">
                  <a:latin typeface="Arial" panose="020B0604020202020204" pitchFamily="34" charset="0"/>
                </a:rPr>
                <a:t>p1</a:t>
              </a:r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2085" name="Text Box 35"/>
            <p:cNvSpPr txBox="1">
              <a:spLocks noChangeArrowheads="1"/>
            </p:cNvSpPr>
            <p:nvPr/>
          </p:nvSpPr>
          <p:spPr bwMode="auto">
            <a:xfrm>
              <a:off x="4032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400" b="1">
                  <a:latin typeface="Arial" panose="020B0604020202020204" pitchFamily="34" charset="0"/>
                </a:rPr>
                <a:t>p2</a:t>
              </a:r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2086" name="Text Box 36"/>
            <p:cNvSpPr txBox="1">
              <a:spLocks noChangeArrowheads="1"/>
            </p:cNvSpPr>
            <p:nvPr/>
          </p:nvSpPr>
          <p:spPr bwMode="auto">
            <a:xfrm>
              <a:off x="4368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400" b="1">
                  <a:latin typeface="Arial" panose="020B0604020202020204" pitchFamily="34" charset="0"/>
                </a:rPr>
                <a:t>p3</a:t>
              </a:r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2087" name="Text Box 37"/>
            <p:cNvSpPr txBox="1">
              <a:spLocks noChangeArrowheads="1"/>
            </p:cNvSpPr>
            <p:nvPr/>
          </p:nvSpPr>
          <p:spPr bwMode="auto">
            <a:xfrm>
              <a:off x="4704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400" b="1">
                  <a:latin typeface="Arial" panose="020B0604020202020204" pitchFamily="34" charset="0"/>
                </a:rPr>
                <a:t>p4</a:t>
              </a:r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2088" name="Text Box 38"/>
            <p:cNvSpPr txBox="1">
              <a:spLocks noChangeArrowheads="1"/>
            </p:cNvSpPr>
            <p:nvPr/>
          </p:nvSpPr>
          <p:spPr bwMode="auto">
            <a:xfrm>
              <a:off x="4944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400" b="1">
                  <a:latin typeface="Arial" panose="020B0604020202020204" pitchFamily="34" charset="0"/>
                </a:rPr>
                <a:t>p5</a:t>
              </a:r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2089" name="Text Box 39"/>
            <p:cNvSpPr txBox="1">
              <a:spLocks noChangeArrowheads="1"/>
            </p:cNvSpPr>
            <p:nvPr/>
          </p:nvSpPr>
          <p:spPr bwMode="auto">
            <a:xfrm>
              <a:off x="5280" y="1622"/>
              <a:ext cx="33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600" b="1">
                  <a:latin typeface="Arial" panose="020B0604020202020204" pitchFamily="34" charset="0"/>
                </a:rPr>
                <a:t>. . .</a:t>
              </a:r>
              <a:endParaRPr lang="en-US" alt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2090" name="Text Box 40"/>
            <p:cNvSpPr txBox="1">
              <a:spLocks noChangeArrowheads="1"/>
            </p:cNvSpPr>
            <p:nvPr/>
          </p:nvSpPr>
          <p:spPr bwMode="auto">
            <a:xfrm>
              <a:off x="3504" y="3072"/>
              <a:ext cx="192" cy="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200" b="1">
                  <a:latin typeface="Arial" panose="020B0604020202020204" pitchFamily="34" charset="0"/>
                </a:rPr>
                <a:t>.</a:t>
              </a:r>
              <a:endParaRPr lang="en-US" altLang="en-US" sz="1200" b="1">
                <a:latin typeface="Arial" panose="020B0604020202020204" pitchFamily="34" charset="0"/>
              </a:endParaRPr>
            </a:p>
            <a:p>
              <a:r>
                <a:rPr lang="en-US" altLang="en-US" sz="1200" b="1">
                  <a:latin typeface="Arial" panose="020B0604020202020204" pitchFamily="34" charset="0"/>
                </a:rPr>
                <a:t>.</a:t>
              </a:r>
              <a:endParaRPr lang="en-US" altLang="en-US" sz="1200" b="1">
                <a:latin typeface="Arial" panose="020B0604020202020204" pitchFamily="34" charset="0"/>
              </a:endParaRPr>
            </a:p>
            <a:p>
              <a:r>
                <a:rPr lang="en-US" altLang="en-US" sz="1200" b="1">
                  <a:latin typeface="Arial" panose="020B0604020202020204" pitchFamily="34" charset="0"/>
                </a:rPr>
                <a:t>.</a:t>
              </a:r>
              <a:endParaRPr lang="en-US" altLang="en-US" sz="1200" b="1">
                <a:latin typeface="Arial" panose="020B0604020202020204" pitchFamily="34" charset="0"/>
              </a:endParaRPr>
            </a:p>
          </p:txBody>
        </p:sp>
      </p:grpSp>
      <p:sp>
        <p:nvSpPr>
          <p:cNvPr id="2066" name="Text Box 41"/>
          <p:cNvSpPr txBox="1">
            <a:spLocks noChangeArrowheads="1"/>
          </p:cNvSpPr>
          <p:nvPr/>
        </p:nvSpPr>
        <p:spPr bwMode="auto">
          <a:xfrm>
            <a:off x="4852276" y="4724400"/>
            <a:ext cx="3505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Distance/Proximity Matrix</a:t>
            </a:r>
            <a:endParaRPr lang="en-US" altLang="en-US" sz="24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graphicFrame>
        <p:nvGraphicFramePr>
          <p:cNvPr id="2050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573588" y="5507038"/>
          <a:ext cx="401320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74" name="Visio" r:id="rId1" imgW="8021955" imgH="1458595" progId="">
                  <p:embed/>
                </p:oleObj>
              </mc:Choice>
              <mc:Fallback>
                <p:oleObj name="Visio" r:id="rId1" imgW="8021955" imgH="1458595" progId="">
                  <p:embed/>
                  <p:pic>
                    <p:nvPicPr>
                      <p:cNvPr id="0" name="Picture 1515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3588" y="5507038"/>
                        <a:ext cx="4013200" cy="62388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Intermediate State</a:t>
            </a:r>
            <a:endParaRPr lang="en-US" altLang="en-US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200" smtClean="0"/>
              <a:t>After some merging steps, we have some clusters </a:t>
            </a:r>
            <a:endParaRPr lang="en-US" altLang="en-US" sz="2200" smtClean="0"/>
          </a:p>
          <a:p>
            <a:pPr lvl="1"/>
            <a:endParaRPr lang="en-US" altLang="en-US" sz="2000" smtClean="0"/>
          </a:p>
        </p:txBody>
      </p:sp>
      <p:sp>
        <p:nvSpPr>
          <p:cNvPr id="3077" name="Freeform 4"/>
          <p:cNvSpPr/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078" name="Freeform 5"/>
          <p:cNvSpPr/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079" name="Freeform 6"/>
          <p:cNvSpPr/>
          <p:nvPr/>
        </p:nvSpPr>
        <p:spPr bwMode="auto">
          <a:xfrm rot="10800000">
            <a:off x="3352800" y="3048000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080" name="Freeform 7"/>
          <p:cNvSpPr/>
          <p:nvPr/>
        </p:nvSpPr>
        <p:spPr bwMode="auto">
          <a:xfrm>
            <a:off x="1295400" y="4953000"/>
            <a:ext cx="7747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081" name="Freeform 8"/>
          <p:cNvSpPr/>
          <p:nvPr/>
        </p:nvSpPr>
        <p:spPr bwMode="auto">
          <a:xfrm rot="10800000">
            <a:off x="2590800" y="4876800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082" name="Text Box 9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00" b="1">
                <a:latin typeface="Arial" panose="020B0604020202020204" pitchFamily="34" charset="0"/>
              </a:rPr>
              <a:t>C1</a:t>
            </a: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3083" name="Text Box 10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00" b="1">
                <a:latin typeface="Arial" panose="020B0604020202020204" pitchFamily="34" charset="0"/>
              </a:rPr>
              <a:t>C4</a:t>
            </a: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3084" name="Text Box 11"/>
          <p:cNvSpPr txBox="1">
            <a:spLocks noChangeArrowheads="1"/>
          </p:cNvSpPr>
          <p:nvPr/>
        </p:nvSpPr>
        <p:spPr bwMode="auto">
          <a:xfrm>
            <a:off x="1524000" y="5181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00" b="1">
                <a:latin typeface="Arial" panose="020B0604020202020204" pitchFamily="34" charset="0"/>
              </a:rPr>
              <a:t>C2</a:t>
            </a: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3085" name="Text Box 12"/>
          <p:cNvSpPr txBox="1">
            <a:spLocks noChangeArrowheads="1"/>
          </p:cNvSpPr>
          <p:nvPr/>
        </p:nvSpPr>
        <p:spPr bwMode="auto">
          <a:xfrm>
            <a:off x="2743200" y="5105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00" b="1">
                <a:latin typeface="Arial" panose="020B0604020202020204" pitchFamily="34" charset="0"/>
              </a:rPr>
              <a:t>C5</a:t>
            </a: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3086" name="Text Box 13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00" b="1">
                <a:latin typeface="Arial" panose="020B0604020202020204" pitchFamily="34" charset="0"/>
              </a:rPr>
              <a:t>C3</a:t>
            </a:r>
            <a:endParaRPr lang="en-US" altLang="en-US" sz="1400" b="1">
              <a:latin typeface="Arial" panose="020B0604020202020204" pitchFamily="34" charset="0"/>
            </a:endParaRPr>
          </a:p>
        </p:txBody>
      </p:sp>
      <p:grpSp>
        <p:nvGrpSpPr>
          <p:cNvPr id="3087" name="Group 14"/>
          <p:cNvGrpSpPr/>
          <p:nvPr/>
        </p:nvGrpSpPr>
        <p:grpSpPr bwMode="auto">
          <a:xfrm>
            <a:off x="5181600" y="2054225"/>
            <a:ext cx="2895600" cy="2212975"/>
            <a:chOff x="3456" y="1440"/>
            <a:chExt cx="1872" cy="1503"/>
          </a:xfrm>
        </p:grpSpPr>
        <p:sp>
          <p:nvSpPr>
            <p:cNvPr id="3089" name="Text Box 1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400" b="1">
                  <a:latin typeface="Arial" panose="020B0604020202020204" pitchFamily="34" charset="0"/>
                </a:rPr>
                <a:t>C2</a:t>
              </a:r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090" name="Text Box 16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400" b="1">
                  <a:latin typeface="Arial" panose="020B0604020202020204" pitchFamily="34" charset="0"/>
                </a:rPr>
                <a:t>C1</a:t>
              </a:r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091" name="Line 17"/>
            <p:cNvSpPr>
              <a:spLocks noChangeShapeType="1"/>
            </p:cNvSpPr>
            <p:nvPr/>
          </p:nvSpPr>
          <p:spPr bwMode="auto">
            <a:xfrm>
              <a:off x="369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2" name="Line 18"/>
            <p:cNvSpPr>
              <a:spLocks noChangeShapeType="1"/>
            </p:cNvSpPr>
            <p:nvPr/>
          </p:nvSpPr>
          <p:spPr bwMode="auto">
            <a:xfrm>
              <a:off x="3504" y="163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3" name="Line 19"/>
            <p:cNvSpPr>
              <a:spLocks noChangeShapeType="1"/>
            </p:cNvSpPr>
            <p:nvPr/>
          </p:nvSpPr>
          <p:spPr bwMode="auto">
            <a:xfrm>
              <a:off x="528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4" name="Line 20"/>
            <p:cNvSpPr>
              <a:spLocks noChangeShapeType="1"/>
            </p:cNvSpPr>
            <p:nvPr/>
          </p:nvSpPr>
          <p:spPr bwMode="auto">
            <a:xfrm>
              <a:off x="3504" y="2928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5" name="Text Box 21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400" b="1">
                  <a:latin typeface="Arial" panose="020B0604020202020204" pitchFamily="34" charset="0"/>
                </a:rPr>
                <a:t>C1</a:t>
              </a:r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096" name="Text Box 22"/>
            <p:cNvSpPr txBox="1">
              <a:spLocks noChangeArrowheads="1"/>
            </p:cNvSpPr>
            <p:nvPr/>
          </p:nvSpPr>
          <p:spPr bwMode="auto">
            <a:xfrm>
              <a:off x="3456" y="2207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400" b="1">
                  <a:latin typeface="Arial" panose="020B0604020202020204" pitchFamily="34" charset="0"/>
                </a:rPr>
                <a:t>C3</a:t>
              </a:r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097" name="Text Box 23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400" b="1">
                  <a:latin typeface="Arial" panose="020B0604020202020204" pitchFamily="34" charset="0"/>
                </a:rPr>
                <a:t>C5</a:t>
              </a:r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098" name="Text Box 24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400" b="1">
                  <a:latin typeface="Arial" panose="020B0604020202020204" pitchFamily="34" charset="0"/>
                </a:rPr>
                <a:t>C4</a:t>
              </a:r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099" name="Text Box 25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400" b="1">
                  <a:latin typeface="Arial" panose="020B0604020202020204" pitchFamily="34" charset="0"/>
                </a:rPr>
                <a:t>C2</a:t>
              </a:r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100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400" b="1">
                  <a:latin typeface="Arial" panose="020B0604020202020204" pitchFamily="34" charset="0"/>
                </a:rPr>
                <a:t>C3</a:t>
              </a:r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101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400" b="1">
                  <a:latin typeface="Arial" panose="020B0604020202020204" pitchFamily="34" charset="0"/>
                </a:rPr>
                <a:t>C4</a:t>
              </a:r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102" name="Text Box 28"/>
            <p:cNvSpPr txBox="1">
              <a:spLocks noChangeArrowheads="1"/>
            </p:cNvSpPr>
            <p:nvPr/>
          </p:nvSpPr>
          <p:spPr bwMode="auto">
            <a:xfrm>
              <a:off x="4992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400" b="1">
                  <a:latin typeface="Arial" panose="020B0604020202020204" pitchFamily="34" charset="0"/>
                </a:rPr>
                <a:t>C5</a:t>
              </a:r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103" name="Line 29"/>
            <p:cNvSpPr>
              <a:spLocks noChangeShapeType="1"/>
            </p:cNvSpPr>
            <p:nvPr/>
          </p:nvSpPr>
          <p:spPr bwMode="auto">
            <a:xfrm>
              <a:off x="3504" y="187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4" name="Line 30"/>
            <p:cNvSpPr>
              <a:spLocks noChangeShapeType="1"/>
            </p:cNvSpPr>
            <p:nvPr/>
          </p:nvSpPr>
          <p:spPr bwMode="auto">
            <a:xfrm>
              <a:off x="3504" y="240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5" name="Line 31"/>
            <p:cNvSpPr>
              <a:spLocks noChangeShapeType="1"/>
            </p:cNvSpPr>
            <p:nvPr/>
          </p:nvSpPr>
          <p:spPr bwMode="auto">
            <a:xfrm>
              <a:off x="3504" y="216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6" name="Line 32"/>
            <p:cNvSpPr>
              <a:spLocks noChangeShapeType="1"/>
            </p:cNvSpPr>
            <p:nvPr/>
          </p:nvSpPr>
          <p:spPr bwMode="auto">
            <a:xfrm>
              <a:off x="3504" y="264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7" name="Line 33"/>
            <p:cNvSpPr>
              <a:spLocks noChangeShapeType="1"/>
            </p:cNvSpPr>
            <p:nvPr/>
          </p:nvSpPr>
          <p:spPr bwMode="auto">
            <a:xfrm>
              <a:off x="403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4"/>
            <p:cNvSpPr>
              <a:spLocks noChangeShapeType="1"/>
            </p:cNvSpPr>
            <p:nvPr/>
          </p:nvSpPr>
          <p:spPr bwMode="auto">
            <a:xfrm>
              <a:off x="432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9" name="Line 35"/>
            <p:cNvSpPr>
              <a:spLocks noChangeShapeType="1"/>
            </p:cNvSpPr>
            <p:nvPr/>
          </p:nvSpPr>
          <p:spPr bwMode="auto">
            <a:xfrm>
              <a:off x="465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0" name="Line 36"/>
            <p:cNvSpPr>
              <a:spLocks noChangeShapeType="1"/>
            </p:cNvSpPr>
            <p:nvPr/>
          </p:nvSpPr>
          <p:spPr bwMode="auto">
            <a:xfrm>
              <a:off x="499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8" name="Text Box 37"/>
          <p:cNvSpPr txBox="1">
            <a:spLocks noChangeArrowheads="1"/>
          </p:cNvSpPr>
          <p:nvPr/>
        </p:nvSpPr>
        <p:spPr bwMode="auto">
          <a:xfrm>
            <a:off x="5181600" y="4267200"/>
            <a:ext cx="3048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b="1">
                <a:latin typeface="Arial" panose="020B0604020202020204" pitchFamily="34" charset="0"/>
              </a:rPr>
              <a:t>Distance/Proximity Matrix</a:t>
            </a:r>
            <a:endParaRPr lang="en-US" altLang="en-US" b="1">
              <a:latin typeface="Arial" panose="020B0604020202020204" pitchFamily="34" charset="0"/>
            </a:endParaRPr>
          </a:p>
        </p:txBody>
      </p:sp>
      <p:graphicFrame>
        <p:nvGraphicFramePr>
          <p:cNvPr id="3074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722813" y="5105400"/>
          <a:ext cx="4040187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98" name="Visio" r:id="rId1" imgW="7661275" imgH="3105785" progId="">
                  <p:embed/>
                </p:oleObj>
              </mc:Choice>
              <mc:Fallback>
                <p:oleObj name="Visio" r:id="rId1" imgW="7661275" imgH="3105785" progId="">
                  <p:embed/>
                  <p:pic>
                    <p:nvPicPr>
                      <p:cNvPr id="0" name="Picture 1525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2813" y="5105400"/>
                        <a:ext cx="4040187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4655</Words>
  <Application>WPS Presentation</Application>
  <PresentationFormat>On-screen Show (4:3)</PresentationFormat>
  <Paragraphs>350</Paragraphs>
  <Slides>28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28</vt:i4>
      </vt:variant>
    </vt:vector>
  </HeadingPairs>
  <TitlesOfParts>
    <vt:vector size="48" baseType="lpstr">
      <vt:lpstr>Arial</vt:lpstr>
      <vt:lpstr>SimSun</vt:lpstr>
      <vt:lpstr>Wingdings</vt:lpstr>
      <vt:lpstr>Lucida Sans</vt:lpstr>
      <vt:lpstr>MS PGothic</vt:lpstr>
      <vt:lpstr>Times New Roman</vt:lpstr>
      <vt:lpstr>Calibri</vt:lpstr>
      <vt:lpstr>Arial Unicode MS</vt:lpstr>
      <vt:lpstr>Microsoft YaHei</vt:lpstr>
      <vt:lpstr/>
      <vt:lpstr>Arial Unicode MS</vt:lpstr>
      <vt:lpstr>Symbol</vt:lpstr>
      <vt:lpstr>Lucida Sans Unicode</vt:lpstr>
      <vt:lpstr>Segoe Print</vt:lpstr>
      <vt:lpstr>Office Theme</vt:lpstr>
      <vt:lpstr>Equation.3</vt:lpstr>
      <vt:lpstr>Equation.3</vt:lpstr>
      <vt:lpstr>Excel.Sheet.8</vt:lpstr>
      <vt:lpstr>Equation.3</vt:lpstr>
      <vt:lpstr>Excel.Sheet.8</vt:lpstr>
      <vt:lpstr>Foundations of Machine Learning</vt:lpstr>
      <vt:lpstr>Hierarchical Clustering</vt:lpstr>
      <vt:lpstr>Types of hierarchical clustering</vt:lpstr>
      <vt:lpstr>Dendrogram: Hierarchical Clustering</vt:lpstr>
      <vt:lpstr>Dendrogram: Hierarchical Clustering</vt:lpstr>
      <vt:lpstr>Hierarchical clustering</vt:lpstr>
      <vt:lpstr>Hierrarchical Agglomerative clustering </vt:lpstr>
      <vt:lpstr>Initialization</vt:lpstr>
      <vt:lpstr>Intermediate State</vt:lpstr>
      <vt:lpstr>Intermediate State</vt:lpstr>
      <vt:lpstr>After Merging</vt:lpstr>
      <vt:lpstr>Closest Pair</vt:lpstr>
      <vt:lpstr>Distance between two clusters</vt:lpstr>
      <vt:lpstr>Single Link Example</vt:lpstr>
      <vt:lpstr>Single-link clustering: example </vt:lpstr>
      <vt:lpstr>Complete link method</vt:lpstr>
      <vt:lpstr>Complete-link clustering: example</vt:lpstr>
      <vt:lpstr>Complete Link Example</vt:lpstr>
      <vt:lpstr>Computational Complexity</vt:lpstr>
      <vt:lpstr>Average Link Clustering</vt:lpstr>
      <vt:lpstr>The complexity</vt:lpstr>
      <vt:lpstr>Model-based clustering</vt:lpstr>
      <vt:lpstr>Model-based clustering</vt:lpstr>
      <vt:lpstr>EM Algorithm</vt:lpstr>
      <vt:lpstr>EM Algorithm</vt:lpstr>
      <vt:lpstr>EM Algorithm</vt:lpstr>
      <vt:lpstr>K-means Algorithm</vt:lpstr>
      <vt:lpstr>Thank You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Machine Learning</dc:title>
  <dc:creator>Sudeshna Sarkar</dc:creator>
  <cp:lastModifiedBy>virinchi</cp:lastModifiedBy>
  <cp:revision>525</cp:revision>
  <cp:lastPrinted>2016-06-22T03:15:00Z</cp:lastPrinted>
  <dcterms:created xsi:type="dcterms:W3CDTF">2015-06-25T09:31:00Z</dcterms:created>
  <dcterms:modified xsi:type="dcterms:W3CDTF">2017-12-12T16:17:41Z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