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Decision Trees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Entropy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We use the concept of entropy borrowed from information theory to calculate the impurity at each level.</a:t>
            </a:r>
            <a:endParaRPr lang="en-US"/>
          </a:p>
          <a:p>
            <a:endParaRPr lang="en-US"/>
          </a:p>
          <a:p>
            <a:r>
              <a:rPr lang="en-US"/>
              <a:t>Features that offer least impurity/uncertainity are considered for the first split.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Entropy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9260" y="2090420"/>
            <a:ext cx="3804920" cy="10045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381760" y="3971290"/>
            <a:ext cx="9056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Information Gain = Entropy of the System</a:t>
            </a:r>
            <a:endParaRPr lang="en-US"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Information Gain - Used in C5.0</a:t>
            </a:r>
            <a:endParaRPr 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8055" y="1424940"/>
            <a:ext cx="10143490" cy="51663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Information Gain</a:t>
            </a:r>
            <a:endParaRPr 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2470" y="1252220"/>
            <a:ext cx="1030287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Problem with Information Gain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2320" y="1872615"/>
            <a:ext cx="11096625" cy="42983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Problem with Information Gain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2365" y="1868805"/>
            <a:ext cx="9878060" cy="42640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Problem with Information Gain - Way Out?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An attribute with many more states is likely to have less variation in each state. So, it will always give better information gain.</a:t>
            </a:r>
            <a:endParaRPr lang="en-US"/>
          </a:p>
          <a:p>
            <a:r>
              <a:rPr lang="en-US"/>
              <a:t>So, we need to normalize it to get something like information gain per state.</a:t>
            </a:r>
            <a:endParaRPr lang="en-US"/>
          </a:p>
          <a:p>
            <a:r>
              <a:rPr lang="en-US"/>
              <a:t>For normalising information gain, we use 'Information Content'.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Information Content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84300" y="1529715"/>
            <a:ext cx="9540240" cy="40963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800" b="1"/>
              <a:t>Gain Ratio - Normalised Information Gain</a:t>
            </a:r>
            <a:endParaRPr lang="en-US" sz="4800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8350" y="1968500"/>
            <a:ext cx="9797415" cy="31597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92505" y="5128260"/>
            <a:ext cx="957326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/>
              <a:t>Attribute with the maximum gain ratio is selected for splitting</a:t>
            </a:r>
            <a:endParaRPr lang="en-US" sz="4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Gain Ratio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Gain Ratio for ID = 0.27</a:t>
            </a:r>
            <a:endParaRPr lang="en-US"/>
          </a:p>
          <a:p>
            <a:r>
              <a:rPr lang="en-US"/>
              <a:t>Gain Ratio for ccAvg = 0.37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6000" b="1"/>
              <a:t>Famous Decision Tree Types</a:t>
            </a:r>
            <a:endParaRPr lang="en-US" sz="6000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2010" y="1848485"/>
            <a:ext cx="8965565" cy="36734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Gini Index - Used in CART</a:t>
            </a:r>
            <a:endParaRPr 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57960" y="1699260"/>
            <a:ext cx="9521825" cy="41262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Gini Index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14780" y="1511300"/>
            <a:ext cx="9183370" cy="4885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87815" y="1538605"/>
            <a:ext cx="144272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60510" y="1387475"/>
            <a:ext cx="1511300" cy="316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Regression Trees - Variance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Minimizing Variance</a:t>
            </a:r>
            <a:endParaRPr lang="en-US"/>
          </a:p>
          <a:p>
            <a:r>
              <a:rPr lang="en-US"/>
              <a:t>Variance before split</a:t>
            </a:r>
            <a:endParaRPr lang="en-US"/>
          </a:p>
          <a:p>
            <a:r>
              <a:rPr lang="en-US"/>
              <a:t>Weighted average of variance after split</a:t>
            </a:r>
            <a:endParaRPr lang="en-US"/>
          </a:p>
          <a:p>
            <a:r>
              <a:rPr lang="en-US"/>
              <a:t>The attribute that reduces the variance most is chosen for the split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Termination Criteria - Pruning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All the records at the node belong to one class</a:t>
            </a:r>
            <a:endParaRPr lang="en-US"/>
          </a:p>
          <a:p>
            <a:r>
              <a:rPr lang="en-US"/>
              <a:t>A significant majority fraction of records belong to a single class (e.g., 99% of the records are buyers)</a:t>
            </a:r>
            <a:endParaRPr lang="en-US"/>
          </a:p>
          <a:p>
            <a:r>
              <a:rPr lang="en-US"/>
              <a:t>The segment contains only one or very small number of records</a:t>
            </a:r>
            <a:endParaRPr lang="en-US"/>
          </a:p>
          <a:p>
            <a:r>
              <a:rPr lang="en-US"/>
              <a:t>The improvement is not substantial enough to warrant making the split</a:t>
            </a:r>
            <a:endParaRPr lang="en-US"/>
          </a:p>
          <a:p>
            <a:endParaRPr lang="en-US"/>
          </a:p>
          <a:p>
            <a:r>
              <a:rPr lang="en-US"/>
              <a:t>Pruning is done to avoid overfitting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Handling Numeric Attributes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80490" y="1388110"/>
            <a:ext cx="9491980" cy="46755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390" y="365125"/>
            <a:ext cx="10392410" cy="66802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p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t="11046"/>
          <a:stretch>
            <a:fillRect/>
          </a:stretch>
        </p:blipFill>
        <p:spPr>
          <a:xfrm>
            <a:off x="837565" y="1033145"/>
            <a:ext cx="10516870" cy="51441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10516235" cy="63461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499725" y="4410710"/>
            <a:ext cx="866140" cy="2295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Tree with another variable as the root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3810" y="1513205"/>
            <a:ext cx="9932670" cy="45427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Two Aspects of Decision Trees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Decide which feature to start with as the root node.</a:t>
            </a:r>
            <a:endParaRPr lang="en-US"/>
          </a:p>
          <a:p>
            <a:r>
              <a:rPr lang="en-US"/>
              <a:t>When to stop growing the tree (to avoid overfitting)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Advantages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76655" y="1981835"/>
            <a:ext cx="9521190" cy="40379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Regression Trees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Can we use a decision tree only for classification or can we use them for forecasting or predicting a numeric attribute?</a:t>
            </a:r>
            <a:endParaRPr lang="en-US"/>
          </a:p>
          <a:p>
            <a:r>
              <a:rPr lang="en-US"/>
              <a:t>Since we end up collecting very similar value at the leaf node, we can use mean or median of the records at the leaf as the predictor value.</a:t>
            </a:r>
            <a:endParaRPr lang="en-US"/>
          </a:p>
          <a:p>
            <a:r>
              <a:rPr lang="en-US"/>
              <a:t>These trees are called regression trees.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Which feature to select for first split</a:t>
            </a:r>
            <a:endParaRPr 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965" y="2183765"/>
            <a:ext cx="10725150" cy="35528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2005</Words>
  <Application>WPS Presentation</Application>
  <PresentationFormat>Widescreen</PresentationFormat>
  <Paragraphs>80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virinchi</dc:creator>
  <cp:lastModifiedBy>virinchi</cp:lastModifiedBy>
  <cp:revision>1</cp:revision>
  <dcterms:created xsi:type="dcterms:W3CDTF">2017-11-28T18:57:32Z</dcterms:created>
  <dcterms:modified xsi:type="dcterms:W3CDTF">2017-11-28T18:57:32Z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