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22"/>
  </p:handoutMasterIdLst>
  <p:sldIdLst>
    <p:sldId id="256" r:id="rId3"/>
    <p:sldId id="257" r:id="rId4"/>
    <p:sldId id="258" r:id="rId5"/>
    <p:sldId id="259" r:id="rId6"/>
    <p:sldId id="260" r:id="rId7"/>
    <p:sldId id="261" r:id="rId9"/>
    <p:sldId id="273" r:id="rId10"/>
    <p:sldId id="262" r:id="rId11"/>
    <p:sldId id="263" r:id="rId12"/>
    <p:sldId id="264" r:id="rId13"/>
    <p:sldId id="265" r:id="rId14"/>
    <p:sldId id="266" r:id="rId15"/>
    <p:sldId id="267" r:id="rId16"/>
    <p:sldId id="268" r:id="rId17"/>
    <p:sldId id="269" r:id="rId18"/>
    <p:sldId id="270" r:id="rId19"/>
    <p:sldId id="281" r:id="rId20"/>
    <p:sldId id="287" r:id="rId21"/>
  </p:sldIdLst>
  <p:sldSz cx="9144000" cy="6858000" type="screen4x3"/>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FF99"/>
    <a:srgbClr val="FFCC99"/>
    <a:srgbClr val="CCFF99"/>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3" autoAdjust="0"/>
    <p:restoredTop sz="98667" autoAdjust="0"/>
  </p:normalViewPr>
  <p:slideViewPr>
    <p:cSldViewPr>
      <p:cViewPr>
        <p:scale>
          <a:sx n="70" d="100"/>
          <a:sy n="70" d="100"/>
        </p:scale>
        <p:origin x="-126" y="-174"/>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9918" cy="33988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592027" y="0"/>
            <a:ext cx="4279918" cy="339884"/>
          </a:xfrm>
          <a:prstGeom prst="rect">
            <a:avLst/>
          </a:prstGeom>
        </p:spPr>
        <p:txBody>
          <a:bodyPr vert="horz" lIns="91440" tIns="45720" rIns="91440" bIns="45720" rtlCol="0"/>
          <a:lstStyle>
            <a:lvl1pPr algn="r">
              <a:defRPr sz="1200"/>
            </a:lvl1pPr>
          </a:lstStyle>
          <a:p>
            <a:fld id="{D1BC0016-40C2-4415-9036-A099124551A2}" type="datetimeFigureOut">
              <a:rPr lang="en-IN" smtClean="0"/>
            </a:fld>
            <a:endParaRPr lang="en-IN"/>
          </a:p>
        </p:txBody>
      </p:sp>
      <p:sp>
        <p:nvSpPr>
          <p:cNvPr id="4" name="Footer Placeholder 3"/>
          <p:cNvSpPr>
            <a:spLocks noGrp="1"/>
          </p:cNvSpPr>
          <p:nvPr>
            <p:ph type="ftr" sz="quarter" idx="2"/>
          </p:nvPr>
        </p:nvSpPr>
        <p:spPr>
          <a:xfrm>
            <a:off x="0" y="6456699"/>
            <a:ext cx="4279918" cy="339884"/>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592027" y="6456699"/>
            <a:ext cx="4279918" cy="339884"/>
          </a:xfrm>
          <a:prstGeom prst="rect">
            <a:avLst/>
          </a:prstGeom>
        </p:spPr>
        <p:txBody>
          <a:bodyPr vert="horz" lIns="91440" tIns="45720" rIns="91440" bIns="45720" rtlCol="0" anchor="b"/>
          <a:lstStyle>
            <a:lvl1pPr algn="r">
              <a:defRPr sz="1200"/>
            </a:lvl1pPr>
          </a:lstStyle>
          <a:p>
            <a:fld id="{CE31C855-03EE-4605-A5D4-F15D367A6F64}" type="slidenum">
              <a:rPr lang="en-IN" smtClean="0"/>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593125" y="0"/>
            <a:ext cx="4278841" cy="339884"/>
          </a:xfrm>
          <a:prstGeom prst="rect">
            <a:avLst/>
          </a:prstGeom>
        </p:spPr>
        <p:txBody>
          <a:bodyPr vert="horz" lIns="91440" tIns="45720" rIns="91440" bIns="45720" rtlCol="0"/>
          <a:lstStyle>
            <a:lvl1pPr algn="r">
              <a:defRPr sz="1200"/>
            </a:lvl1pPr>
          </a:lstStyle>
          <a:p>
            <a:fld id="{46191C54-F254-4D49-8140-DFB49DF0D8DE}" type="datetimeFigureOut">
              <a:rPr lang="en-IN" smtClean="0"/>
            </a:fld>
            <a:endParaRPr lang="en-IN"/>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87426" y="3228896"/>
            <a:ext cx="7899400" cy="30589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1" y="6456612"/>
            <a:ext cx="4278841" cy="33988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593125" y="6456612"/>
            <a:ext cx="4278841" cy="339884"/>
          </a:xfrm>
          <a:prstGeom prst="rect">
            <a:avLst/>
          </a:prstGeom>
        </p:spPr>
        <p:txBody>
          <a:bodyPr vert="horz" lIns="91440" tIns="45720" rIns="91440" bIns="45720" rtlCol="0" anchor="b"/>
          <a:lstStyle>
            <a:lvl1pPr algn="r">
              <a:defRPr sz="1200"/>
            </a:lvl1pPr>
          </a:lstStyle>
          <a:p>
            <a:fld id="{4B070BEE-33F7-454F-AC1A-A750E21A5DB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594516" y="1"/>
            <a:ext cx="4279736" cy="34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9730" tIns="44865" rIns="89730" bIns="44865" anchor="ctr"/>
          <a:lstStyle/>
          <a:p>
            <a:endParaRPr lang="en-US"/>
          </a:p>
        </p:txBody>
      </p:sp>
      <p:sp>
        <p:nvSpPr>
          <p:cNvPr id="52227" name="Rectangle 3"/>
          <p:cNvSpPr>
            <a:spLocks noChangeArrowheads="1"/>
          </p:cNvSpPr>
          <p:nvPr/>
        </p:nvSpPr>
        <p:spPr bwMode="auto">
          <a:xfrm>
            <a:off x="5594516" y="6457561"/>
            <a:ext cx="4279736" cy="34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9049" tIns="0" rIns="19049" bIns="0" anchor="b"/>
          <a:lstStyle/>
          <a:p>
            <a:pPr algn="r" defTabSz="914400"/>
            <a:r>
              <a:rPr lang="en-US" sz="1000" i="1">
                <a:latin typeface="Times New Roman" panose="02020603050405020304" charset="0"/>
              </a:rPr>
              <a:t>24</a:t>
            </a:r>
            <a:endParaRPr lang="en-US" sz="1000" i="1">
              <a:latin typeface="Times New Roman" panose="02020603050405020304" charset="0"/>
            </a:endParaRPr>
          </a:p>
        </p:txBody>
      </p:sp>
      <p:sp>
        <p:nvSpPr>
          <p:cNvPr id="52228" name="Rectangle 4"/>
          <p:cNvSpPr>
            <a:spLocks noChangeArrowheads="1"/>
          </p:cNvSpPr>
          <p:nvPr/>
        </p:nvSpPr>
        <p:spPr bwMode="auto">
          <a:xfrm>
            <a:off x="2" y="6457561"/>
            <a:ext cx="4279736" cy="34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9730" tIns="44865" rIns="89730" bIns="44865" anchor="ctr"/>
          <a:lstStyle/>
          <a:p>
            <a:endParaRPr lang="en-US"/>
          </a:p>
        </p:txBody>
      </p:sp>
      <p:sp>
        <p:nvSpPr>
          <p:cNvPr id="52229" name="Rectangle 5"/>
          <p:cNvSpPr>
            <a:spLocks noChangeArrowheads="1"/>
          </p:cNvSpPr>
          <p:nvPr/>
        </p:nvSpPr>
        <p:spPr bwMode="auto">
          <a:xfrm>
            <a:off x="2" y="1"/>
            <a:ext cx="4279736" cy="34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9730" tIns="44865" rIns="89730" bIns="44865" anchor="ctr"/>
          <a:lstStyle/>
          <a:p>
            <a:endParaRPr lang="en-US"/>
          </a:p>
        </p:txBody>
      </p:sp>
      <p:sp>
        <p:nvSpPr>
          <p:cNvPr id="52230" name="Rectangle 6"/>
          <p:cNvSpPr>
            <a:spLocks noGrp="1" noChangeArrowheads="1"/>
          </p:cNvSpPr>
          <p:nvPr>
            <p:ph type="body" idx="1"/>
          </p:nvPr>
        </p:nvSpPr>
        <p:spPr>
          <a:noFill/>
        </p:spPr>
        <p:txBody>
          <a:bodyPr/>
          <a:lstStyle/>
          <a:p>
            <a:r>
              <a:rPr lang="en-US"/>
              <a:t>This teleology is based on the number of explanatory variables &amp; nature of relationship between X &amp; Y.</a:t>
            </a:r>
            <a:endParaRPr lang="en-US"/>
          </a:p>
        </p:txBody>
      </p:sp>
      <p:sp>
        <p:nvSpPr>
          <p:cNvPr id="52231" name="Rectangle 7"/>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fld id="{80FD9257-DC3E-3746-B2B6-844B894AD472}" type="slidenum">
              <a:rPr lang="en-US"/>
            </a:fld>
            <a:endParaRPr lang="en-US"/>
          </a:p>
        </p:txBody>
      </p:sp>
      <p:sp>
        <p:nvSpPr>
          <p:cNvPr id="80899" name="Rectangle 2"/>
          <p:cNvSpPr>
            <a:spLocks noGrp="1" noRot="1" noChangeAspect="1" noChangeArrowheads="1" noTextEdit="1"/>
          </p:cNvSpPr>
          <p:nvPr>
            <p:ph type="sldImg"/>
          </p:nvPr>
        </p:nvSpPr>
        <p:spPr>
          <a:solidFill>
            <a:srgbClr val="FFFFFF"/>
          </a:solidFill>
        </p:spPr>
      </p:sp>
      <p:sp>
        <p:nvSpPr>
          <p:cNvPr id="809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p:txBody>
          <a:bodyPr/>
          <a:lstStyle/>
          <a:p>
            <a:endParaRPr lang="en-US"/>
          </a:p>
        </p:txBody>
      </p:sp>
      <p:sp>
        <p:nvSpPr>
          <p:cNvPr id="604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F0A022-2540-47F7-8806-288DC4D5C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BF0A022-2540-47F7-8806-288DC4D5C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BF0A022-2540-47F7-8806-288DC4D5C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BF0A022-2540-47F7-8806-288DC4D5C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BF0A022-2540-47F7-8806-288DC4D5C3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2BF0A022-2540-47F7-8806-288DC4D5C3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2BF0A022-2540-47F7-8806-288DC4D5C3E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F0A022-2540-47F7-8806-288DC4D5C3E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0A022-2540-47F7-8806-288DC4D5C3E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BF0A022-2540-47F7-8806-288DC4D5C3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BF0A022-2540-47F7-8806-288DC4D5C3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52538-CE09-4B83-A79E-0D88CFF2903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0A022-2540-47F7-8806-288DC4D5C3E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52538-CE09-4B83-A79E-0D88CFF2903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emf"/><Relationship Id="rId3" Type="http://schemas.openxmlformats.org/officeDocument/2006/relationships/oleObject" Target="../embeddings/oleObject4.bin"/><Relationship Id="rId2" Type="http://schemas.openxmlformats.org/officeDocument/2006/relationships/image" Target="../media/image11.e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7.wmf"/><Relationship Id="rId2" Type="http://schemas.openxmlformats.org/officeDocument/2006/relationships/oleObject" Target="../embeddings/oleObject5.bin"/><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oleObject" Target="../embeddings/oleObject8.bin"/><Relationship Id="rId4" Type="http://schemas.openxmlformats.org/officeDocument/2006/relationships/image" Target="../media/image19.emf"/><Relationship Id="rId3" Type="http://schemas.openxmlformats.org/officeDocument/2006/relationships/oleObject" Target="../embeddings/oleObject7.bin"/><Relationship Id="rId2" Type="http://schemas.openxmlformats.org/officeDocument/2006/relationships/image" Target="../media/image18.emf"/><Relationship Id="rId1"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19200"/>
          </a:xfrm>
        </p:spPr>
        <p:txBody>
          <a:bodyPr>
            <a:normAutofit fontScale="90000"/>
          </a:bodyPr>
          <a:lstStyle/>
          <a:p>
            <a:r>
              <a:rPr lang="en-US" altLang="en-IN" sz="4200" dirty="0" smtClean="0"/>
              <a:t>Statistical Modelling and</a:t>
            </a:r>
            <a:r>
              <a:rPr lang="en-IN" sz="4200" dirty="0" smtClean="0"/>
              <a:t> Machine Learning</a:t>
            </a:r>
            <a:endParaRPr lang="en-IN" sz="4200" dirty="0"/>
          </a:p>
        </p:txBody>
      </p:sp>
      <p:sp>
        <p:nvSpPr>
          <p:cNvPr id="4" name="Title 1"/>
          <p:cNvSpPr txBox="1"/>
          <p:nvPr/>
        </p:nvSpPr>
        <p:spPr>
          <a:xfrm>
            <a:off x="685800" y="2057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accent2">
                    <a:lumMod val="75000"/>
                  </a:schemeClr>
                </a:solidFill>
                <a:latin typeface="+mj-lt"/>
                <a:ea typeface="+mj-ea"/>
                <a:cs typeface="+mj-cs"/>
              </a:defRPr>
            </a:lvl1pPr>
          </a:lstStyle>
          <a:p>
            <a:endParaRPr lang="en-IN" dirty="0" smtClean="0">
              <a:solidFill>
                <a:schemeClr val="accent1">
                  <a:lumMod val="75000"/>
                </a:schemeClr>
              </a:solidFill>
            </a:endParaRPr>
          </a:p>
          <a:p>
            <a:r>
              <a:rPr lang="en-IN" dirty="0" smtClean="0">
                <a:solidFill>
                  <a:schemeClr val="accent6">
                    <a:lumMod val="75000"/>
                  </a:schemeClr>
                </a:solidFill>
              </a:rPr>
              <a:t>Linear Regression</a:t>
            </a:r>
            <a:endParaRPr lang="en-IN"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7788" y="381000"/>
            <a:ext cx="6402211" cy="639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p:txBody>
          <a:bodyPr/>
          <a:lstStyle/>
          <a:p>
            <a:r>
              <a:rPr lang="en-US" dirty="0" smtClean="0"/>
              <a:t>House price </a:t>
            </a:r>
            <a:r>
              <a:rPr lang="en-US" dirty="0" err="1" smtClean="0"/>
              <a:t>vs</a:t>
            </a:r>
            <a:r>
              <a:rPr lang="en-US" dirty="0" smtClean="0"/>
              <a:t> size</a:t>
            </a:r>
            <a:endParaRPr lang="en-US" dirty="0"/>
          </a:p>
        </p:txBody>
      </p:sp>
      <p:sp>
        <p:nvSpPr>
          <p:cNvPr id="5" name="TextBox 4"/>
          <p:cNvSpPr txBox="1"/>
          <p:nvPr/>
        </p:nvSpPr>
        <p:spPr>
          <a:xfrm>
            <a:off x="60481" y="2902697"/>
            <a:ext cx="184666" cy="369332"/>
          </a:xfrm>
          <a:prstGeom prst="rect">
            <a:avLst/>
          </a:prstGeom>
          <a:noFill/>
        </p:spPr>
        <p:txBody>
          <a:bodyPr wrap="none" rtlCol="0">
            <a:spAutoFit/>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Regression – Multiple Variables</a:t>
            </a:r>
            <a:endParaRPr lang="en-US" dirty="0"/>
          </a:p>
        </p:txBody>
      </p:sp>
      <p:graphicFrame>
        <p:nvGraphicFramePr>
          <p:cNvPr id="4" name="Content Placeholder 3"/>
          <p:cNvGraphicFramePr>
            <a:graphicFrameLocks noGrp="1" noChangeAspect="1"/>
          </p:cNvGraphicFramePr>
          <p:nvPr>
            <p:ph idx="1"/>
          </p:nvPr>
        </p:nvGraphicFramePr>
        <p:xfrm>
          <a:off x="1450975" y="1790700"/>
          <a:ext cx="5881688" cy="619125"/>
        </p:xfrm>
        <a:graphic>
          <a:graphicData uri="http://schemas.openxmlformats.org/presentationml/2006/ole">
            <mc:AlternateContent xmlns:mc="http://schemas.openxmlformats.org/markup-compatibility/2006">
              <mc:Choice xmlns:v="urn:schemas-microsoft-com:vml" Requires="v">
                <p:oleObj spid="_x0000_s2070" name="Equation" r:id="rId1" imgW="2167255" imgH="228600" progId="Equation.3">
                  <p:embed/>
                </p:oleObj>
              </mc:Choice>
              <mc:Fallback>
                <p:oleObj name="Equation" r:id="rId1" imgW="2167255" imgH="228600" progId="Equation.3">
                  <p:embed/>
                  <p:pic>
                    <p:nvPicPr>
                      <p:cNvPr id="0" name="Picture 2069"/>
                      <p:cNvPicPr>
                        <a:picLocks noChangeAspect="1" noChangeArrowheads="1"/>
                      </p:cNvPicPr>
                      <p:nvPr/>
                    </p:nvPicPr>
                    <p:blipFill>
                      <a:blip r:embed="rId2"/>
                      <a:srcRect/>
                      <a:stretch>
                        <a:fillRect/>
                      </a:stretch>
                    </p:blipFill>
                    <p:spPr bwMode="auto">
                      <a:xfrm>
                        <a:off x="1450975" y="1790700"/>
                        <a:ext cx="5881688" cy="619125"/>
                      </a:xfrm>
                      <a:prstGeom prst="rect">
                        <a:avLst/>
                      </a:prstGeom>
                      <a:noFill/>
                      <a:ln w="25400">
                        <a:noFill/>
                        <a:miter lim="800000"/>
                        <a:headEnd/>
                        <a:tailEnd/>
                      </a:ln>
                      <a:effectLst/>
                    </p:spPr>
                  </p:pic>
                </p:oleObj>
              </mc:Fallback>
            </mc:AlternateContent>
          </a:graphicData>
        </a:graphic>
      </p:graphicFrame>
      <p:sp>
        <p:nvSpPr>
          <p:cNvPr id="6" name="TextBox 5"/>
          <p:cNvSpPr txBox="1"/>
          <p:nvPr/>
        </p:nvSpPr>
        <p:spPr>
          <a:xfrm>
            <a:off x="1148984" y="4525801"/>
            <a:ext cx="184666" cy="369332"/>
          </a:xfrm>
          <a:prstGeom prst="rect">
            <a:avLst/>
          </a:prstGeom>
          <a:noFill/>
        </p:spPr>
        <p:txBody>
          <a:bodyPr wrap="none" rtlCol="0">
            <a:spAutoFit/>
          </a:bodyPr>
          <a:lstStyle/>
          <a:p>
            <a:endParaRPr lang="en-US" dirty="0"/>
          </a:p>
        </p:txBody>
      </p:sp>
      <p:sp>
        <p:nvSpPr>
          <p:cNvPr id="7" name="Content Placeholder 2"/>
          <p:cNvSpPr txBox="1"/>
          <p:nvPr/>
        </p:nvSpPr>
        <p:spPr>
          <a:xfrm>
            <a:off x="604728" y="2671130"/>
            <a:ext cx="8082071" cy="185467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buFont typeface="Wingdings" panose="05000000000000000000" pitchFamily="2" charset="2"/>
              <a:buChar char="Ø"/>
            </a:pPr>
            <a:endParaRPr lang="en-US" dirty="0" smtClean="0"/>
          </a:p>
          <a:p>
            <a:pPr>
              <a:buFont typeface="Arial" panose="020B0604020202020204"/>
              <a:buChar char="•"/>
            </a:pPr>
            <a:r>
              <a:rPr lang="en-US" sz="2800" dirty="0" smtClean="0">
                <a:sym typeface="Symbol" panose="05050102010706020507" pitchFamily="18" charset="2"/>
              </a:rPr>
              <a:t></a:t>
            </a:r>
            <a:r>
              <a:rPr lang="en-US" sz="2800" baseline="-25000" dirty="0" smtClean="0">
                <a:sym typeface="Symbol" panose="05050102010706020507" pitchFamily="18" charset="2"/>
              </a:rPr>
              <a:t>0</a:t>
            </a:r>
            <a:r>
              <a:rPr lang="en-US" sz="2800" dirty="0" smtClean="0"/>
              <a:t> is the intercept (i.e. the value for Y if all the X’s are zero), </a:t>
            </a:r>
            <a:r>
              <a:rPr lang="en-US" sz="2800" dirty="0" smtClean="0">
                <a:sym typeface="Symbol" panose="05050102010706020507" pitchFamily="18" charset="2"/>
              </a:rPr>
              <a:t></a:t>
            </a:r>
            <a:r>
              <a:rPr lang="en-US" sz="2800" baseline="-25000" dirty="0" smtClean="0">
                <a:sym typeface="Symbol" panose="05050102010706020507" pitchFamily="18" charset="2"/>
              </a:rPr>
              <a:t>j</a:t>
            </a:r>
            <a:r>
              <a:rPr lang="en-US" sz="2800" dirty="0" smtClean="0"/>
              <a:t> is the slope for the </a:t>
            </a:r>
            <a:r>
              <a:rPr lang="en-US" sz="2800" i="1" dirty="0" err="1" smtClean="0"/>
              <a:t>j</a:t>
            </a:r>
            <a:r>
              <a:rPr lang="en-US" sz="2800" dirty="0" err="1" smtClean="0"/>
              <a:t>th</a:t>
            </a:r>
            <a:r>
              <a:rPr lang="en-US" sz="2800" dirty="0" smtClean="0"/>
              <a:t> variable </a:t>
            </a:r>
            <a:r>
              <a:rPr lang="en-US" sz="2800" i="1" dirty="0" err="1" smtClean="0">
                <a:sym typeface="Symbol" panose="05050102010706020507" pitchFamily="18" charset="2"/>
              </a:rPr>
              <a:t>X</a:t>
            </a:r>
            <a:r>
              <a:rPr lang="en-US" sz="2800" i="1" baseline="-25000" dirty="0" err="1" smtClean="0">
                <a:sym typeface="Symbol" panose="05050102010706020507" pitchFamily="18" charset="2"/>
              </a:rPr>
              <a:t>j</a:t>
            </a:r>
            <a:endParaRPr lang="en-US" sz="2800" i="1" baseline="-25000" dirty="0" smtClean="0">
              <a:sym typeface="Symbol" panose="05050102010706020507" pitchFamily="18" charset="2"/>
            </a:endParaRPr>
          </a:p>
        </p:txBody>
      </p:sp>
      <p:sp>
        <p:nvSpPr>
          <p:cNvPr id="5" name="Slide Number Placeholder 4"/>
          <p:cNvSpPr>
            <a:spLocks noGrp="1"/>
          </p:cNvSpPr>
          <p:nvPr>
            <p:ph type="sldNum" sz="quarter" idx="12"/>
          </p:nvPr>
        </p:nvSpPr>
        <p:spPr/>
        <p:txBody>
          <a:bodyPr/>
          <a:lstStyle/>
          <a:p>
            <a:fld id="{E4FFCA10-EE3F-AF4E-9EA4-E5CA2D91A1E4}" type="slidenum">
              <a:rPr lang="en-US" smtClean="0"/>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496" y="228600"/>
            <a:ext cx="8229600" cy="1143000"/>
          </a:xfrm>
        </p:spPr>
        <p:txBody>
          <a:bodyPr/>
          <a:lstStyle/>
          <a:p>
            <a:r>
              <a:rPr lang="en-US" altLang="zh-TW" dirty="0"/>
              <a:t>Regression Model</a:t>
            </a:r>
            <a:endParaRPr lang="en-US" dirty="0"/>
          </a:p>
        </p:txBody>
      </p:sp>
      <p:sp>
        <p:nvSpPr>
          <p:cNvPr id="3" name="Content Placeholder 2"/>
          <p:cNvSpPr>
            <a:spLocks noGrp="1"/>
          </p:cNvSpPr>
          <p:nvPr>
            <p:ph idx="1"/>
          </p:nvPr>
        </p:nvSpPr>
        <p:spPr>
          <a:xfrm>
            <a:off x="441267" y="1447800"/>
            <a:ext cx="8229600" cy="1143000"/>
          </a:xfrm>
        </p:spPr>
        <p:txBody>
          <a:bodyPr>
            <a:normAutofit/>
          </a:bodyPr>
          <a:lstStyle/>
          <a:p>
            <a:pPr marL="187325" indent="-187325">
              <a:lnSpc>
                <a:spcPct val="90000"/>
              </a:lnSpc>
            </a:pPr>
            <a:r>
              <a:rPr lang="en-US" altLang="zh-TW" sz="2800" dirty="0" smtClean="0"/>
              <a:t>Our </a:t>
            </a:r>
            <a:r>
              <a:rPr lang="en-US" altLang="zh-TW" sz="2800" dirty="0"/>
              <a:t>model assumes that</a:t>
            </a:r>
            <a:endParaRPr lang="en-US" altLang="zh-TW" sz="2800" dirty="0"/>
          </a:p>
          <a:p>
            <a:pPr marL="187325" indent="-187325" algn="ctr">
              <a:lnSpc>
                <a:spcPct val="90000"/>
              </a:lnSpc>
              <a:buFontTx/>
              <a:buNone/>
            </a:pPr>
            <a:r>
              <a:rPr lang="en-US" altLang="zh-TW" sz="2800" i="1" dirty="0"/>
              <a:t> E</a:t>
            </a:r>
            <a:r>
              <a:rPr lang="en-US" altLang="zh-TW" sz="2800" dirty="0"/>
              <a:t>(</a:t>
            </a:r>
            <a:r>
              <a:rPr lang="en-US" altLang="zh-TW" sz="2800" i="1" dirty="0"/>
              <a:t>Y</a:t>
            </a:r>
            <a:r>
              <a:rPr lang="en-US" altLang="zh-TW" sz="2800" dirty="0"/>
              <a:t> | </a:t>
            </a:r>
            <a:r>
              <a:rPr lang="en-US" altLang="zh-TW" sz="2800" i="1" dirty="0"/>
              <a:t>X</a:t>
            </a:r>
            <a:r>
              <a:rPr lang="en-US" altLang="zh-TW" sz="2800" dirty="0"/>
              <a:t> = </a:t>
            </a:r>
            <a:r>
              <a:rPr lang="en-US" altLang="zh-TW" sz="2800" i="1" dirty="0"/>
              <a:t>x</a:t>
            </a:r>
            <a:r>
              <a:rPr lang="en-US" altLang="zh-TW" sz="2800" dirty="0"/>
              <a:t>) = </a:t>
            </a:r>
            <a:r>
              <a:rPr lang="en-US" altLang="zh-TW" sz="2800" i="1" dirty="0">
                <a:sym typeface="Symbol" panose="05050102010706020507" charset="0"/>
              </a:rPr>
              <a:t></a:t>
            </a:r>
            <a:r>
              <a:rPr lang="en-US" altLang="zh-TW" sz="2800" baseline="-30000" dirty="0"/>
              <a:t>0</a:t>
            </a:r>
            <a:r>
              <a:rPr lang="en-US" altLang="zh-TW" sz="2800" dirty="0"/>
              <a:t> + </a:t>
            </a:r>
            <a:r>
              <a:rPr lang="en-US" altLang="zh-TW" sz="2800" i="1" dirty="0">
                <a:sym typeface="Symbol" panose="05050102010706020507" charset="0"/>
              </a:rPr>
              <a:t></a:t>
            </a:r>
            <a:r>
              <a:rPr lang="en-US" altLang="zh-TW" sz="2800" baseline="-30000" dirty="0"/>
              <a:t>1</a:t>
            </a:r>
            <a:r>
              <a:rPr lang="en-US" altLang="zh-TW" sz="2800" i="1" dirty="0"/>
              <a:t>x</a:t>
            </a:r>
            <a:r>
              <a:rPr lang="en-US" altLang="zh-TW" sz="2800" dirty="0"/>
              <a:t>        (the </a:t>
            </a:r>
            <a:r>
              <a:rPr lang="zh-TW" altLang="en-US" sz="2800" dirty="0"/>
              <a:t>“</a:t>
            </a:r>
            <a:r>
              <a:rPr lang="en-US" altLang="zh-TW" sz="2800" dirty="0"/>
              <a:t>population </a:t>
            </a:r>
            <a:r>
              <a:rPr lang="en-US" altLang="zh-TW" sz="2800" dirty="0" smtClean="0"/>
              <a:t>line”)</a:t>
            </a:r>
            <a:endParaRPr lang="en-US" altLang="zh-TW" sz="2800" dirty="0" smtClean="0"/>
          </a:p>
          <a:p>
            <a:pPr marL="187325" indent="-187325" algn="ctr">
              <a:lnSpc>
                <a:spcPct val="90000"/>
              </a:lnSpc>
              <a:buFontTx/>
              <a:buNone/>
            </a:pPr>
            <a:endParaRPr lang="en-US" altLang="zh-TW" sz="2400" dirty="0"/>
          </a:p>
        </p:txBody>
      </p:sp>
      <p:grpSp>
        <p:nvGrpSpPr>
          <p:cNvPr id="4" name="Group 3"/>
          <p:cNvGrpSpPr/>
          <p:nvPr/>
        </p:nvGrpSpPr>
        <p:grpSpPr>
          <a:xfrm>
            <a:off x="381000" y="2971800"/>
            <a:ext cx="8178338" cy="3289380"/>
            <a:chOff x="584662" y="1752600"/>
            <a:chExt cx="8178338" cy="3289380"/>
          </a:xfrm>
        </p:grpSpPr>
        <p:graphicFrame>
          <p:nvGraphicFramePr>
            <p:cNvPr id="5" name="Object 4"/>
            <p:cNvGraphicFramePr>
              <a:graphicFrameLocks noChangeAspect="1"/>
            </p:cNvGraphicFramePr>
            <p:nvPr/>
          </p:nvGraphicFramePr>
          <p:xfrm>
            <a:off x="2865271" y="1825061"/>
            <a:ext cx="5668963" cy="596900"/>
          </p:xfrm>
          <a:graphic>
            <a:graphicData uri="http://schemas.openxmlformats.org/presentationml/2006/ole">
              <mc:AlternateContent xmlns:mc="http://schemas.openxmlformats.org/markup-compatibility/2006">
                <mc:Choice xmlns:v="urn:schemas-microsoft-com:vml" Requires="v">
                  <p:oleObj spid="_x0000_s3114" name="Equation" r:id="rId1" imgW="2167255" imgH="228600" progId="Equation.3">
                    <p:embed/>
                  </p:oleObj>
                </mc:Choice>
                <mc:Fallback>
                  <p:oleObj name="Equation" r:id="rId1" imgW="2167255" imgH="228600" progId="Equation.3">
                    <p:embed/>
                    <p:pic>
                      <p:nvPicPr>
                        <p:cNvPr id="0" name="Picture 3113"/>
                        <p:cNvPicPr>
                          <a:picLocks noChangeAspect="1" noChangeArrowheads="1"/>
                        </p:cNvPicPr>
                        <p:nvPr/>
                      </p:nvPicPr>
                      <p:blipFill>
                        <a:blip r:embed="rId2"/>
                        <a:srcRect/>
                        <a:stretch>
                          <a:fillRect/>
                        </a:stretch>
                      </p:blipFill>
                      <p:spPr bwMode="auto">
                        <a:xfrm>
                          <a:off x="2865271" y="1825061"/>
                          <a:ext cx="5668963" cy="596900"/>
                        </a:xfrm>
                        <a:prstGeom prst="rect">
                          <a:avLst/>
                        </a:prstGeom>
                        <a:solidFill>
                          <a:schemeClr val="accent5">
                            <a:lumMod val="20000"/>
                            <a:lumOff val="80000"/>
                          </a:schemeClr>
                        </a:solidFill>
                        <a:ln w="9525">
                          <a:solidFill>
                            <a:srgbClr val="000000"/>
                          </a:solidFill>
                          <a:miter lim="800000"/>
                          <a:headEnd/>
                          <a:tailEnd/>
                        </a:ln>
                        <a:effectLst/>
                      </p:spPr>
                    </p:pic>
                  </p:oleObj>
                </mc:Fallback>
              </mc:AlternateContent>
            </a:graphicData>
          </a:graphic>
        </p:graphicFrame>
        <p:graphicFrame>
          <p:nvGraphicFramePr>
            <p:cNvPr id="6" name="Object 5"/>
            <p:cNvGraphicFramePr>
              <a:graphicFrameLocks noChangeAspect="1"/>
            </p:cNvGraphicFramePr>
            <p:nvPr/>
          </p:nvGraphicFramePr>
          <p:xfrm>
            <a:off x="2798027" y="2971800"/>
            <a:ext cx="4943475" cy="669925"/>
          </p:xfrm>
          <a:graphic>
            <a:graphicData uri="http://schemas.openxmlformats.org/presentationml/2006/ole">
              <mc:AlternateContent xmlns:mc="http://schemas.openxmlformats.org/markup-compatibility/2006">
                <mc:Choice xmlns:v="urn:schemas-microsoft-com:vml" Requires="v">
                  <p:oleObj spid="_x0000_s3115" name="Equation" r:id="rId3" imgW="1965960" imgH="265430" progId="Equation.3">
                    <p:embed/>
                  </p:oleObj>
                </mc:Choice>
                <mc:Fallback>
                  <p:oleObj name="Equation" r:id="rId3" imgW="1965960" imgH="265430" progId="Equation.3">
                    <p:embed/>
                    <p:pic>
                      <p:nvPicPr>
                        <p:cNvPr id="0" name="Picture 3114"/>
                        <p:cNvPicPr>
                          <a:picLocks noChangeAspect="1" noChangeArrowheads="1"/>
                        </p:cNvPicPr>
                        <p:nvPr/>
                      </p:nvPicPr>
                      <p:blipFill>
                        <a:blip r:embed="rId4"/>
                        <a:srcRect/>
                        <a:stretch>
                          <a:fillRect/>
                        </a:stretch>
                      </p:blipFill>
                      <p:spPr bwMode="auto">
                        <a:xfrm>
                          <a:off x="2798027" y="2971800"/>
                          <a:ext cx="4943475" cy="669925"/>
                        </a:xfrm>
                        <a:prstGeom prst="rect">
                          <a:avLst/>
                        </a:prstGeom>
                        <a:solidFill>
                          <a:schemeClr val="accent2">
                            <a:lumMod val="20000"/>
                            <a:lumOff val="80000"/>
                          </a:schemeClr>
                        </a:solidFill>
                        <a:ln w="9525">
                          <a:solidFill>
                            <a:srgbClr val="000000"/>
                          </a:solidFill>
                          <a:miter lim="800000"/>
                          <a:headEnd/>
                          <a:tailEnd/>
                        </a:ln>
                        <a:effectLst/>
                      </p:spPr>
                    </p:pic>
                  </p:oleObj>
                </mc:Fallback>
              </mc:AlternateContent>
            </a:graphicData>
          </a:graphic>
        </p:graphicFrame>
        <p:sp>
          <p:nvSpPr>
            <p:cNvPr id="7" name="Text Box 5"/>
            <p:cNvSpPr txBox="1">
              <a:spLocks noChangeArrowheads="1"/>
            </p:cNvSpPr>
            <p:nvPr/>
          </p:nvSpPr>
          <p:spPr bwMode="auto">
            <a:xfrm>
              <a:off x="624147" y="2891760"/>
              <a:ext cx="190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sz="2400" dirty="0">
                  <a:latin typeface="+mn-lt"/>
                  <a:cs typeface="Times New Roman" panose="02020603050405020304" charset="0"/>
                </a:rPr>
                <a:t>Least Squares line</a:t>
              </a:r>
              <a:endParaRPr lang="en-US" sz="2400" dirty="0">
                <a:latin typeface="+mn-lt"/>
                <a:cs typeface="Times New Roman" panose="02020603050405020304" charset="0"/>
              </a:endParaRPr>
            </a:p>
          </p:txBody>
        </p:sp>
        <p:sp>
          <p:nvSpPr>
            <p:cNvPr id="8" name="Text Box 6"/>
            <p:cNvSpPr txBox="1">
              <a:spLocks noChangeArrowheads="1"/>
            </p:cNvSpPr>
            <p:nvPr/>
          </p:nvSpPr>
          <p:spPr bwMode="auto">
            <a:xfrm>
              <a:off x="584662" y="1752600"/>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sz="2400" dirty="0">
                  <a:latin typeface="+mn-lt"/>
                  <a:cs typeface="Times New Roman" panose="02020603050405020304" charset="0"/>
                </a:rPr>
                <a:t>Population line</a:t>
              </a:r>
              <a:endParaRPr lang="en-US" sz="2400" dirty="0">
                <a:latin typeface="+mn-lt"/>
                <a:cs typeface="Times New Roman" panose="02020603050405020304" charset="0"/>
              </a:endParaRPr>
            </a:p>
          </p:txBody>
        </p:sp>
        <mc:AlternateContent xmlns:mc="http://schemas.openxmlformats.org/markup-compatibility/2006">
          <mc:Choice xmlns:a14="http://schemas.microsoft.com/office/drawing/2010/main" Requires="a14">
            <p:sp>
              <p:nvSpPr>
                <p:cNvPr id="9" name="Text Box 8"/>
                <p:cNvSpPr txBox="1">
                  <a:spLocks noChangeArrowheads="1"/>
                </p:cNvSpPr>
                <p:nvPr/>
              </p:nvSpPr>
              <p:spPr bwMode="auto">
                <a:xfrm>
                  <a:off x="609600" y="3946680"/>
                  <a:ext cx="8153400" cy="10953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US" sz="2800" dirty="0">
                      <a:latin typeface="+mn-lt"/>
                    </a:rPr>
                    <a:t>W</a:t>
                  </a:r>
                  <a:r>
                    <a:rPr lang="en-US" sz="2800" dirty="0" smtClean="0">
                      <a:latin typeface="+mn-lt"/>
                    </a:rPr>
                    <a:t>e use  </a:t>
                  </a:r>
                  <a14:m>
                    <m:oMath xmlns:m="http://schemas.openxmlformats.org/officeDocument/2006/math">
                      <m:acc>
                        <m:accPr>
                          <m:chr m:val="̂"/>
                          <m:ctrlPr>
                            <a:rPr lang="en-US" sz="2800" i="1" smtClean="0">
                              <a:latin typeface="Cambria Math"/>
                            </a:rPr>
                          </m:ctrlPr>
                        </m:accPr>
                        <m:e>
                          <m:sSub>
                            <m:sSubPr>
                              <m:ctrlPr>
                                <a:rPr lang="en-US" sz="2800" i="1" smtClean="0">
                                  <a:latin typeface="Cambria Math"/>
                                </a:rPr>
                              </m:ctrlPr>
                            </m:sSubPr>
                            <m:e>
                              <m:r>
                                <a:rPr lang="en-US" sz="2800" i="1" smtClean="0">
                                  <a:latin typeface="Cambria Math"/>
                                  <a:ea typeface="Cambria Math"/>
                                </a:rPr>
                                <m:t>𝛽</m:t>
                              </m:r>
                            </m:e>
                            <m:sub>
                              <m:r>
                                <a:rPr lang="en-IN" sz="2800" b="0" i="1" smtClean="0">
                                  <a:latin typeface="Cambria Math"/>
                                </a:rPr>
                                <m:t>0</m:t>
                              </m:r>
                            </m:sub>
                          </m:sSub>
                        </m:e>
                      </m:acc>
                    </m:oMath>
                  </a14:m>
                  <a:r>
                    <a:rPr lang="en-US" sz="2800" dirty="0" smtClean="0">
                      <a:latin typeface="+mn-lt"/>
                    </a:rPr>
                    <a:t>  </a:t>
                  </a:r>
                  <a:r>
                    <a:rPr lang="en-US" sz="2800" dirty="0">
                      <a:latin typeface="+mn-lt"/>
                    </a:rPr>
                    <a:t>through  </a:t>
                  </a:r>
                  <a14:m>
                    <m:oMath xmlns:m="http://schemas.openxmlformats.org/officeDocument/2006/math">
                      <m:acc>
                        <m:accPr>
                          <m:chr m:val="̂"/>
                          <m:ctrlPr>
                            <a:rPr lang="en-US" sz="2800" i="1" smtClean="0">
                              <a:latin typeface="Cambria Math"/>
                            </a:rPr>
                          </m:ctrlPr>
                        </m:accPr>
                        <m:e>
                          <m:sSub>
                            <m:sSubPr>
                              <m:ctrlPr>
                                <a:rPr lang="en-US" sz="2800" i="1" smtClean="0">
                                  <a:latin typeface="Cambria Math"/>
                                </a:rPr>
                              </m:ctrlPr>
                            </m:sSubPr>
                            <m:e>
                              <m:r>
                                <a:rPr lang="en-US" sz="2800" i="1" smtClean="0">
                                  <a:latin typeface="Cambria Math"/>
                                  <a:ea typeface="Cambria Math"/>
                                </a:rPr>
                                <m:t>𝛽</m:t>
                              </m:r>
                            </m:e>
                            <m:sub>
                              <m:r>
                                <a:rPr lang="en-IN" sz="2800" b="0" i="1" smtClean="0">
                                  <a:latin typeface="Cambria Math"/>
                                </a:rPr>
                                <m:t>𝑝</m:t>
                              </m:r>
                            </m:sub>
                          </m:sSub>
                        </m:e>
                      </m:acc>
                    </m:oMath>
                  </a14:m>
                  <a:r>
                    <a:rPr lang="en-US" sz="2800" dirty="0" smtClean="0">
                      <a:latin typeface="+mn-lt"/>
                    </a:rPr>
                    <a:t> as </a:t>
                  </a:r>
                  <a:r>
                    <a:rPr lang="en-US" sz="2800" dirty="0">
                      <a:latin typeface="+mn-lt"/>
                    </a:rPr>
                    <a:t>guesses for </a:t>
                  </a:r>
                  <a:r>
                    <a:rPr lang="en-US" sz="2800" dirty="0">
                      <a:latin typeface="+mn-lt"/>
                      <a:sym typeface="Symbol" pitchFamily="18" charset="2"/>
                    </a:rPr>
                    <a:t></a:t>
                  </a:r>
                  <a:r>
                    <a:rPr lang="en-US" sz="2800" baseline="-25000" dirty="0">
                      <a:latin typeface="+mn-lt"/>
                      <a:sym typeface="Symbol" pitchFamily="18" charset="2"/>
                    </a:rPr>
                    <a:t>0</a:t>
                  </a:r>
                  <a:r>
                    <a:rPr lang="en-US" sz="2800" dirty="0">
                      <a:latin typeface="+mn-lt"/>
                    </a:rPr>
                    <a:t> through </a:t>
                  </a:r>
                  <a:r>
                    <a:rPr lang="en-US" sz="2800" dirty="0">
                      <a:latin typeface="+mn-lt"/>
                      <a:sym typeface="Symbol" pitchFamily="18" charset="2"/>
                    </a:rPr>
                    <a:t></a:t>
                  </a:r>
                  <a:r>
                    <a:rPr lang="en-US" sz="2800" baseline="-25000" dirty="0">
                      <a:latin typeface="+mn-lt"/>
                      <a:sym typeface="Symbol" pitchFamily="18" charset="2"/>
                    </a:rPr>
                    <a:t>p</a:t>
                  </a:r>
                  <a:r>
                    <a:rPr lang="en-US" sz="2800" dirty="0">
                      <a:latin typeface="+mn-lt"/>
                      <a:sym typeface="Symbol" pitchFamily="18" charset="2"/>
                    </a:rPr>
                    <a:t> </a:t>
                  </a:r>
                  <a:r>
                    <a:rPr lang="en-US" sz="2800" dirty="0" smtClean="0">
                      <a:latin typeface="+mn-lt"/>
                      <a:sym typeface="Symbol" pitchFamily="18" charset="2"/>
                    </a:rPr>
                    <a:t>and </a:t>
                  </a:r>
                  <a14:m>
                    <m:oMath xmlns:m="http://schemas.openxmlformats.org/officeDocument/2006/math">
                      <m:acc>
                        <m:accPr>
                          <m:chr m:val="̂"/>
                          <m:ctrlPr>
                            <a:rPr lang="en-US" sz="2800" i="1" smtClean="0">
                              <a:latin typeface="Cambria Math"/>
                              <a:sym typeface="Symbol" pitchFamily="18" charset="2"/>
                            </a:rPr>
                          </m:ctrlPr>
                        </m:accPr>
                        <m:e>
                          <m:sSub>
                            <m:sSubPr>
                              <m:ctrlPr>
                                <a:rPr lang="en-US" sz="2800" i="1" smtClean="0">
                                  <a:latin typeface="Cambria Math"/>
                                  <a:sym typeface="Symbol" pitchFamily="18" charset="2"/>
                                </a:rPr>
                              </m:ctrlPr>
                            </m:sSubPr>
                            <m:e>
                              <m:r>
                                <a:rPr lang="en-IN" sz="2800" b="0" i="1" smtClean="0">
                                  <a:latin typeface="Cambria Math"/>
                                  <a:sym typeface="Symbol" pitchFamily="18" charset="2"/>
                                </a:rPr>
                                <m:t>𝑌</m:t>
                              </m:r>
                            </m:e>
                            <m:sub>
                              <m:r>
                                <a:rPr lang="en-IN" sz="2800" b="0" i="1" smtClean="0">
                                  <a:latin typeface="Cambria Math"/>
                                  <a:sym typeface="Symbol" pitchFamily="18" charset="2"/>
                                </a:rPr>
                                <m:t>𝑖</m:t>
                              </m:r>
                            </m:sub>
                          </m:sSub>
                        </m:e>
                      </m:acc>
                    </m:oMath>
                  </a14:m>
                  <a:r>
                    <a:rPr lang="en-US" sz="2800" dirty="0" smtClean="0">
                      <a:latin typeface="+mn-lt"/>
                      <a:sym typeface="Symbol" pitchFamily="18" charset="2"/>
                    </a:rPr>
                    <a:t> as </a:t>
                  </a:r>
                  <a:r>
                    <a:rPr lang="en-US" sz="2800" dirty="0">
                      <a:latin typeface="+mn-lt"/>
                      <a:sym typeface="Symbol" pitchFamily="18" charset="2"/>
                    </a:rPr>
                    <a:t>a guess for Y</a:t>
                  </a:r>
                  <a:r>
                    <a:rPr lang="en-US" sz="2800" baseline="-25000" dirty="0">
                      <a:latin typeface="+mn-lt"/>
                      <a:sym typeface="Symbol" pitchFamily="18" charset="2"/>
                    </a:rPr>
                    <a:t>i</a:t>
                  </a:r>
                  <a:r>
                    <a:rPr lang="en-US" sz="2800" dirty="0">
                      <a:latin typeface="+mn-lt"/>
                      <a:sym typeface="Symbol" pitchFamily="18" charset="2"/>
                    </a:rPr>
                    <a:t>.</a:t>
                  </a:r>
                  <a:r>
                    <a:rPr lang="en-US" sz="2800" baseline="-25000" dirty="0">
                      <a:latin typeface="+mn-lt"/>
                      <a:sym typeface="Symbol" pitchFamily="18" charset="2"/>
                    </a:rPr>
                    <a:t> </a:t>
                  </a:r>
                  <a:r>
                    <a:rPr lang="en-US" sz="2800" dirty="0">
                      <a:latin typeface="+mn-lt"/>
                      <a:sym typeface="Symbol" pitchFamily="18" charset="2"/>
                    </a:rPr>
                    <a:t>The guesses will not </a:t>
                  </a:r>
                  <a:r>
                    <a:rPr lang="en-US" sz="2800" dirty="0" smtClean="0">
                      <a:latin typeface="+mn-lt"/>
                      <a:sym typeface="Symbol" pitchFamily="18" charset="2"/>
                    </a:rPr>
                    <a:t>be perfect.</a:t>
                  </a:r>
                  <a:endParaRPr lang="en-US" sz="2800" dirty="0">
                    <a:latin typeface="+mn-lt"/>
                    <a:sym typeface="Symbol" pitchFamily="18" charset="2"/>
                  </a:endParaRPr>
                </a:p>
              </p:txBody>
            </p:sp>
          </mc:Choice>
          <mc:Fallback>
            <p:sp>
              <p:nvSpPr>
                <p:cNvPr id="9" name="Text Box 8"/>
                <p:cNvSpPr txBox="1">
                  <a:spLocks noRot="1" noChangeAspect="1" noMove="1" noResize="1" noEditPoints="1" noAdjustHandles="1" noChangeArrowheads="1" noChangeShapeType="1" noTextEdit="1"/>
                </p:cNvSpPr>
                <p:nvPr/>
              </p:nvSpPr>
              <p:spPr bwMode="auto">
                <a:xfrm>
                  <a:off x="609600" y="3946680"/>
                  <a:ext cx="8153400" cy="1095300"/>
                </a:xfrm>
                <a:prstGeom prst="rect">
                  <a:avLst/>
                </a:prstGeom>
                <a:blipFill rotWithShape="1">
                  <a:blip r:embed="rId5"/>
                  <a:stretch>
                    <a:fillRect l="-1495" t="-3333" r="-1196" b="-15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endParaRPr lang="en-IN">
                    <a:noFill/>
                  </a:endParaRPr>
                </a:p>
              </p:txBody>
            </p:sp>
          </mc:Fallback>
        </mc:AlternateContent>
        <p:sp>
          <p:nvSpPr>
            <p:cNvPr id="10" name="Line 9"/>
            <p:cNvSpPr>
              <a:spLocks noChangeShapeType="1"/>
            </p:cNvSpPr>
            <p:nvPr/>
          </p:nvSpPr>
          <p:spPr bwMode="auto">
            <a:xfrm flipV="1">
              <a:off x="3048000" y="2286000"/>
              <a:ext cx="0" cy="762000"/>
            </a:xfrm>
            <a:prstGeom prst="line">
              <a:avLst/>
            </a:prstGeom>
            <a:noFill/>
            <a:ln w="28575">
              <a:solidFill>
                <a:schemeClr val="accent2">
                  <a:lumMod val="60000"/>
                  <a:lumOff val="40000"/>
                </a:schemeClr>
              </a:solidFill>
              <a:miter lim="800000"/>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10"/>
            <p:cNvSpPr>
              <a:spLocks noChangeShapeType="1"/>
            </p:cNvSpPr>
            <p:nvPr/>
          </p:nvSpPr>
          <p:spPr bwMode="auto">
            <a:xfrm flipV="1">
              <a:off x="3657600" y="2286000"/>
              <a:ext cx="0" cy="685800"/>
            </a:xfrm>
            <a:prstGeom prst="line">
              <a:avLst/>
            </a:prstGeom>
            <a:noFill/>
            <a:ln w="28575">
              <a:solidFill>
                <a:schemeClr val="accent2">
                  <a:lumMod val="60000"/>
                  <a:lumOff val="40000"/>
                </a:schemeClr>
              </a:solidFill>
              <a:miter lim="800000"/>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11"/>
            <p:cNvSpPr>
              <a:spLocks noChangeShapeType="1"/>
            </p:cNvSpPr>
            <p:nvPr/>
          </p:nvSpPr>
          <p:spPr bwMode="auto">
            <a:xfrm flipV="1">
              <a:off x="4953000" y="2286000"/>
              <a:ext cx="0" cy="685800"/>
            </a:xfrm>
            <a:prstGeom prst="line">
              <a:avLst/>
            </a:prstGeom>
            <a:noFill/>
            <a:ln w="28575">
              <a:solidFill>
                <a:schemeClr val="accent2">
                  <a:lumMod val="60000"/>
                  <a:lumOff val="40000"/>
                </a:schemeClr>
              </a:solidFill>
              <a:miter lim="800000"/>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Line 12"/>
            <p:cNvSpPr>
              <a:spLocks noChangeShapeType="1"/>
            </p:cNvSpPr>
            <p:nvPr/>
          </p:nvSpPr>
          <p:spPr bwMode="auto">
            <a:xfrm flipV="1">
              <a:off x="7162800" y="2324100"/>
              <a:ext cx="0" cy="685800"/>
            </a:xfrm>
            <a:prstGeom prst="line">
              <a:avLst/>
            </a:prstGeom>
            <a:noFill/>
            <a:ln w="28575">
              <a:solidFill>
                <a:schemeClr val="accent2">
                  <a:lumMod val="60000"/>
                  <a:lumOff val="40000"/>
                </a:schemeClr>
              </a:solidFill>
              <a:miter lim="800000"/>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a:t>
            </a:r>
            <a:endParaRPr lang="en-US" dirty="0"/>
          </a:p>
        </p:txBody>
      </p:sp>
      <p:sp>
        <p:nvSpPr>
          <p:cNvPr id="3" name="Content Placeholder 2"/>
          <p:cNvSpPr>
            <a:spLocks noGrp="1"/>
          </p:cNvSpPr>
          <p:nvPr>
            <p:ph idx="1"/>
          </p:nvPr>
        </p:nvSpPr>
        <p:spPr/>
        <p:txBody>
          <a:bodyPr>
            <a:normAutofit/>
          </a:bodyPr>
          <a:lstStyle/>
          <a:p>
            <a:pPr marL="187325" indent="-187325"/>
            <a:r>
              <a:rPr lang="en-US" altLang="zh-TW" sz="2800" dirty="0" smtClean="0"/>
              <a:t>The </a:t>
            </a:r>
            <a:r>
              <a:rPr lang="en-US" altLang="zh-TW" sz="2800" dirty="0"/>
              <a:t>data </a:t>
            </a:r>
            <a:r>
              <a:rPr lang="en-US" altLang="zh-TW" sz="2800" dirty="0" smtClean="0"/>
              <a:t>may </a:t>
            </a:r>
            <a:r>
              <a:rPr lang="en-US" altLang="zh-TW" sz="2800" dirty="0"/>
              <a:t>not form a perfect line. </a:t>
            </a:r>
            <a:endParaRPr lang="en-US" altLang="zh-TW" sz="2800" dirty="0" smtClean="0"/>
          </a:p>
          <a:p>
            <a:pPr marL="187325" indent="-187325"/>
            <a:r>
              <a:rPr lang="en-US" altLang="zh-TW" sz="2800" dirty="0"/>
              <a:t>W</a:t>
            </a:r>
            <a:r>
              <a:rPr lang="en-US" altLang="zh-TW" sz="2800" dirty="0" smtClean="0"/>
              <a:t>hen </a:t>
            </a:r>
            <a:r>
              <a:rPr lang="en-US" altLang="zh-TW" sz="2800" dirty="0"/>
              <a:t>we actually take a measurement (i.e., observe the data), we observe:</a:t>
            </a:r>
            <a:endParaRPr lang="en-US" altLang="zh-TW" sz="2800" dirty="0"/>
          </a:p>
          <a:p>
            <a:pPr marL="187325" indent="-187325" algn="ctr">
              <a:buFontTx/>
              <a:buNone/>
            </a:pPr>
            <a:r>
              <a:rPr lang="en-US" altLang="zh-TW" sz="2800" i="1" dirty="0"/>
              <a:t>Y</a:t>
            </a:r>
            <a:r>
              <a:rPr lang="en-US" altLang="zh-TW" sz="2800" baseline="-30000" dirty="0"/>
              <a:t>i</a:t>
            </a:r>
            <a:r>
              <a:rPr lang="en-US" altLang="zh-TW" sz="2800" dirty="0"/>
              <a:t> = </a:t>
            </a:r>
            <a:r>
              <a:rPr lang="en-US" altLang="zh-TW" sz="2800" i="1" dirty="0">
                <a:sym typeface="Symbol" panose="05050102010706020507" charset="0"/>
              </a:rPr>
              <a:t></a:t>
            </a:r>
            <a:r>
              <a:rPr lang="en-US" altLang="zh-TW" sz="2800" baseline="-30000" dirty="0"/>
              <a:t>0</a:t>
            </a:r>
            <a:r>
              <a:rPr lang="en-US" altLang="zh-TW" sz="2800" dirty="0"/>
              <a:t> + </a:t>
            </a:r>
            <a:r>
              <a:rPr lang="en-US" altLang="zh-TW" sz="2800" i="1" dirty="0">
                <a:sym typeface="Symbol" panose="05050102010706020507" charset="0"/>
              </a:rPr>
              <a:t></a:t>
            </a:r>
            <a:r>
              <a:rPr lang="en-US" altLang="zh-TW" sz="2800" baseline="-30000" dirty="0"/>
              <a:t>1</a:t>
            </a:r>
            <a:r>
              <a:rPr lang="en-US" altLang="zh-TW" sz="2800" i="1" dirty="0"/>
              <a:t>X</a:t>
            </a:r>
            <a:r>
              <a:rPr lang="en-US" altLang="zh-TW" sz="2800" baseline="-30000" dirty="0"/>
              <a:t>i</a:t>
            </a:r>
            <a:r>
              <a:rPr lang="en-US" altLang="zh-TW" sz="2800" i="1" dirty="0"/>
              <a:t> </a:t>
            </a:r>
            <a:r>
              <a:rPr lang="en-US" altLang="zh-TW" sz="2800" dirty="0"/>
              <a:t>+ </a:t>
            </a:r>
            <a:r>
              <a:rPr lang="en-US" altLang="zh-TW" sz="2800" i="1" dirty="0" smtClean="0">
                <a:sym typeface="Symbol" panose="05050102010706020507" charset="0"/>
              </a:rPr>
              <a:t></a:t>
            </a:r>
            <a:r>
              <a:rPr lang="en-US" altLang="zh-TW" sz="2800" baseline="-30000" dirty="0" err="1" smtClean="0"/>
              <a:t>i</a:t>
            </a:r>
            <a:r>
              <a:rPr lang="en-US" altLang="zh-TW" sz="2800" dirty="0" smtClean="0"/>
              <a:t>,</a:t>
            </a:r>
            <a:endParaRPr lang="en-US" altLang="zh-TW" sz="2800" dirty="0"/>
          </a:p>
          <a:p>
            <a:pPr marL="187325" indent="-187325">
              <a:buFontTx/>
              <a:buNone/>
            </a:pPr>
            <a:r>
              <a:rPr lang="en-US" altLang="zh-TW" sz="2800" dirty="0"/>
              <a:t>  where </a:t>
            </a:r>
            <a:r>
              <a:rPr lang="en-US" altLang="zh-TW" sz="2800" i="1" dirty="0">
                <a:sym typeface="Symbol" panose="05050102010706020507" charset="0"/>
              </a:rPr>
              <a:t></a:t>
            </a:r>
            <a:r>
              <a:rPr lang="en-US" altLang="zh-TW" sz="2800" baseline="-30000" dirty="0" err="1"/>
              <a:t>i</a:t>
            </a:r>
            <a:r>
              <a:rPr lang="en-US" altLang="zh-TW" sz="2800" dirty="0"/>
              <a:t> is the random error associated with the </a:t>
            </a:r>
            <a:r>
              <a:rPr lang="en-US" altLang="zh-TW" sz="2800" i="1" dirty="0" err="1"/>
              <a:t>i</a:t>
            </a:r>
            <a:r>
              <a:rPr lang="en-US" altLang="zh-TW" sz="2800" dirty="0" err="1"/>
              <a:t>th</a:t>
            </a:r>
            <a:r>
              <a:rPr lang="en-US" altLang="zh-TW" sz="2800" dirty="0"/>
              <a:t> observation. </a:t>
            </a:r>
            <a:endParaRPr lang="en-US" altLang="zh-TW"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Assumptions about the </a:t>
            </a:r>
            <a:r>
              <a:rPr lang="en-US" altLang="zh-TW" dirty="0" smtClean="0"/>
              <a:t>Error</a:t>
            </a:r>
            <a:endParaRPr lang="en-US" dirty="0"/>
          </a:p>
        </p:txBody>
      </p:sp>
      <p:sp>
        <p:nvSpPr>
          <p:cNvPr id="3" name="Content Placeholder 2"/>
          <p:cNvSpPr>
            <a:spLocks noGrp="1"/>
          </p:cNvSpPr>
          <p:nvPr>
            <p:ph idx="1"/>
          </p:nvPr>
        </p:nvSpPr>
        <p:spPr/>
        <p:txBody>
          <a:bodyPr>
            <a:normAutofit/>
          </a:bodyPr>
          <a:lstStyle/>
          <a:p>
            <a:pPr>
              <a:lnSpc>
                <a:spcPct val="150000"/>
              </a:lnSpc>
            </a:pPr>
            <a:r>
              <a:rPr lang="en-US" altLang="zh-TW" sz="2800" i="1" dirty="0" smtClean="0"/>
              <a:t>E</a:t>
            </a:r>
            <a:r>
              <a:rPr lang="en-US" altLang="zh-TW" sz="2800" dirty="0"/>
              <a:t>(</a:t>
            </a:r>
            <a:r>
              <a:rPr lang="en-US" altLang="zh-TW" sz="2800" i="1" dirty="0">
                <a:sym typeface="Symbol" panose="05050102010706020507" charset="0"/>
              </a:rPr>
              <a:t></a:t>
            </a:r>
            <a:r>
              <a:rPr lang="en-US" altLang="zh-TW" sz="2800" baseline="-30000" dirty="0" err="1"/>
              <a:t>i</a:t>
            </a:r>
            <a:r>
              <a:rPr lang="en-US" altLang="zh-TW" sz="2800" dirty="0"/>
              <a:t> ) = 0 for </a:t>
            </a:r>
            <a:r>
              <a:rPr lang="en-US" altLang="zh-TW" sz="2800" i="1" dirty="0" err="1"/>
              <a:t>i</a:t>
            </a:r>
            <a:r>
              <a:rPr lang="en-US" altLang="zh-TW" sz="2800" dirty="0"/>
              <a:t> = 1, 2,…,</a:t>
            </a:r>
            <a:r>
              <a:rPr lang="en-US" altLang="zh-TW" sz="2800" i="1" dirty="0"/>
              <a:t>n</a:t>
            </a:r>
            <a:r>
              <a:rPr lang="en-US" altLang="zh-TW" sz="2800" dirty="0"/>
              <a:t>.</a:t>
            </a:r>
            <a:endParaRPr lang="en-US" altLang="zh-TW" sz="2800" dirty="0"/>
          </a:p>
          <a:p>
            <a:pPr>
              <a:lnSpc>
                <a:spcPct val="150000"/>
              </a:lnSpc>
            </a:pPr>
            <a:r>
              <a:rPr lang="en-US" altLang="zh-TW" sz="2800" i="1" dirty="0">
                <a:sym typeface="Symbol" panose="05050102010706020507" charset="0"/>
              </a:rPr>
              <a:t></a:t>
            </a:r>
            <a:r>
              <a:rPr lang="en-US" altLang="zh-TW" sz="2800" dirty="0"/>
              <a:t>(</a:t>
            </a:r>
            <a:r>
              <a:rPr lang="en-US" altLang="zh-TW" sz="2800" i="1" dirty="0">
                <a:sym typeface="Symbol" panose="05050102010706020507" charset="0"/>
              </a:rPr>
              <a:t></a:t>
            </a:r>
            <a:r>
              <a:rPr lang="en-US" altLang="zh-TW" sz="2800" baseline="-30000" dirty="0" err="1"/>
              <a:t>i</a:t>
            </a:r>
            <a:r>
              <a:rPr lang="en-US" altLang="zh-TW" sz="2800" dirty="0"/>
              <a:t> ) = </a:t>
            </a:r>
            <a:r>
              <a:rPr lang="en-US" altLang="zh-TW" sz="2800" i="1" dirty="0">
                <a:sym typeface="Symbol" panose="05050102010706020507" charset="0"/>
              </a:rPr>
              <a:t></a:t>
            </a:r>
            <a:r>
              <a:rPr lang="en-US" altLang="zh-TW" sz="2800" baseline="-30000" dirty="0">
                <a:sym typeface="Symbol" panose="05050102010706020507" charset="0"/>
              </a:rPr>
              <a:t></a:t>
            </a:r>
            <a:r>
              <a:rPr lang="en-US" altLang="zh-TW" sz="2800" dirty="0"/>
              <a:t> where </a:t>
            </a:r>
            <a:r>
              <a:rPr lang="en-US" altLang="zh-TW" sz="2800" i="1" dirty="0">
                <a:sym typeface="Symbol" panose="05050102010706020507" charset="0"/>
              </a:rPr>
              <a:t></a:t>
            </a:r>
            <a:r>
              <a:rPr lang="en-US" altLang="zh-TW" sz="2800" baseline="-30000" dirty="0">
                <a:sym typeface="Symbol" panose="05050102010706020507" charset="0"/>
              </a:rPr>
              <a:t></a:t>
            </a:r>
            <a:r>
              <a:rPr lang="en-US" altLang="zh-TW" sz="2800" dirty="0"/>
              <a:t> is unknown.</a:t>
            </a:r>
            <a:endParaRPr lang="en-US" altLang="zh-TW" sz="2800" dirty="0"/>
          </a:p>
          <a:p>
            <a:pPr>
              <a:lnSpc>
                <a:spcPct val="150000"/>
              </a:lnSpc>
            </a:pPr>
            <a:r>
              <a:rPr lang="en-US" altLang="zh-TW" sz="2800" dirty="0"/>
              <a:t>The errors are </a:t>
            </a:r>
            <a:r>
              <a:rPr lang="en-US" altLang="zh-TW" sz="2800" dirty="0" smtClean="0"/>
              <a:t>independent.</a:t>
            </a:r>
            <a:endParaRPr lang="en-US" altLang="zh-TW" sz="2800" dirty="0" smtClean="0"/>
          </a:p>
          <a:p>
            <a:pPr>
              <a:lnSpc>
                <a:spcPct val="150000"/>
              </a:lnSpc>
            </a:pPr>
            <a:r>
              <a:rPr lang="en-US" altLang="zh-TW" sz="2800" dirty="0" smtClean="0"/>
              <a:t>The </a:t>
            </a:r>
            <a:r>
              <a:rPr lang="en-US" altLang="zh-TW" sz="2800" i="1" dirty="0">
                <a:sym typeface="Symbol" panose="05050102010706020507" charset="0"/>
              </a:rPr>
              <a:t></a:t>
            </a:r>
            <a:r>
              <a:rPr lang="en-US" altLang="zh-TW" sz="2800" baseline="-30000" dirty="0" err="1"/>
              <a:t>i</a:t>
            </a:r>
            <a:r>
              <a:rPr lang="en-US" altLang="zh-TW" sz="2800" dirty="0"/>
              <a:t> are normally distributed (with mean 0 and standard deviation </a:t>
            </a:r>
            <a:r>
              <a:rPr lang="en-US" altLang="zh-TW" sz="2800" i="1" dirty="0">
                <a:sym typeface="Symbol" panose="05050102010706020507" charset="0"/>
              </a:rPr>
              <a:t></a:t>
            </a:r>
            <a:r>
              <a:rPr lang="en-US" altLang="zh-TW" sz="2800" baseline="-30000" dirty="0">
                <a:sym typeface="Symbol" panose="05050102010706020507" charset="0"/>
              </a:rPr>
              <a:t></a:t>
            </a:r>
            <a:r>
              <a:rPr lang="en-US" altLang="zh-TW" sz="2800" dirty="0"/>
              <a:t>)</a:t>
            </a:r>
            <a:r>
              <a:rPr lang="en-US" altLang="zh-TW" sz="2800" dirty="0" smtClean="0"/>
              <a:t>.</a:t>
            </a:r>
            <a:endParaRPr lang="en-US" altLang="zh-TW"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1">
            <a:extLst>
              <a:ext uri="{28A0092B-C50C-407E-A947-70E740481C1C}">
                <a14:useLocalDpi xmlns:a14="http://schemas.microsoft.com/office/drawing/2010/main" val="0"/>
              </a:ext>
            </a:extLst>
          </a:blip>
          <a:srcRect l="1704" t="11894" b="4301"/>
          <a:stretch>
            <a:fillRect/>
          </a:stretch>
        </p:blipFill>
        <p:spPr bwMode="auto">
          <a:xfrm>
            <a:off x="266700" y="2593975"/>
            <a:ext cx="439261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p:nvPr/>
        </p:nvGrpSpPr>
        <p:grpSpPr bwMode="auto">
          <a:xfrm>
            <a:off x="1917700" y="2438400"/>
            <a:ext cx="6540500" cy="3090863"/>
            <a:chOff x="1208" y="1536"/>
            <a:chExt cx="4120" cy="1947"/>
          </a:xfrm>
        </p:grpSpPr>
        <p:pic>
          <p:nvPicPr>
            <p:cNvPr id="29702" name="Picture 4"/>
            <p:cNvPicPr>
              <a:picLocks noChangeAspect="1" noChangeArrowheads="1"/>
            </p:cNvPicPr>
            <p:nvPr/>
          </p:nvPicPr>
          <p:blipFill>
            <a:blip r:embed="rId2">
              <a:extLst>
                <a:ext uri="{28A0092B-C50C-407E-A947-70E740481C1C}">
                  <a14:useLocalDpi xmlns:a14="http://schemas.microsoft.com/office/drawing/2010/main" val="0"/>
                </a:ext>
              </a:extLst>
            </a:blip>
            <a:srcRect l="35097" t="27750" r="8813" b="13669"/>
            <a:stretch>
              <a:fillRect/>
            </a:stretch>
          </p:blipFill>
          <p:spPr bwMode="auto">
            <a:xfrm>
              <a:off x="3200" y="1536"/>
              <a:ext cx="2128"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Oval 6"/>
            <p:cNvSpPr>
              <a:spLocks noChangeArrowheads="1"/>
            </p:cNvSpPr>
            <p:nvPr/>
          </p:nvSpPr>
          <p:spPr bwMode="auto">
            <a:xfrm>
              <a:off x="1208" y="2619"/>
              <a:ext cx="240" cy="864"/>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29705" name="Line 7"/>
            <p:cNvSpPr>
              <a:spLocks noChangeShapeType="1"/>
            </p:cNvSpPr>
            <p:nvPr/>
          </p:nvSpPr>
          <p:spPr bwMode="auto">
            <a:xfrm>
              <a:off x="1440" y="3120"/>
              <a:ext cx="1776" cy="0"/>
            </a:xfrm>
            <a:prstGeom prst="line">
              <a:avLst/>
            </a:prstGeom>
            <a:noFill/>
            <a:ln w="38100" cmpd="dbl">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9700" name="Rectangle 8"/>
          <p:cNvSpPr>
            <a:spLocks noGrp="1" noChangeArrowheads="1"/>
          </p:cNvSpPr>
          <p:nvPr>
            <p:ph type="title"/>
          </p:nvPr>
        </p:nvSpPr>
        <p:spPr>
          <a:xfrm>
            <a:off x="457200" y="274638"/>
            <a:ext cx="8229600" cy="944562"/>
          </a:xfrm>
        </p:spPr>
        <p:txBody>
          <a:bodyPr/>
          <a:lstStyle/>
          <a:p>
            <a:pPr eaLnBrk="1" hangingPunct="1"/>
            <a:r>
              <a:rPr lang="en-US" dirty="0"/>
              <a:t>The regression line</a:t>
            </a:r>
            <a:endParaRPr lang="en-US" dirty="0"/>
          </a:p>
        </p:txBody>
      </p:sp>
      <p:sp>
        <p:nvSpPr>
          <p:cNvPr id="29701" name="Rectangle 9"/>
          <p:cNvSpPr>
            <a:spLocks noGrp="1" noChangeArrowheads="1"/>
          </p:cNvSpPr>
          <p:nvPr>
            <p:ph type="body" idx="1"/>
          </p:nvPr>
        </p:nvSpPr>
        <p:spPr>
          <a:xfrm>
            <a:off x="457200" y="1104900"/>
            <a:ext cx="8229600" cy="1485900"/>
          </a:xfrm>
        </p:spPr>
        <p:txBody>
          <a:bodyPr>
            <a:normAutofit fontScale="77500" lnSpcReduction="20000"/>
          </a:bodyPr>
          <a:lstStyle/>
          <a:p>
            <a:pPr marL="0" indent="0" eaLnBrk="1" hangingPunct="1">
              <a:lnSpc>
                <a:spcPct val="120000"/>
              </a:lnSpc>
              <a:buFont typeface="Wingdings" panose="05000000000000000000" charset="0"/>
              <a:buNone/>
            </a:pPr>
            <a:r>
              <a:rPr lang="en-US" dirty="0"/>
              <a:t>The least-squares regression line is the unique line such that the sum of the squared vertical (</a:t>
            </a:r>
            <a:r>
              <a:rPr lang="en-US" i="1" dirty="0"/>
              <a:t>y</a:t>
            </a:r>
            <a:r>
              <a:rPr lang="en-US" dirty="0"/>
              <a:t>) distances between the data points and the line is the smallest possible.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122555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124" name="Rectangle 3"/>
          <p:cNvSpPr>
            <a:spLocks noChangeArrowheads="1"/>
          </p:cNvSpPr>
          <p:nvPr/>
        </p:nvSpPr>
        <p:spPr bwMode="auto">
          <a:xfrm>
            <a:off x="366395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125" name="Rectangle 4"/>
          <p:cNvSpPr>
            <a:spLocks noGrp="1" noChangeArrowheads="1"/>
          </p:cNvSpPr>
          <p:nvPr>
            <p:ph type="title"/>
          </p:nvPr>
        </p:nvSpPr>
        <p:spPr>
          <a:xfrm>
            <a:off x="685800" y="762000"/>
            <a:ext cx="7772400" cy="1143000"/>
          </a:xfrm>
          <a:noFill/>
        </p:spPr>
        <p:txBody>
          <a:bodyPr anchor="b">
            <a:noAutofit/>
          </a:bodyPr>
          <a:lstStyle/>
          <a:p>
            <a:r>
              <a:rPr lang="en-US" sz="3600" dirty="0"/>
              <a:t>Criterion for choosing what line to draw: method of least squares</a:t>
            </a:r>
            <a:endParaRPr lang="en-US" sz="3600" dirty="0"/>
          </a:p>
        </p:txBody>
      </p:sp>
      <mc:AlternateContent xmlns:mc="http://schemas.openxmlformats.org/markup-compatibility/2006">
        <mc:Choice xmlns:a14="http://schemas.microsoft.com/office/drawing/2010/main" Requires="a14">
          <p:sp>
            <p:nvSpPr>
              <p:cNvPr id="5126" name="Rectangle 5"/>
              <p:cNvSpPr>
                <a:spLocks noGrp="1" noChangeArrowheads="1"/>
              </p:cNvSpPr>
              <p:nvPr>
                <p:ph type="body" idx="1"/>
              </p:nvPr>
            </p:nvSpPr>
            <p:spPr>
              <a:xfrm>
                <a:off x="457200" y="2133600"/>
                <a:ext cx="8229600" cy="4525963"/>
              </a:xfrm>
              <a:noFill/>
            </p:spPr>
            <p:txBody>
              <a:bodyPr/>
              <a:lstStyle/>
              <a:p>
                <a:r>
                  <a:rPr lang="en-US" sz="2800" dirty="0"/>
                  <a:t>The method of least squares chooses the line </a:t>
                </a:r>
                <a:r>
                  <a:rPr lang="en-US" sz="2800" dirty="0" smtClean="0"/>
                  <a:t>(</a:t>
                </a:r>
                <a:r>
                  <a:rPr lang="en-US" altLang="zh-TW" sz="2800" dirty="0" smtClean="0"/>
                  <a:t> </a:t>
                </a:r>
                <a14:m>
                  <m:oMath xmlns:m="http://schemas.openxmlformats.org/officeDocument/2006/math">
                    <m:acc>
                      <m:accPr>
                        <m:chr m:val="̂"/>
                        <m:ctrlPr>
                          <a:rPr lang="en-US" sz="2800" i="1">
                            <a:latin typeface="Cambria Math"/>
                          </a:rPr>
                        </m:ctrlPr>
                      </m:accPr>
                      <m:e>
                        <m:sSub>
                          <m:sSubPr>
                            <m:ctrlPr>
                              <a:rPr lang="en-US" sz="2800" i="1">
                                <a:latin typeface="Cambria Math"/>
                              </a:rPr>
                            </m:ctrlPr>
                          </m:sSubPr>
                          <m:e>
                            <m:r>
                              <a:rPr lang="en-US" sz="2800" i="1">
                                <a:latin typeface="Cambria Math"/>
                                <a:ea typeface="Cambria Math"/>
                              </a:rPr>
                              <m:t>𝛽</m:t>
                            </m:r>
                          </m:e>
                          <m:sub>
                            <m:r>
                              <a:rPr lang="en-IN" sz="2800" i="1">
                                <a:latin typeface="Cambria Math"/>
                              </a:rPr>
                              <m:t>0</m:t>
                            </m:r>
                          </m:sub>
                        </m:sSub>
                      </m:e>
                    </m:acc>
                  </m:oMath>
                </a14:m>
                <a:r>
                  <a:rPr lang="en-US" sz="2800" dirty="0"/>
                  <a:t>  </a:t>
                </a:r>
                <a:r>
                  <a:rPr lang="en-US" sz="2800" dirty="0" smtClean="0"/>
                  <a:t>and  </a:t>
                </a:r>
                <a14:m>
                  <m:oMath xmlns:m="http://schemas.openxmlformats.org/officeDocument/2006/math">
                    <m:acc>
                      <m:accPr>
                        <m:chr m:val="̂"/>
                        <m:ctrlPr>
                          <a:rPr lang="en-US" sz="2800" i="1">
                            <a:latin typeface="Cambria Math"/>
                          </a:rPr>
                        </m:ctrlPr>
                      </m:accPr>
                      <m:e>
                        <m:sSub>
                          <m:sSubPr>
                            <m:ctrlPr>
                              <a:rPr lang="en-US" sz="2800" i="1">
                                <a:latin typeface="Cambria Math"/>
                              </a:rPr>
                            </m:ctrlPr>
                          </m:sSubPr>
                          <m:e>
                            <m:r>
                              <a:rPr lang="en-US" sz="2800" i="1">
                                <a:latin typeface="Cambria Math"/>
                                <a:ea typeface="Cambria Math"/>
                              </a:rPr>
                              <m:t>𝛽</m:t>
                            </m:r>
                          </m:e>
                          <m:sub>
                            <m:r>
                              <a:rPr lang="en-IN" sz="2800" i="1">
                                <a:latin typeface="Cambria Math"/>
                                <a:ea typeface="Cambria Math"/>
                              </a:rPr>
                              <m:t>1</m:t>
                            </m:r>
                          </m:sub>
                        </m:sSub>
                      </m:e>
                    </m:acc>
                  </m:oMath>
                </a14:m>
                <a:r>
                  <a:rPr lang="en-US" sz="2800" dirty="0" smtClean="0"/>
                  <a:t> ) that </a:t>
                </a:r>
                <a:r>
                  <a:rPr lang="en-US" sz="2800" dirty="0"/>
                  <a:t>makes the </a:t>
                </a:r>
                <a:r>
                  <a:rPr lang="en-US" sz="2800" u="sng" dirty="0"/>
                  <a:t>sum of squares of the residuals </a:t>
                </a:r>
                <a14:m>
                  <m:oMath xmlns:m="http://schemas.openxmlformats.org/officeDocument/2006/math">
                    <m:nary>
                      <m:naryPr>
                        <m:chr m:val="∑"/>
                        <m:subHide m:val="on"/>
                        <m:supHide m:val="on"/>
                        <m:ctrlPr>
                          <a:rPr lang="en-US" altLang="zh-TW" sz="2800" i="1" u="sng">
                            <a:latin typeface="Cambria Math"/>
                          </a:rPr>
                        </m:ctrlPr>
                      </m:naryPr>
                      <m:sub/>
                      <m:sup/>
                      <m:e>
                        <m:sSup>
                          <m:sSupPr>
                            <m:ctrlPr>
                              <a:rPr lang="en-US" altLang="zh-TW" sz="2800" i="1" u="sng">
                                <a:latin typeface="Cambria Math"/>
                              </a:rPr>
                            </m:ctrlPr>
                          </m:sSupPr>
                          <m:e>
                            <m:sSub>
                              <m:sSubPr>
                                <m:ctrlPr>
                                  <a:rPr lang="en-US" altLang="zh-TW" sz="2800" i="1" u="sng">
                                    <a:latin typeface="Cambria Math"/>
                                  </a:rPr>
                                </m:ctrlPr>
                              </m:sSubPr>
                              <m:e>
                                <m:r>
                                  <a:rPr lang="en-US" altLang="zh-TW" sz="2800" i="1" u="sng">
                                    <a:latin typeface="Cambria Math"/>
                                    <a:ea typeface="Cambria Math"/>
                                  </a:rPr>
                                  <m:t>ℇ</m:t>
                                </m:r>
                              </m:e>
                              <m:sub>
                                <m:r>
                                  <a:rPr lang="en-IN" altLang="zh-TW" sz="2800" i="1" u="sng">
                                    <a:latin typeface="Cambria Math"/>
                                  </a:rPr>
                                  <m:t>𝑖</m:t>
                                </m:r>
                              </m:sub>
                            </m:sSub>
                          </m:e>
                          <m:sup>
                            <m:r>
                              <a:rPr lang="en-IN" altLang="zh-TW" sz="2800" i="1" u="sng">
                                <a:latin typeface="Cambria Math"/>
                              </a:rPr>
                              <m:t>2</m:t>
                            </m:r>
                          </m:sup>
                        </m:sSup>
                      </m:e>
                    </m:nary>
                    <m:r>
                      <a:rPr lang="en-IN" altLang="zh-TW" sz="2800" i="1" u="sng">
                        <a:latin typeface="Cambria Math"/>
                      </a:rPr>
                      <m:t> </m:t>
                    </m:r>
                  </m:oMath>
                </a14:m>
                <a:r>
                  <a:rPr lang="en-US" sz="2800" u="sng" dirty="0" smtClean="0"/>
                  <a:t> as </a:t>
                </a:r>
                <a:r>
                  <a:rPr lang="en-US" sz="2800" u="sng" dirty="0"/>
                  <a:t>small as  </a:t>
                </a:r>
                <a:r>
                  <a:rPr lang="en-US" sz="2800" u="sng" dirty="0" smtClean="0"/>
                  <a:t>possible</a:t>
                </a:r>
              </a:p>
              <a:p>
                <a:r>
                  <a:rPr lang="en-US" sz="2800" dirty="0"/>
                  <a:t>M</a:t>
                </a:r>
                <a:r>
                  <a:rPr lang="en-US" sz="2800" dirty="0" smtClean="0"/>
                  <a:t>inimizes</a:t>
                </a:r>
                <a:endParaRPr lang="en-US" sz="2800" dirty="0"/>
              </a:p>
              <a:p>
                <a:endParaRPr lang="en-US" dirty="0"/>
              </a:p>
            </p:txBody>
          </p:sp>
        </mc:Choice>
        <mc:Fallback>
          <p:sp>
            <p:nvSpPr>
              <p:cNvPr id="5126" name="Rectangle 5"/>
              <p:cNvSpPr>
                <a:spLocks noGrp="1" noRot="1" noChangeAspect="1" noMove="1" noResize="1" noEditPoints="1" noAdjustHandles="1" noChangeArrowheads="1" noChangeShapeType="1" noTextEdit="1"/>
              </p:cNvSpPr>
              <p:nvPr>
                <p:ph type="body" idx="1"/>
              </p:nvPr>
            </p:nvSpPr>
            <p:spPr>
              <a:xfrm>
                <a:off x="457200" y="2133600"/>
                <a:ext cx="8229600" cy="4525963"/>
              </a:xfrm>
              <a:blipFill rotWithShape="1">
                <a:blip r:embed="rId1"/>
                <a:stretch>
                  <a:fillRect l="-1259" t="-674"/>
                </a:stretch>
              </a:blipFill>
            </p:spPr>
            <p:txBody>
              <a:bodyPr/>
              <a:lstStyle/>
              <a:p>
                <a:r>
                  <a:rPr lang="en-IN">
                    <a:noFill/>
                  </a:rPr>
                  <a:t> </a:t>
                </a:r>
                <a:endParaRPr lang="en-IN">
                  <a:noFill/>
                </a:endParaRPr>
              </a:p>
            </p:txBody>
          </p:sp>
        </mc:Fallback>
      </mc:AlternateContent>
      <p:graphicFrame>
        <p:nvGraphicFramePr>
          <p:cNvPr id="5122" name="Object 6">
            <a:hlinkClick r:id="" action="ppaction://ole?verb=0"/>
          </p:cNvPr>
          <p:cNvGraphicFramePr/>
          <p:nvPr/>
        </p:nvGraphicFramePr>
        <p:xfrm>
          <a:off x="1524000" y="4267200"/>
          <a:ext cx="5257800" cy="1600200"/>
        </p:xfrm>
        <a:graphic>
          <a:graphicData uri="http://schemas.openxmlformats.org/presentationml/2006/ole">
            <mc:AlternateContent xmlns:mc="http://schemas.openxmlformats.org/markup-compatibility/2006">
              <mc:Choice xmlns:v="urn:schemas-microsoft-com:vml" Requires="v">
                <p:oleObj spid="_x0000_s4116" name="Equation" r:id="rId2" imgW="2235200" imgH="660400" progId="Equation.3">
                  <p:embed/>
                </p:oleObj>
              </mc:Choice>
              <mc:Fallback>
                <p:oleObj name="Equation" r:id="rId2" imgW="2235200" imgH="660400" progId="Equation.3">
                  <p:embed/>
                  <p:pic>
                    <p:nvPicPr>
                      <p:cNvPr id="0" name="Picture 41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67200"/>
                        <a:ext cx="5257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do we "learn" parameters</a:t>
            </a:r>
            <a:endParaRPr lang="en-US" dirty="0"/>
          </a:p>
        </p:txBody>
      </p:sp>
      <p:sp>
        <p:nvSpPr>
          <p:cNvPr id="22534" name="Content Placeholder 2"/>
          <p:cNvSpPr>
            <a:spLocks noGrp="1"/>
          </p:cNvSpPr>
          <p:nvPr>
            <p:ph idx="1"/>
          </p:nvPr>
        </p:nvSpPr>
        <p:spPr/>
        <p:txBody>
          <a:bodyPr>
            <a:normAutofit/>
          </a:bodyPr>
          <a:lstStyle/>
          <a:p>
            <a:r>
              <a:rPr lang="en-US" sz="2400" dirty="0" smtClean="0">
                <a:ea typeface="MS PGothic" panose="020B0600070205080204" charset="-128"/>
                <a:cs typeface="MS PGothic" panose="020B0600070205080204" charset="-128"/>
              </a:rPr>
              <a:t>For the 2-</a:t>
            </a:r>
            <a:r>
              <a:rPr lang="en-US" sz="2400" i="1" dirty="0" smtClean="0">
                <a:ea typeface="MS PGothic" panose="020B0600070205080204" charset="-128"/>
                <a:cs typeface="MS PGothic" panose="020B0600070205080204" charset="-128"/>
              </a:rPr>
              <a:t>d</a:t>
            </a:r>
            <a:r>
              <a:rPr lang="en-US" sz="2400" dirty="0" smtClean="0">
                <a:ea typeface="MS PGothic" panose="020B0600070205080204" charset="-128"/>
                <a:cs typeface="MS PGothic" panose="020B0600070205080204" charset="-128"/>
              </a:rPr>
              <a:t> problem</a:t>
            </a:r>
            <a:endParaRPr lang="en-US" sz="2400" dirty="0" smtClean="0">
              <a:ea typeface="MS PGothic" panose="020B0600070205080204" charset="-128"/>
              <a:cs typeface="MS PGothic" panose="020B0600070205080204" charset="-128"/>
            </a:endParaRPr>
          </a:p>
          <a:p>
            <a:endParaRPr lang="en-US" sz="2400" dirty="0" smtClean="0">
              <a:ea typeface="MS PGothic" panose="020B0600070205080204" charset="-128"/>
              <a:cs typeface="MS PGothic" panose="020B0600070205080204" charset="-128"/>
            </a:endParaRPr>
          </a:p>
          <a:p>
            <a:endParaRPr lang="en-US" sz="2400" dirty="0" smtClean="0">
              <a:ea typeface="MS PGothic" panose="020B0600070205080204" charset="-128"/>
              <a:cs typeface="MS PGothic" panose="020B0600070205080204" charset="-128"/>
            </a:endParaRPr>
          </a:p>
          <a:p>
            <a:r>
              <a:rPr lang="en-US" sz="2400" dirty="0" smtClean="0">
                <a:ea typeface="MS PGothic" panose="020B0600070205080204" charset="-128"/>
                <a:cs typeface="MS PGothic" panose="020B0600070205080204" charset="-128"/>
              </a:rPr>
              <a:t>To find the values for the coefficients which minimize the objective function we take the partial derivates of the objective function (SSE) with respect to the coefficients.  Set these to 0, and solve. </a:t>
            </a:r>
            <a:endParaRPr lang="en-US" sz="2400" dirty="0" smtClean="0">
              <a:ea typeface="MS PGothic" panose="020B0600070205080204" charset="-128"/>
              <a:cs typeface="MS PGothic" panose="020B0600070205080204" charset="-128"/>
            </a:endParaRPr>
          </a:p>
          <a:p>
            <a:endParaRPr lang="en-US" sz="2400" dirty="0" smtClean="0">
              <a:ea typeface="MS PGothic" panose="020B0600070205080204" charset="-128"/>
              <a:cs typeface="MS PGothic" panose="020B0600070205080204" charset="-128"/>
            </a:endParaRPr>
          </a:p>
          <a:p>
            <a:endParaRPr lang="en-US" sz="2400" dirty="0" smtClean="0">
              <a:ea typeface="MS PGothic" panose="020B0600070205080204" charset="-128"/>
              <a:cs typeface="MS PGothic" panose="020B0600070205080204" charset="-128"/>
            </a:endParaRPr>
          </a:p>
          <a:p>
            <a:endParaRPr lang="en-US" sz="2400" dirty="0" smtClean="0">
              <a:ea typeface="MS PGothic" panose="020B0600070205080204" charset="-128"/>
              <a:cs typeface="MS PGothic" panose="020B0600070205080204" charset="-128"/>
            </a:endParaRPr>
          </a:p>
          <a:p>
            <a:endParaRPr lang="en-US" sz="2400" dirty="0" smtClean="0">
              <a:ea typeface="MS PGothic" panose="020B0600070205080204" charset="-128"/>
              <a:cs typeface="MS PGothic" panose="020B0600070205080204" charset="-128"/>
            </a:endParaRPr>
          </a:p>
        </p:txBody>
      </p:sp>
      <p:sp>
        <p:nvSpPr>
          <p:cNvPr id="22536" name="Slide Number Placeholder 4"/>
          <p:cNvSpPr>
            <a:spLocks noGrp="1"/>
          </p:cNvSpPr>
          <p:nvPr>
            <p:ph type="sldNum" sz="quarter" idx="12"/>
          </p:nvPr>
        </p:nvSpPr>
        <p:spPr>
          <a:noFill/>
        </p:spPr>
        <p:txBody>
          <a:bodyPr/>
          <a:lstStyle/>
          <a:p>
            <a:fld id="{36A8492C-1F1C-174F-B0F9-B2A1A622A019}" type="slidenum">
              <a:rPr lang="en-US" smtClean="0">
                <a:latin typeface="Times New Roman" panose="02020603050405020304" charset="0"/>
              </a:rPr>
            </a:fld>
            <a:endParaRPr lang="en-US" smtClean="0">
              <a:latin typeface="Times New Roman" panose="02020603050405020304" charset="0"/>
            </a:endParaRPr>
          </a:p>
        </p:txBody>
      </p:sp>
      <p:graphicFrame>
        <p:nvGraphicFramePr>
          <p:cNvPr id="22530" name="Object 2"/>
          <p:cNvGraphicFramePr>
            <a:graphicFrameLocks noChangeAspect="1"/>
          </p:cNvGraphicFramePr>
          <p:nvPr/>
        </p:nvGraphicFramePr>
        <p:xfrm>
          <a:off x="2667000" y="2286000"/>
          <a:ext cx="1981200" cy="477838"/>
        </p:xfrm>
        <a:graphic>
          <a:graphicData uri="http://schemas.openxmlformats.org/presentationml/2006/ole">
            <mc:AlternateContent xmlns:mc="http://schemas.openxmlformats.org/markup-compatibility/2006">
              <mc:Choice xmlns:v="urn:schemas-microsoft-com:vml" Requires="v">
                <p:oleObj spid="_x0000_s6176" name="Equation" r:id="rId1" imgW="731520" imgH="173990" progId="Equation.3">
                  <p:embed/>
                </p:oleObj>
              </mc:Choice>
              <mc:Fallback>
                <p:oleObj name="Equation" r:id="rId1" imgW="731520" imgH="173990" progId="Equation.3">
                  <p:embed/>
                  <p:pic>
                    <p:nvPicPr>
                      <p:cNvPr id="0" name="Picture 61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0"/>
                        <a:ext cx="1981200" cy="477838"/>
                      </a:xfrm>
                      <a:prstGeom prst="rect">
                        <a:avLst/>
                      </a:prstGeom>
                      <a:solidFill>
                        <a:schemeClr val="accent4">
                          <a:lumMod val="40000"/>
                          <a:lumOff val="60000"/>
                        </a:schemeClr>
                      </a:solidFill>
                      <a:ln>
                        <a:noFill/>
                      </a:ln>
                    </p:spPr>
                  </p:pic>
                </p:oleObj>
              </mc:Fallback>
            </mc:AlternateContent>
          </a:graphicData>
        </a:graphic>
      </p:graphicFrame>
      <p:graphicFrame>
        <p:nvGraphicFramePr>
          <p:cNvPr id="22531" name="Object 3"/>
          <p:cNvGraphicFramePr>
            <a:graphicFrameLocks noChangeAspect="1"/>
          </p:cNvGraphicFramePr>
          <p:nvPr/>
        </p:nvGraphicFramePr>
        <p:xfrm>
          <a:off x="1752600" y="4800600"/>
          <a:ext cx="2808288" cy="1165225"/>
        </p:xfrm>
        <a:graphic>
          <a:graphicData uri="http://schemas.openxmlformats.org/presentationml/2006/ole">
            <mc:AlternateContent xmlns:mc="http://schemas.openxmlformats.org/markup-compatibility/2006">
              <mc:Choice xmlns:v="urn:schemas-microsoft-com:vml" Requires="v">
                <p:oleObj spid="_x0000_s6177" name="Equation" r:id="rId3" imgW="1408430" imgH="585470" progId="Equation.3">
                  <p:embed/>
                </p:oleObj>
              </mc:Choice>
              <mc:Fallback>
                <p:oleObj name="Equation" r:id="rId3" imgW="1408430" imgH="585470" progId="Equation.3">
                  <p:embed/>
                  <p:pic>
                    <p:nvPicPr>
                      <p:cNvPr id="0" name="Picture 61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800600"/>
                        <a:ext cx="2808288" cy="1165225"/>
                      </a:xfrm>
                      <a:prstGeom prst="rect">
                        <a:avLst/>
                      </a:prstGeom>
                      <a:solidFill>
                        <a:schemeClr val="accent4">
                          <a:lumMod val="40000"/>
                          <a:lumOff val="60000"/>
                        </a:schemeClr>
                      </a:solidFill>
                      <a:ln>
                        <a:noFill/>
                      </a:ln>
                    </p:spPr>
                  </p:pic>
                </p:oleObj>
              </mc:Fallback>
            </mc:AlternateContent>
          </a:graphicData>
        </a:graphic>
      </p:graphicFrame>
      <p:graphicFrame>
        <p:nvGraphicFramePr>
          <p:cNvPr id="22532" name="Object 4"/>
          <p:cNvGraphicFramePr>
            <a:graphicFrameLocks noChangeAspect="1"/>
          </p:cNvGraphicFramePr>
          <p:nvPr/>
        </p:nvGraphicFramePr>
        <p:xfrm>
          <a:off x="5372100" y="4876800"/>
          <a:ext cx="2362200" cy="903288"/>
        </p:xfrm>
        <a:graphic>
          <a:graphicData uri="http://schemas.openxmlformats.org/presentationml/2006/ole">
            <mc:AlternateContent xmlns:mc="http://schemas.openxmlformats.org/markup-compatibility/2006">
              <mc:Choice xmlns:v="urn:schemas-microsoft-com:vml" Requires="v">
                <p:oleObj spid="_x0000_s6178" name="Equation" r:id="rId5" imgW="1124585" imgH="429895" progId="Equation.3">
                  <p:embed/>
                </p:oleObj>
              </mc:Choice>
              <mc:Fallback>
                <p:oleObj name="Equation" r:id="rId5" imgW="1124585" imgH="429895" progId="Equation.3">
                  <p:embed/>
                  <p:pic>
                    <p:nvPicPr>
                      <p:cNvPr id="0" name="Picture 61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2100" y="4876800"/>
                        <a:ext cx="2362200" cy="903288"/>
                      </a:xfrm>
                      <a:prstGeom prst="rect">
                        <a:avLst/>
                      </a:prstGeom>
                      <a:solidFill>
                        <a:schemeClr val="accent4">
                          <a:lumMod val="40000"/>
                          <a:lumOff val="60000"/>
                        </a:schemeClr>
                      </a:solidFill>
                      <a:ln>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Thank You</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a:xfrm>
            <a:off x="457200" y="1600201"/>
            <a:ext cx="7696200" cy="2362200"/>
          </a:xfrm>
        </p:spPr>
        <p:txBody>
          <a:bodyPr/>
          <a:lstStyle/>
          <a:p>
            <a:r>
              <a:rPr lang="en-IN" sz="2800" dirty="0"/>
              <a:t>In regression </a:t>
            </a:r>
            <a:r>
              <a:rPr lang="en-IN" sz="2800" dirty="0" smtClean="0"/>
              <a:t>the </a:t>
            </a:r>
            <a:r>
              <a:rPr lang="en-IN" sz="2800" dirty="0"/>
              <a:t>output is </a:t>
            </a:r>
            <a:r>
              <a:rPr lang="en-IN" sz="2800" dirty="0" smtClean="0"/>
              <a:t>continuous</a:t>
            </a:r>
            <a:endParaRPr lang="en-IN" sz="2800" dirty="0" smtClean="0"/>
          </a:p>
          <a:p>
            <a:r>
              <a:rPr lang="en-IN" sz="2800" dirty="0"/>
              <a:t>Many models could be used – Simplest is linear regression</a:t>
            </a:r>
            <a:endParaRPr lang="en-IN" sz="2800" dirty="0"/>
          </a:p>
          <a:p>
            <a:pPr lvl="1"/>
            <a:r>
              <a:rPr lang="en-IN" sz="2400" dirty="0"/>
              <a:t>Fit data with the best hyper-plane which "goes through" the points</a:t>
            </a:r>
            <a:endParaRPr lang="en-IN" sz="2400" dirty="0"/>
          </a:p>
          <a:p>
            <a:endParaRPr lang="en-IN" dirty="0"/>
          </a:p>
        </p:txBody>
      </p:sp>
      <p:grpSp>
        <p:nvGrpSpPr>
          <p:cNvPr id="4" name="Group 3"/>
          <p:cNvGrpSpPr/>
          <p:nvPr/>
        </p:nvGrpSpPr>
        <p:grpSpPr>
          <a:xfrm>
            <a:off x="1828800" y="4260376"/>
            <a:ext cx="4605337" cy="1901825"/>
            <a:chOff x="2024063" y="4267200"/>
            <a:chExt cx="4605337" cy="1901825"/>
          </a:xfrm>
        </p:grpSpPr>
        <p:sp>
          <p:nvSpPr>
            <p:cNvPr id="5" name="Line 5"/>
            <p:cNvSpPr>
              <a:spLocks noChangeShapeType="1"/>
            </p:cNvSpPr>
            <p:nvPr/>
          </p:nvSpPr>
          <p:spPr bwMode="auto">
            <a:xfrm>
              <a:off x="3230563" y="4284663"/>
              <a:ext cx="0" cy="1547812"/>
            </a:xfrm>
            <a:prstGeom prst="line">
              <a:avLst/>
            </a:prstGeom>
            <a:noFill/>
            <a:ln w="9525">
              <a:solidFill>
                <a:schemeClr val="tx1"/>
              </a:solidFill>
              <a:round/>
            </a:ln>
          </p:spPr>
          <p:txBody>
            <a:bodyPr wrap="none"/>
            <a:lstStyle/>
            <a:p>
              <a:endParaRPr lang="en-US"/>
            </a:p>
          </p:txBody>
        </p:sp>
        <p:sp>
          <p:nvSpPr>
            <p:cNvPr id="6" name="Line 6"/>
            <p:cNvSpPr>
              <a:spLocks noChangeShapeType="1"/>
            </p:cNvSpPr>
            <p:nvPr/>
          </p:nvSpPr>
          <p:spPr bwMode="auto">
            <a:xfrm>
              <a:off x="3230563" y="5832475"/>
              <a:ext cx="2971800" cy="0"/>
            </a:xfrm>
            <a:prstGeom prst="line">
              <a:avLst/>
            </a:prstGeom>
            <a:noFill/>
            <a:ln w="9525">
              <a:solidFill>
                <a:schemeClr val="tx1"/>
              </a:solidFill>
              <a:round/>
            </a:ln>
          </p:spPr>
          <p:txBody>
            <a:bodyPr wrap="none"/>
            <a:lstStyle/>
            <a:p>
              <a:endParaRPr lang="en-US"/>
            </a:p>
          </p:txBody>
        </p:sp>
        <p:sp>
          <p:nvSpPr>
            <p:cNvPr id="7" name="AutoShape 15"/>
            <p:cNvSpPr>
              <a:spLocks noChangeArrowheads="1"/>
            </p:cNvSpPr>
            <p:nvPr/>
          </p:nvSpPr>
          <p:spPr bwMode="auto">
            <a:xfrm>
              <a:off x="3611563" y="5399088"/>
              <a:ext cx="128587" cy="128587"/>
            </a:xfrm>
            <a:prstGeom prst="flowChartSummingJunction">
              <a:avLst/>
            </a:prstGeom>
            <a:solidFill>
              <a:schemeClr val="accent1"/>
            </a:solidFill>
            <a:ln w="9525">
              <a:solidFill>
                <a:schemeClr val="tx1"/>
              </a:solidFill>
              <a:round/>
            </a:ln>
          </p:spPr>
          <p:txBody>
            <a:bodyPr wrap="none" anchor="ctr"/>
            <a:lstStyle/>
            <a:p>
              <a:endParaRPr lang="en-US"/>
            </a:p>
          </p:txBody>
        </p:sp>
        <p:sp>
          <p:nvSpPr>
            <p:cNvPr id="8" name="AutoShape 17"/>
            <p:cNvSpPr>
              <a:spLocks noChangeArrowheads="1"/>
            </p:cNvSpPr>
            <p:nvPr/>
          </p:nvSpPr>
          <p:spPr bwMode="auto">
            <a:xfrm>
              <a:off x="4449763" y="4852988"/>
              <a:ext cx="128587" cy="130175"/>
            </a:xfrm>
            <a:prstGeom prst="flowChartSummingJunction">
              <a:avLst/>
            </a:prstGeom>
            <a:solidFill>
              <a:schemeClr val="accent1"/>
            </a:solidFill>
            <a:ln w="9525">
              <a:solidFill>
                <a:schemeClr val="tx1"/>
              </a:solidFill>
              <a:round/>
            </a:ln>
          </p:spPr>
          <p:txBody>
            <a:bodyPr wrap="none" anchor="ctr"/>
            <a:lstStyle/>
            <a:p>
              <a:endParaRPr lang="en-US"/>
            </a:p>
          </p:txBody>
        </p:sp>
        <p:sp>
          <p:nvSpPr>
            <p:cNvPr id="9" name="AutoShape 18"/>
            <p:cNvSpPr>
              <a:spLocks noChangeArrowheads="1"/>
            </p:cNvSpPr>
            <p:nvPr/>
          </p:nvSpPr>
          <p:spPr bwMode="auto">
            <a:xfrm>
              <a:off x="3740150" y="4983163"/>
              <a:ext cx="128588" cy="128587"/>
            </a:xfrm>
            <a:prstGeom prst="flowChartSummingJunction">
              <a:avLst/>
            </a:prstGeom>
            <a:solidFill>
              <a:schemeClr val="accent1"/>
            </a:solidFill>
            <a:ln w="9525">
              <a:solidFill>
                <a:schemeClr val="tx1"/>
              </a:solidFill>
              <a:round/>
            </a:ln>
          </p:spPr>
          <p:txBody>
            <a:bodyPr wrap="none" anchor="ctr"/>
            <a:lstStyle/>
            <a:p>
              <a:endParaRPr lang="en-US"/>
            </a:p>
          </p:txBody>
        </p:sp>
        <p:sp>
          <p:nvSpPr>
            <p:cNvPr id="10" name="AutoShape 19"/>
            <p:cNvSpPr>
              <a:spLocks noChangeArrowheads="1"/>
            </p:cNvSpPr>
            <p:nvPr/>
          </p:nvSpPr>
          <p:spPr bwMode="auto">
            <a:xfrm>
              <a:off x="4906963" y="4395788"/>
              <a:ext cx="128587" cy="130175"/>
            </a:xfrm>
            <a:prstGeom prst="flowChartSummingJunction">
              <a:avLst/>
            </a:prstGeom>
            <a:solidFill>
              <a:schemeClr val="accent1"/>
            </a:solidFill>
            <a:ln w="9525">
              <a:solidFill>
                <a:schemeClr val="tx1"/>
              </a:solidFill>
              <a:round/>
            </a:ln>
          </p:spPr>
          <p:txBody>
            <a:bodyPr wrap="none" anchor="ctr"/>
            <a:lstStyle/>
            <a:p>
              <a:endParaRPr lang="en-US"/>
            </a:p>
          </p:txBody>
        </p:sp>
        <p:sp>
          <p:nvSpPr>
            <p:cNvPr id="11" name="AutoShape 20"/>
            <p:cNvSpPr>
              <a:spLocks noChangeArrowheads="1"/>
            </p:cNvSpPr>
            <p:nvPr/>
          </p:nvSpPr>
          <p:spPr bwMode="auto">
            <a:xfrm>
              <a:off x="4321175" y="5375275"/>
              <a:ext cx="128588" cy="128588"/>
            </a:xfrm>
            <a:prstGeom prst="flowChartSummingJunction">
              <a:avLst/>
            </a:prstGeom>
            <a:solidFill>
              <a:schemeClr val="accent1"/>
            </a:solidFill>
            <a:ln w="9525">
              <a:solidFill>
                <a:schemeClr val="tx1"/>
              </a:solidFill>
              <a:round/>
            </a:ln>
          </p:spPr>
          <p:txBody>
            <a:bodyPr wrap="none" anchor="ctr"/>
            <a:lstStyle/>
            <a:p>
              <a:endParaRPr lang="en-US"/>
            </a:p>
          </p:txBody>
        </p:sp>
        <p:sp>
          <p:nvSpPr>
            <p:cNvPr id="12" name="AutoShape 21"/>
            <p:cNvSpPr>
              <a:spLocks noChangeArrowheads="1"/>
            </p:cNvSpPr>
            <p:nvPr/>
          </p:nvSpPr>
          <p:spPr bwMode="auto">
            <a:xfrm>
              <a:off x="4754563" y="5005388"/>
              <a:ext cx="128587" cy="130175"/>
            </a:xfrm>
            <a:prstGeom prst="flowChartSummingJunction">
              <a:avLst/>
            </a:prstGeom>
            <a:solidFill>
              <a:schemeClr val="accent1"/>
            </a:solidFill>
            <a:ln w="9525">
              <a:solidFill>
                <a:schemeClr val="tx1"/>
              </a:solidFill>
              <a:round/>
            </a:ln>
          </p:spPr>
          <p:txBody>
            <a:bodyPr wrap="none" anchor="ctr"/>
            <a:lstStyle/>
            <a:p>
              <a:endParaRPr lang="en-US"/>
            </a:p>
          </p:txBody>
        </p:sp>
        <p:sp>
          <p:nvSpPr>
            <p:cNvPr id="13" name="AutoShape 22"/>
            <p:cNvSpPr>
              <a:spLocks noChangeArrowheads="1"/>
            </p:cNvSpPr>
            <p:nvPr/>
          </p:nvSpPr>
          <p:spPr bwMode="auto">
            <a:xfrm>
              <a:off x="5364163" y="4776788"/>
              <a:ext cx="128587" cy="130175"/>
            </a:xfrm>
            <a:prstGeom prst="flowChartSummingJunction">
              <a:avLst/>
            </a:prstGeom>
            <a:solidFill>
              <a:schemeClr val="accent1"/>
            </a:solidFill>
            <a:ln w="9525">
              <a:solidFill>
                <a:schemeClr val="tx1"/>
              </a:solidFill>
              <a:round/>
            </a:ln>
          </p:spPr>
          <p:txBody>
            <a:bodyPr wrap="none" anchor="ctr"/>
            <a:lstStyle/>
            <a:p>
              <a:endParaRPr lang="en-US"/>
            </a:p>
          </p:txBody>
        </p:sp>
        <p:sp>
          <p:nvSpPr>
            <p:cNvPr id="14" name="AutoShape 23"/>
            <p:cNvSpPr>
              <a:spLocks noChangeArrowheads="1"/>
            </p:cNvSpPr>
            <p:nvPr/>
          </p:nvSpPr>
          <p:spPr bwMode="auto">
            <a:xfrm>
              <a:off x="5668963" y="4267200"/>
              <a:ext cx="128587" cy="128588"/>
            </a:xfrm>
            <a:prstGeom prst="flowChartSummingJunction">
              <a:avLst/>
            </a:prstGeom>
            <a:solidFill>
              <a:schemeClr val="accent1"/>
            </a:solidFill>
            <a:ln w="9525">
              <a:solidFill>
                <a:schemeClr val="tx1"/>
              </a:solidFill>
              <a:round/>
            </a:ln>
          </p:spPr>
          <p:txBody>
            <a:bodyPr wrap="none" anchor="ctr"/>
            <a:lstStyle/>
            <a:p>
              <a:endParaRPr lang="en-US"/>
            </a:p>
          </p:txBody>
        </p:sp>
        <p:sp>
          <p:nvSpPr>
            <p:cNvPr id="15" name="TextBox 15"/>
            <p:cNvSpPr txBox="1">
              <a:spLocks noChangeArrowheads="1"/>
            </p:cNvSpPr>
            <p:nvPr/>
          </p:nvSpPr>
          <p:spPr bwMode="auto">
            <a:xfrm>
              <a:off x="2024063" y="4419600"/>
              <a:ext cx="1133475" cy="1200150"/>
            </a:xfrm>
            <a:prstGeom prst="rect">
              <a:avLst/>
            </a:prstGeom>
            <a:noFill/>
            <a:ln w="9525">
              <a:noFill/>
              <a:miter lim="800000"/>
            </a:ln>
          </p:spPr>
          <p:txBody>
            <a:bodyPr wrap="none">
              <a:spAutoFit/>
            </a:bodyPr>
            <a:lstStyle/>
            <a:p>
              <a:pPr algn="ctr"/>
              <a:r>
                <a:rPr lang="en-US" sz="1800" i="1" dirty="0" err="1"/>
                <a:t>y</a:t>
              </a:r>
              <a:endParaRPr lang="en-US" sz="1800" i="1" dirty="0"/>
            </a:p>
            <a:p>
              <a:pPr algn="ctr"/>
              <a:r>
                <a:rPr lang="en-US" sz="1800" dirty="0"/>
                <a:t>dependent</a:t>
              </a:r>
              <a:endParaRPr lang="en-US" sz="1800" dirty="0"/>
            </a:p>
            <a:p>
              <a:pPr algn="ctr"/>
              <a:r>
                <a:rPr lang="en-US" sz="1800" dirty="0"/>
                <a:t>variable</a:t>
              </a:r>
              <a:endParaRPr lang="en-US" sz="1800" dirty="0"/>
            </a:p>
            <a:p>
              <a:pPr algn="ctr"/>
              <a:r>
                <a:rPr lang="en-US" sz="1800" dirty="0"/>
                <a:t>(output)</a:t>
              </a:r>
              <a:endParaRPr lang="en-US" sz="1800" dirty="0"/>
            </a:p>
          </p:txBody>
        </p:sp>
        <p:sp>
          <p:nvSpPr>
            <p:cNvPr id="16" name="TextBox 16"/>
            <p:cNvSpPr txBox="1">
              <a:spLocks noChangeArrowheads="1"/>
            </p:cNvSpPr>
            <p:nvPr/>
          </p:nvSpPr>
          <p:spPr bwMode="auto">
            <a:xfrm>
              <a:off x="2881313" y="5800725"/>
              <a:ext cx="3748087" cy="368300"/>
            </a:xfrm>
            <a:prstGeom prst="rect">
              <a:avLst/>
            </a:prstGeom>
            <a:noFill/>
            <a:ln w="9525">
              <a:noFill/>
              <a:miter lim="800000"/>
            </a:ln>
          </p:spPr>
          <p:txBody>
            <a:bodyPr>
              <a:spAutoFit/>
            </a:bodyPr>
            <a:lstStyle/>
            <a:p>
              <a:pPr algn="ctr"/>
              <a:r>
                <a:rPr lang="en-US" sz="1800" i="1" dirty="0"/>
                <a:t>x – </a:t>
              </a:r>
              <a:r>
                <a:rPr lang="en-US" sz="1800" dirty="0"/>
                <a:t>independent variable (input)</a:t>
              </a:r>
              <a:endParaRPr lang="en-US" sz="180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4"/>
          <p:cNvSpPr>
            <a:spLocks noGrp="1" noChangeArrowheads="1"/>
          </p:cNvSpPr>
          <p:nvPr>
            <p:ph type="title"/>
          </p:nvPr>
        </p:nvSpPr>
        <p:spPr/>
        <p:txBody>
          <a:bodyPr>
            <a:normAutofit fontScale="90000"/>
          </a:bodyPr>
          <a:lstStyle/>
          <a:p>
            <a:r>
              <a:rPr lang="en-US" dirty="0"/>
              <a:t>A Simple Example: Fitting a Polynomial</a:t>
            </a:r>
            <a:endParaRPr lang="en-US" dirty="0"/>
          </a:p>
        </p:txBody>
      </p:sp>
      <p:sp>
        <p:nvSpPr>
          <p:cNvPr id="87042" name="Rectangle 7"/>
          <p:cNvSpPr>
            <a:spLocks noGrp="1" noChangeArrowheads="1"/>
          </p:cNvSpPr>
          <p:nvPr>
            <p:ph type="body" sz="half" idx="1"/>
          </p:nvPr>
        </p:nvSpPr>
        <p:spPr>
          <a:xfrm>
            <a:off x="457200" y="1600200"/>
            <a:ext cx="4619625" cy="4525963"/>
          </a:xfrm>
        </p:spPr>
        <p:txBody>
          <a:bodyPr/>
          <a:lstStyle/>
          <a:p>
            <a:pPr>
              <a:lnSpc>
                <a:spcPct val="90000"/>
              </a:lnSpc>
            </a:pPr>
            <a:r>
              <a:rPr lang="en-US" sz="2400" dirty="0"/>
              <a:t>The green curve is the true function (which is not a polynomial)</a:t>
            </a:r>
            <a:endParaRPr lang="en-US" sz="2400" dirty="0"/>
          </a:p>
          <a:p>
            <a:pPr>
              <a:lnSpc>
                <a:spcPct val="90000"/>
              </a:lnSpc>
            </a:pPr>
            <a:endParaRPr lang="en-US" sz="2400" dirty="0"/>
          </a:p>
          <a:p>
            <a:pPr>
              <a:lnSpc>
                <a:spcPct val="90000"/>
              </a:lnSpc>
            </a:pPr>
            <a:r>
              <a:rPr lang="en-US" sz="2400" dirty="0"/>
              <a:t>We </a:t>
            </a:r>
            <a:r>
              <a:rPr lang="en-US" sz="2400" dirty="0" smtClean="0"/>
              <a:t>may </a:t>
            </a:r>
            <a:r>
              <a:rPr lang="en-US" sz="2400" dirty="0"/>
              <a:t>use a loss function that measures the squared error in the prediction of y(x) from x. </a:t>
            </a:r>
            <a:r>
              <a:rPr lang="en-US" sz="2400" dirty="0" smtClean="0"/>
              <a:t> </a:t>
            </a:r>
            <a:endParaRPr lang="en-US" sz="2400" dirty="0"/>
          </a:p>
        </p:txBody>
      </p:sp>
      <p:pic>
        <p:nvPicPr>
          <p:cNvPr id="87043" name="Picture 5" descr="Fig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60988" y="1628775"/>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4" name="Picture 6" descr="Fig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4221163"/>
            <a:ext cx="26273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Text Box 9"/>
          <p:cNvSpPr txBox="1">
            <a:spLocks noChangeArrowheads="1"/>
          </p:cNvSpPr>
          <p:nvPr/>
        </p:nvSpPr>
        <p:spPr bwMode="auto">
          <a:xfrm>
            <a:off x="1600200" y="6231458"/>
            <a:ext cx="434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hangingPunct="1">
              <a:spcBef>
                <a:spcPct val="50000"/>
              </a:spcBef>
              <a:buClr>
                <a:schemeClr val="tx1"/>
              </a:buClr>
            </a:pPr>
            <a:r>
              <a:rPr lang="en-US" sz="1800" dirty="0">
                <a:latin typeface="+mn-lt"/>
              </a:rPr>
              <a:t>from </a:t>
            </a:r>
            <a:r>
              <a:rPr lang="en-US" sz="1800" dirty="0" smtClean="0">
                <a:latin typeface="+mn-lt"/>
              </a:rPr>
              <a:t>Bishop’s book on Machine Learning</a:t>
            </a:r>
            <a:endParaRPr lang="en-US" sz="1800" dirty="0">
              <a:latin typeface="+mn-lt"/>
            </a:endParaRPr>
          </a:p>
        </p:txBody>
      </p:sp>
      <p:sp>
        <p:nvSpPr>
          <p:cNvPr id="87046" name="Slide Number Placeholder 6"/>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5AD0761A-1F80-0142-8270-7E46B40CA1C2}" type="slidenum">
              <a:rPr lang="en-US" sz="1400">
                <a:latin typeface="Times New Roman" panose="02020603050405020304" charset="0"/>
              </a:rPr>
            </a:fld>
            <a:endParaRPr lang="en-US" sz="1400">
              <a:latin typeface="Times New Roman" panose="020206030504050203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762000" y="76200"/>
            <a:ext cx="8229600" cy="1143000"/>
          </a:xfrm>
        </p:spPr>
        <p:txBody>
          <a:bodyPr>
            <a:normAutofit fontScale="90000"/>
          </a:bodyPr>
          <a:lstStyle/>
          <a:p>
            <a:r>
              <a:rPr lang="en-US" dirty="0"/>
              <a:t>Some fits to the data: which is best?</a:t>
            </a:r>
            <a:endParaRPr lang="en-US" dirty="0"/>
          </a:p>
        </p:txBody>
      </p:sp>
      <p:pic>
        <p:nvPicPr>
          <p:cNvPr id="88066" name="Picture 4" descr="Fig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13288" y="4191000"/>
            <a:ext cx="3530600"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7" name="Picture 5" descr="Fig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4229100"/>
            <a:ext cx="3382962"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Picture 6" descr="Fig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463" y="1293813"/>
            <a:ext cx="3455987"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9" name="Picture 7" descr="Fig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313" y="1398588"/>
            <a:ext cx="3382962"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0" name="Text Box 8"/>
          <p:cNvSpPr txBox="1">
            <a:spLocks noChangeArrowheads="1"/>
          </p:cNvSpPr>
          <p:nvPr/>
        </p:nvSpPr>
        <p:spPr bwMode="auto">
          <a:xfrm>
            <a:off x="2771775" y="1196975"/>
            <a:ext cx="17287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hangingPunct="1">
              <a:spcBef>
                <a:spcPct val="50000"/>
              </a:spcBef>
              <a:buClr>
                <a:schemeClr val="tx1"/>
              </a:buClr>
            </a:pPr>
            <a:r>
              <a:rPr lang="en-US" sz="1200"/>
              <a:t>from Bishop</a:t>
            </a:r>
            <a:endParaRPr lang="en-US" sz="1200"/>
          </a:p>
        </p:txBody>
      </p:sp>
      <p:sp>
        <p:nvSpPr>
          <p:cNvPr id="88071" name="Slide Number Placeholder 7"/>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EC2560FF-1F4F-FB41-BED5-25CCF09D2A90}" type="slidenum">
              <a:rPr lang="en-US" sz="1400">
                <a:latin typeface="Times New Roman" panose="02020603050405020304" charset="0"/>
              </a:rPr>
            </a:fld>
            <a:endParaRPr lang="en-US" sz="1400">
              <a:latin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reeform 2"/>
          <p:cNvSpPr/>
          <p:nvPr/>
        </p:nvSpPr>
        <p:spPr bwMode="auto">
          <a:xfrm>
            <a:off x="2513013" y="2773363"/>
            <a:ext cx="1978025" cy="365125"/>
          </a:xfrm>
          <a:custGeom>
            <a:avLst/>
            <a:gdLst>
              <a:gd name="T0" fmla="*/ 0 w 1246"/>
              <a:gd name="T1" fmla="*/ 229 h 230"/>
              <a:gd name="T2" fmla="*/ 0 w 1246"/>
              <a:gd name="T3" fmla="*/ 141 h 230"/>
              <a:gd name="T4" fmla="*/ 1245 w 1246"/>
              <a:gd name="T5" fmla="*/ 141 h 230"/>
              <a:gd name="T6" fmla="*/ 1245 w 1246"/>
              <a:gd name="T7" fmla="*/ 0 h 230"/>
            </a:gdLst>
            <a:ahLst/>
            <a:cxnLst>
              <a:cxn ang="0">
                <a:pos x="T0" y="T1"/>
              </a:cxn>
              <a:cxn ang="0">
                <a:pos x="T2" y="T3"/>
              </a:cxn>
              <a:cxn ang="0">
                <a:pos x="T4" y="T5"/>
              </a:cxn>
              <a:cxn ang="0">
                <a:pos x="T6" y="T7"/>
              </a:cxn>
            </a:cxnLst>
            <a:rect l="0" t="0" r="r" b="b"/>
            <a:pathLst>
              <a:path w="1246" h="230">
                <a:moveTo>
                  <a:pt x="0" y="229"/>
                </a:moveTo>
                <a:lnTo>
                  <a:pt x="0" y="141"/>
                </a:lnTo>
                <a:lnTo>
                  <a:pt x="1245" y="141"/>
                </a:lnTo>
                <a:lnTo>
                  <a:pt x="1245" y="0"/>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03" name="Freeform 3"/>
          <p:cNvSpPr/>
          <p:nvPr/>
        </p:nvSpPr>
        <p:spPr bwMode="auto">
          <a:xfrm>
            <a:off x="1417638" y="4281488"/>
            <a:ext cx="1096962" cy="365125"/>
          </a:xfrm>
          <a:custGeom>
            <a:avLst/>
            <a:gdLst>
              <a:gd name="T0" fmla="*/ 690 w 691"/>
              <a:gd name="T1" fmla="*/ 0 h 230"/>
              <a:gd name="T2" fmla="*/ 690 w 691"/>
              <a:gd name="T3" fmla="*/ 139 h 230"/>
              <a:gd name="T4" fmla="*/ 0 w 691"/>
              <a:gd name="T5" fmla="*/ 139 h 230"/>
              <a:gd name="T6" fmla="*/ 0 w 691"/>
              <a:gd name="T7" fmla="*/ 229 h 230"/>
            </a:gdLst>
            <a:ahLst/>
            <a:cxnLst>
              <a:cxn ang="0">
                <a:pos x="T0" y="T1"/>
              </a:cxn>
              <a:cxn ang="0">
                <a:pos x="T2" y="T3"/>
              </a:cxn>
              <a:cxn ang="0">
                <a:pos x="T4" y="T5"/>
              </a:cxn>
              <a:cxn ang="0">
                <a:pos x="T6" y="T7"/>
              </a:cxn>
            </a:cxnLst>
            <a:rect l="0" t="0" r="r" b="b"/>
            <a:pathLst>
              <a:path w="691" h="230">
                <a:moveTo>
                  <a:pt x="690" y="0"/>
                </a:moveTo>
                <a:lnTo>
                  <a:pt x="690" y="139"/>
                </a:lnTo>
                <a:lnTo>
                  <a:pt x="0" y="139"/>
                </a:lnTo>
                <a:lnTo>
                  <a:pt x="0" y="229"/>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04" name="Rectangle 4"/>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dirty="0"/>
              <a:t>Types of </a:t>
            </a:r>
            <a:r>
              <a:rPr lang="en-US" dirty="0" smtClean="0"/>
              <a:t>Regression </a:t>
            </a:r>
            <a:r>
              <a:rPr lang="en-US" dirty="0"/>
              <a:t>Models</a:t>
            </a:r>
            <a:endParaRPr lang="en-US" dirty="0"/>
          </a:p>
        </p:txBody>
      </p:sp>
      <p:sp>
        <p:nvSpPr>
          <p:cNvPr id="51205" name="Freeform 5"/>
          <p:cNvSpPr/>
          <p:nvPr/>
        </p:nvSpPr>
        <p:spPr bwMode="auto">
          <a:xfrm>
            <a:off x="3486150" y="1974850"/>
            <a:ext cx="2008188" cy="800100"/>
          </a:xfrm>
          <a:custGeom>
            <a:avLst/>
            <a:gdLst>
              <a:gd name="T0" fmla="*/ 0 w 1265"/>
              <a:gd name="T1" fmla="*/ 503 h 504"/>
              <a:gd name="T2" fmla="*/ 1264 w 1265"/>
              <a:gd name="T3" fmla="*/ 503 h 504"/>
              <a:gd name="T4" fmla="*/ 1264 w 1265"/>
              <a:gd name="T5" fmla="*/ 0 h 504"/>
              <a:gd name="T6" fmla="*/ 0 w 1265"/>
              <a:gd name="T7" fmla="*/ 0 h 504"/>
              <a:gd name="T8" fmla="*/ 0 w 1265"/>
              <a:gd name="T9" fmla="*/ 503 h 504"/>
            </a:gdLst>
            <a:ahLst/>
            <a:cxnLst>
              <a:cxn ang="0">
                <a:pos x="T0" y="T1"/>
              </a:cxn>
              <a:cxn ang="0">
                <a:pos x="T2" y="T3"/>
              </a:cxn>
              <a:cxn ang="0">
                <a:pos x="T4" y="T5"/>
              </a:cxn>
              <a:cxn ang="0">
                <a:pos x="T6" y="T7"/>
              </a:cxn>
              <a:cxn ang="0">
                <a:pos x="T8" y="T9"/>
              </a:cxn>
            </a:cxnLst>
            <a:rect l="0" t="0" r="r" b="b"/>
            <a:pathLst>
              <a:path w="1265" h="504">
                <a:moveTo>
                  <a:pt x="0" y="503"/>
                </a:moveTo>
                <a:lnTo>
                  <a:pt x="1264" y="503"/>
                </a:lnTo>
                <a:lnTo>
                  <a:pt x="1264" y="0"/>
                </a:lnTo>
                <a:lnTo>
                  <a:pt x="0" y="0"/>
                </a:lnTo>
                <a:lnTo>
                  <a:pt x="0" y="503"/>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06" name="Rectangle 6"/>
          <p:cNvSpPr>
            <a:spLocks noChangeArrowheads="1"/>
          </p:cNvSpPr>
          <p:nvPr/>
        </p:nvSpPr>
        <p:spPr bwMode="auto">
          <a:xfrm>
            <a:off x="3567113" y="1966913"/>
            <a:ext cx="154369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dirty="0">
                <a:solidFill>
                  <a:srgbClr val="000000"/>
                </a:solidFill>
              </a:rPr>
              <a:t>Regression</a:t>
            </a:r>
            <a:endParaRPr lang="en-US" sz="2400" dirty="0">
              <a:solidFill>
                <a:srgbClr val="000000"/>
              </a:solidFill>
            </a:endParaRPr>
          </a:p>
        </p:txBody>
      </p:sp>
      <p:sp>
        <p:nvSpPr>
          <p:cNvPr id="51207" name="Rectangle 7"/>
          <p:cNvSpPr>
            <a:spLocks noChangeArrowheads="1"/>
          </p:cNvSpPr>
          <p:nvPr/>
        </p:nvSpPr>
        <p:spPr bwMode="auto">
          <a:xfrm>
            <a:off x="3875088" y="2330450"/>
            <a:ext cx="111403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dirty="0">
                <a:solidFill>
                  <a:srgbClr val="000000"/>
                </a:solidFill>
              </a:rPr>
              <a:t>Models</a:t>
            </a:r>
            <a:endParaRPr lang="en-US" sz="2400" dirty="0">
              <a:solidFill>
                <a:srgbClr val="000000"/>
              </a:solidFill>
            </a:endParaRPr>
          </a:p>
        </p:txBody>
      </p:sp>
      <p:sp>
        <p:nvSpPr>
          <p:cNvPr id="51208" name="Freeform 8"/>
          <p:cNvSpPr/>
          <p:nvPr/>
        </p:nvSpPr>
        <p:spPr bwMode="auto">
          <a:xfrm>
            <a:off x="915988" y="4787900"/>
            <a:ext cx="1004887" cy="1003300"/>
          </a:xfrm>
          <a:custGeom>
            <a:avLst/>
            <a:gdLst>
              <a:gd name="T0" fmla="*/ 0 w 633"/>
              <a:gd name="T1" fmla="*/ 631 h 632"/>
              <a:gd name="T2" fmla="*/ 632 w 633"/>
              <a:gd name="T3" fmla="*/ 631 h 632"/>
              <a:gd name="T4" fmla="*/ 632 w 633"/>
              <a:gd name="T5" fmla="*/ 0 h 632"/>
              <a:gd name="T6" fmla="*/ 0 w 633"/>
              <a:gd name="T7" fmla="*/ 0 h 632"/>
              <a:gd name="T8" fmla="*/ 0 w 633"/>
              <a:gd name="T9" fmla="*/ 631 h 632"/>
            </a:gdLst>
            <a:ahLst/>
            <a:cxnLst>
              <a:cxn ang="0">
                <a:pos x="T0" y="T1"/>
              </a:cxn>
              <a:cxn ang="0">
                <a:pos x="T2" y="T3"/>
              </a:cxn>
              <a:cxn ang="0">
                <a:pos x="T4" y="T5"/>
              </a:cxn>
              <a:cxn ang="0">
                <a:pos x="T6" y="T7"/>
              </a:cxn>
              <a:cxn ang="0">
                <a:pos x="T8" y="T9"/>
              </a:cxn>
            </a:cxnLst>
            <a:rect l="0" t="0" r="r" b="b"/>
            <a:pathLst>
              <a:path w="633" h="632">
                <a:moveTo>
                  <a:pt x="0" y="631"/>
                </a:moveTo>
                <a:lnTo>
                  <a:pt x="632" y="631"/>
                </a:lnTo>
                <a:lnTo>
                  <a:pt x="632"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09" name="Rectangle 9"/>
          <p:cNvSpPr>
            <a:spLocks noChangeArrowheads="1"/>
          </p:cNvSpPr>
          <p:nvPr/>
        </p:nvSpPr>
        <p:spPr bwMode="auto">
          <a:xfrm>
            <a:off x="869950" y="5060950"/>
            <a:ext cx="9523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dirty="0">
                <a:solidFill>
                  <a:srgbClr val="000000"/>
                </a:solidFill>
              </a:rPr>
              <a:t>Linear</a:t>
            </a:r>
            <a:endParaRPr lang="en-US" sz="2400" dirty="0">
              <a:solidFill>
                <a:srgbClr val="000000"/>
              </a:solidFill>
            </a:endParaRPr>
          </a:p>
        </p:txBody>
      </p:sp>
      <p:sp>
        <p:nvSpPr>
          <p:cNvPr id="51210" name="Freeform 10"/>
          <p:cNvSpPr/>
          <p:nvPr/>
        </p:nvSpPr>
        <p:spPr bwMode="auto">
          <a:xfrm>
            <a:off x="3105150" y="4787900"/>
            <a:ext cx="1006475" cy="1003300"/>
          </a:xfrm>
          <a:custGeom>
            <a:avLst/>
            <a:gdLst>
              <a:gd name="T0" fmla="*/ 0 w 634"/>
              <a:gd name="T1" fmla="*/ 631 h 632"/>
              <a:gd name="T2" fmla="*/ 633 w 634"/>
              <a:gd name="T3" fmla="*/ 631 h 632"/>
              <a:gd name="T4" fmla="*/ 633 w 634"/>
              <a:gd name="T5" fmla="*/ 0 h 632"/>
              <a:gd name="T6" fmla="*/ 0 w 634"/>
              <a:gd name="T7" fmla="*/ 0 h 632"/>
              <a:gd name="T8" fmla="*/ 0 w 634"/>
              <a:gd name="T9" fmla="*/ 631 h 632"/>
            </a:gdLst>
            <a:ahLst/>
            <a:cxnLst>
              <a:cxn ang="0">
                <a:pos x="T0" y="T1"/>
              </a:cxn>
              <a:cxn ang="0">
                <a:pos x="T2" y="T3"/>
              </a:cxn>
              <a:cxn ang="0">
                <a:pos x="T4" y="T5"/>
              </a:cxn>
              <a:cxn ang="0">
                <a:pos x="T6" y="T7"/>
              </a:cxn>
              <a:cxn ang="0">
                <a:pos x="T8" y="T9"/>
              </a:cxn>
            </a:cxnLst>
            <a:rect l="0" t="0" r="r" b="b"/>
            <a:pathLst>
              <a:path w="634" h="632">
                <a:moveTo>
                  <a:pt x="0" y="631"/>
                </a:moveTo>
                <a:lnTo>
                  <a:pt x="633" y="631"/>
                </a:lnTo>
                <a:lnTo>
                  <a:pt x="633"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11" name="Rectangle 11"/>
          <p:cNvSpPr>
            <a:spLocks noChangeArrowheads="1"/>
          </p:cNvSpPr>
          <p:nvPr/>
        </p:nvSpPr>
        <p:spPr bwMode="auto">
          <a:xfrm>
            <a:off x="3171825" y="4878388"/>
            <a:ext cx="79964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Non-</a:t>
            </a:r>
            <a:endParaRPr lang="en-US" sz="2400">
              <a:solidFill>
                <a:srgbClr val="000000"/>
              </a:solidFill>
            </a:endParaRPr>
          </a:p>
        </p:txBody>
      </p:sp>
      <p:sp>
        <p:nvSpPr>
          <p:cNvPr id="51212" name="Rectangle 12"/>
          <p:cNvSpPr>
            <a:spLocks noChangeArrowheads="1"/>
          </p:cNvSpPr>
          <p:nvPr/>
        </p:nvSpPr>
        <p:spPr bwMode="auto">
          <a:xfrm>
            <a:off x="3059113" y="5243513"/>
            <a:ext cx="9523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Linear</a:t>
            </a:r>
            <a:endParaRPr lang="en-US" sz="2400">
              <a:solidFill>
                <a:srgbClr val="000000"/>
              </a:solidFill>
            </a:endParaRPr>
          </a:p>
        </p:txBody>
      </p:sp>
      <p:sp>
        <p:nvSpPr>
          <p:cNvPr id="51213" name="Freeform 13"/>
          <p:cNvSpPr/>
          <p:nvPr/>
        </p:nvSpPr>
        <p:spPr bwMode="auto">
          <a:xfrm>
            <a:off x="2513013" y="4281488"/>
            <a:ext cx="1096962" cy="365125"/>
          </a:xfrm>
          <a:custGeom>
            <a:avLst/>
            <a:gdLst>
              <a:gd name="T0" fmla="*/ 690 w 691"/>
              <a:gd name="T1" fmla="*/ 229 h 230"/>
              <a:gd name="T2" fmla="*/ 690 w 691"/>
              <a:gd name="T3" fmla="*/ 139 h 230"/>
              <a:gd name="T4" fmla="*/ 0 w 691"/>
              <a:gd name="T5" fmla="*/ 139 h 230"/>
              <a:gd name="T6" fmla="*/ 0 w 691"/>
              <a:gd name="T7" fmla="*/ 0 h 230"/>
            </a:gdLst>
            <a:ahLst/>
            <a:cxnLst>
              <a:cxn ang="0">
                <a:pos x="T0" y="T1"/>
              </a:cxn>
              <a:cxn ang="0">
                <a:pos x="T2" y="T3"/>
              </a:cxn>
              <a:cxn ang="0">
                <a:pos x="T4" y="T5"/>
              </a:cxn>
              <a:cxn ang="0">
                <a:pos x="T6" y="T7"/>
              </a:cxn>
            </a:cxnLst>
            <a:rect l="0" t="0" r="r" b="b"/>
            <a:pathLst>
              <a:path w="691" h="230">
                <a:moveTo>
                  <a:pt x="690" y="229"/>
                </a:moveTo>
                <a:lnTo>
                  <a:pt x="690" y="139"/>
                </a:lnTo>
                <a:lnTo>
                  <a:pt x="0" y="139"/>
                </a:lnTo>
                <a:lnTo>
                  <a:pt x="0" y="0"/>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14" name="Freeform 14"/>
          <p:cNvSpPr/>
          <p:nvPr/>
        </p:nvSpPr>
        <p:spPr bwMode="auto">
          <a:xfrm>
            <a:off x="3525838" y="4627563"/>
            <a:ext cx="152400" cy="152400"/>
          </a:xfrm>
          <a:custGeom>
            <a:avLst/>
            <a:gdLst>
              <a:gd name="T0" fmla="*/ 95 w 96"/>
              <a:gd name="T1" fmla="*/ 0 h 96"/>
              <a:gd name="T2" fmla="*/ 49 w 96"/>
              <a:gd name="T3" fmla="*/ 95 h 96"/>
              <a:gd name="T4" fmla="*/ 0 w 96"/>
              <a:gd name="T5" fmla="*/ 0 h 96"/>
              <a:gd name="T6" fmla="*/ 95 w 96"/>
              <a:gd name="T7" fmla="*/ 0 h 96"/>
            </a:gdLst>
            <a:ahLst/>
            <a:cxnLst>
              <a:cxn ang="0">
                <a:pos x="T0" y="T1"/>
              </a:cxn>
              <a:cxn ang="0">
                <a:pos x="T2" y="T3"/>
              </a:cxn>
              <a:cxn ang="0">
                <a:pos x="T4" y="T5"/>
              </a:cxn>
              <a:cxn ang="0">
                <a:pos x="T6" y="T7"/>
              </a:cxn>
            </a:cxnLst>
            <a:rect l="0" t="0" r="r" b="b"/>
            <a:pathLst>
              <a:path w="96" h="96">
                <a:moveTo>
                  <a:pt x="95" y="0"/>
                </a:moveTo>
                <a:lnTo>
                  <a:pt x="49" y="95"/>
                </a:lnTo>
                <a:lnTo>
                  <a:pt x="0" y="0"/>
                </a:lnTo>
                <a:lnTo>
                  <a:pt x="95" y="0"/>
                </a:lnTo>
              </a:path>
            </a:pathLst>
          </a:custGeom>
          <a:solidFill>
            <a:schemeClr val="tx2"/>
          </a:solidFill>
          <a:ln>
            <a:noFill/>
          </a:ln>
          <a:effectLst>
            <a:outerShdw blurRad="63500" dist="35921" dir="2700000" algn="ctr" rotWithShape="0">
              <a:schemeClr val="bg2"/>
            </a:outerShdw>
          </a:effectLst>
        </p:spPr>
        <p:txBody>
          <a:bodyPr/>
          <a:lstStyle/>
          <a:p>
            <a:endParaRPr lang="en-US" sz="2400"/>
          </a:p>
        </p:txBody>
      </p:sp>
      <p:sp>
        <p:nvSpPr>
          <p:cNvPr id="51215" name="Freeform 15"/>
          <p:cNvSpPr/>
          <p:nvPr/>
        </p:nvSpPr>
        <p:spPr bwMode="auto">
          <a:xfrm>
            <a:off x="1336675" y="4627563"/>
            <a:ext cx="152400" cy="152400"/>
          </a:xfrm>
          <a:custGeom>
            <a:avLst/>
            <a:gdLst>
              <a:gd name="T0" fmla="*/ 95 w 96"/>
              <a:gd name="T1" fmla="*/ 0 h 96"/>
              <a:gd name="T2" fmla="*/ 48 w 96"/>
              <a:gd name="T3" fmla="*/ 95 h 96"/>
              <a:gd name="T4" fmla="*/ 0 w 96"/>
              <a:gd name="T5" fmla="*/ 0 h 96"/>
              <a:gd name="T6" fmla="*/ 95 w 96"/>
              <a:gd name="T7" fmla="*/ 0 h 96"/>
            </a:gdLst>
            <a:ahLst/>
            <a:cxnLst>
              <a:cxn ang="0">
                <a:pos x="T0" y="T1"/>
              </a:cxn>
              <a:cxn ang="0">
                <a:pos x="T2" y="T3"/>
              </a:cxn>
              <a:cxn ang="0">
                <a:pos x="T4" y="T5"/>
              </a:cxn>
              <a:cxn ang="0">
                <a:pos x="T6" y="T7"/>
              </a:cxn>
            </a:cxnLst>
            <a:rect l="0" t="0" r="r" b="b"/>
            <a:pathLst>
              <a:path w="96" h="96">
                <a:moveTo>
                  <a:pt x="95" y="0"/>
                </a:moveTo>
                <a:lnTo>
                  <a:pt x="48" y="95"/>
                </a:lnTo>
                <a:lnTo>
                  <a:pt x="0" y="0"/>
                </a:lnTo>
                <a:lnTo>
                  <a:pt x="95" y="0"/>
                </a:lnTo>
              </a:path>
            </a:pathLst>
          </a:custGeom>
          <a:solidFill>
            <a:srgbClr val="1F497D"/>
          </a:solidFill>
          <a:ln>
            <a:noFill/>
          </a:ln>
          <a:effectLst>
            <a:outerShdw blurRad="63500" dist="35921" dir="2700000" algn="ctr" rotWithShape="0">
              <a:schemeClr val="bg2"/>
            </a:outerShdw>
          </a:effectLst>
        </p:spPr>
        <p:txBody>
          <a:bodyPr/>
          <a:lstStyle/>
          <a:p>
            <a:endParaRPr lang="en-US" sz="2400"/>
          </a:p>
        </p:txBody>
      </p:sp>
      <p:sp>
        <p:nvSpPr>
          <p:cNvPr id="51216" name="Freeform 16"/>
          <p:cNvSpPr/>
          <p:nvPr/>
        </p:nvSpPr>
        <p:spPr bwMode="auto">
          <a:xfrm>
            <a:off x="4489450" y="2773363"/>
            <a:ext cx="2130425" cy="365125"/>
          </a:xfrm>
          <a:custGeom>
            <a:avLst/>
            <a:gdLst>
              <a:gd name="T0" fmla="*/ 1341 w 1342"/>
              <a:gd name="T1" fmla="*/ 229 h 230"/>
              <a:gd name="T2" fmla="*/ 1341 w 1342"/>
              <a:gd name="T3" fmla="*/ 141 h 230"/>
              <a:gd name="T4" fmla="*/ 0 w 1342"/>
              <a:gd name="T5" fmla="*/ 141 h 230"/>
              <a:gd name="T6" fmla="*/ 0 w 1342"/>
              <a:gd name="T7" fmla="*/ 0 h 230"/>
            </a:gdLst>
            <a:ahLst/>
            <a:cxnLst>
              <a:cxn ang="0">
                <a:pos x="T0" y="T1"/>
              </a:cxn>
              <a:cxn ang="0">
                <a:pos x="T2" y="T3"/>
              </a:cxn>
              <a:cxn ang="0">
                <a:pos x="T4" y="T5"/>
              </a:cxn>
              <a:cxn ang="0">
                <a:pos x="T6" y="T7"/>
              </a:cxn>
            </a:cxnLst>
            <a:rect l="0" t="0" r="r" b="b"/>
            <a:pathLst>
              <a:path w="1342" h="230">
                <a:moveTo>
                  <a:pt x="1341" y="229"/>
                </a:moveTo>
                <a:lnTo>
                  <a:pt x="1341" y="141"/>
                </a:lnTo>
                <a:lnTo>
                  <a:pt x="0" y="141"/>
                </a:lnTo>
                <a:lnTo>
                  <a:pt x="0" y="0"/>
                </a:lnTo>
              </a:path>
            </a:pathLst>
          </a:custGeom>
          <a:noFill/>
          <a:ln w="25400" cap="rnd" cmpd="sng">
            <a:solidFill>
              <a:schemeClr val="accent1"/>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17" name="Freeform 17"/>
          <p:cNvSpPr/>
          <p:nvPr/>
        </p:nvSpPr>
        <p:spPr bwMode="auto">
          <a:xfrm>
            <a:off x="6535738" y="3119438"/>
            <a:ext cx="153987" cy="152400"/>
          </a:xfrm>
          <a:custGeom>
            <a:avLst/>
            <a:gdLst>
              <a:gd name="T0" fmla="*/ 96 w 97"/>
              <a:gd name="T1" fmla="*/ 0 h 96"/>
              <a:gd name="T2" fmla="*/ 49 w 97"/>
              <a:gd name="T3" fmla="*/ 95 h 96"/>
              <a:gd name="T4" fmla="*/ 0 w 97"/>
              <a:gd name="T5" fmla="*/ 0 h 96"/>
              <a:gd name="T6" fmla="*/ 96 w 97"/>
              <a:gd name="T7" fmla="*/ 0 h 96"/>
            </a:gdLst>
            <a:ahLst/>
            <a:cxnLst>
              <a:cxn ang="0">
                <a:pos x="T0" y="T1"/>
              </a:cxn>
              <a:cxn ang="0">
                <a:pos x="T2" y="T3"/>
              </a:cxn>
              <a:cxn ang="0">
                <a:pos x="T4" y="T5"/>
              </a:cxn>
              <a:cxn ang="0">
                <a:pos x="T6" y="T7"/>
              </a:cxn>
            </a:cxnLst>
            <a:rect l="0" t="0" r="r" b="b"/>
            <a:pathLst>
              <a:path w="97" h="96">
                <a:moveTo>
                  <a:pt x="96" y="0"/>
                </a:moveTo>
                <a:lnTo>
                  <a:pt x="49" y="95"/>
                </a:lnTo>
                <a:lnTo>
                  <a:pt x="0" y="0"/>
                </a:lnTo>
                <a:lnTo>
                  <a:pt x="96" y="0"/>
                </a:lnTo>
              </a:path>
            </a:pathLst>
          </a:custGeom>
          <a:solidFill>
            <a:srgbClr val="1F497D"/>
          </a:solidFill>
          <a:ln w="12700" cap="rnd" cmpd="sng">
            <a:solidFill>
              <a:schemeClr val="tx1"/>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18" name="Freeform 18"/>
          <p:cNvSpPr/>
          <p:nvPr/>
        </p:nvSpPr>
        <p:spPr bwMode="auto">
          <a:xfrm>
            <a:off x="2430463" y="3119438"/>
            <a:ext cx="153987" cy="152400"/>
          </a:xfrm>
          <a:custGeom>
            <a:avLst/>
            <a:gdLst>
              <a:gd name="T0" fmla="*/ 96 w 97"/>
              <a:gd name="T1" fmla="*/ 0 h 96"/>
              <a:gd name="T2" fmla="*/ 49 w 97"/>
              <a:gd name="T3" fmla="*/ 95 h 96"/>
              <a:gd name="T4" fmla="*/ 0 w 97"/>
              <a:gd name="T5" fmla="*/ 0 h 96"/>
              <a:gd name="T6" fmla="*/ 96 w 97"/>
              <a:gd name="T7" fmla="*/ 0 h 96"/>
            </a:gdLst>
            <a:ahLst/>
            <a:cxnLst>
              <a:cxn ang="0">
                <a:pos x="T0" y="T1"/>
              </a:cxn>
              <a:cxn ang="0">
                <a:pos x="T2" y="T3"/>
              </a:cxn>
              <a:cxn ang="0">
                <a:pos x="T4" y="T5"/>
              </a:cxn>
              <a:cxn ang="0">
                <a:pos x="T6" y="T7"/>
              </a:cxn>
            </a:cxnLst>
            <a:rect l="0" t="0" r="r" b="b"/>
            <a:pathLst>
              <a:path w="97" h="96">
                <a:moveTo>
                  <a:pt x="96" y="0"/>
                </a:moveTo>
                <a:lnTo>
                  <a:pt x="49" y="95"/>
                </a:lnTo>
                <a:lnTo>
                  <a:pt x="0" y="0"/>
                </a:lnTo>
                <a:lnTo>
                  <a:pt x="96" y="0"/>
                </a:lnTo>
              </a:path>
            </a:pathLst>
          </a:custGeom>
          <a:solidFill>
            <a:srgbClr val="1F497D"/>
          </a:solidFill>
          <a:ln>
            <a:noFill/>
          </a:ln>
          <a:effectLst>
            <a:outerShdw blurRad="63500" dist="35921" dir="2700000" algn="ctr" rotWithShape="0">
              <a:schemeClr val="bg2"/>
            </a:outerShdw>
          </a:effectLst>
        </p:spPr>
        <p:txBody>
          <a:bodyPr/>
          <a:lstStyle/>
          <a:p>
            <a:endParaRPr lang="en-US" sz="2400"/>
          </a:p>
        </p:txBody>
      </p:sp>
      <p:sp>
        <p:nvSpPr>
          <p:cNvPr id="51219" name="Freeform 19"/>
          <p:cNvSpPr/>
          <p:nvPr/>
        </p:nvSpPr>
        <p:spPr bwMode="auto">
          <a:xfrm>
            <a:off x="5522913" y="4281488"/>
            <a:ext cx="1096962" cy="365125"/>
          </a:xfrm>
          <a:custGeom>
            <a:avLst/>
            <a:gdLst>
              <a:gd name="T0" fmla="*/ 0 w 691"/>
              <a:gd name="T1" fmla="*/ 229 h 230"/>
              <a:gd name="T2" fmla="*/ 0 w 691"/>
              <a:gd name="T3" fmla="*/ 139 h 230"/>
              <a:gd name="T4" fmla="*/ 690 w 691"/>
              <a:gd name="T5" fmla="*/ 139 h 230"/>
              <a:gd name="T6" fmla="*/ 690 w 691"/>
              <a:gd name="T7" fmla="*/ 0 h 230"/>
            </a:gdLst>
            <a:ahLst/>
            <a:cxnLst>
              <a:cxn ang="0">
                <a:pos x="T0" y="T1"/>
              </a:cxn>
              <a:cxn ang="0">
                <a:pos x="T2" y="T3"/>
              </a:cxn>
              <a:cxn ang="0">
                <a:pos x="T4" y="T5"/>
              </a:cxn>
              <a:cxn ang="0">
                <a:pos x="T6" y="T7"/>
              </a:cxn>
            </a:cxnLst>
            <a:rect l="0" t="0" r="r" b="b"/>
            <a:pathLst>
              <a:path w="691" h="230">
                <a:moveTo>
                  <a:pt x="0" y="229"/>
                </a:moveTo>
                <a:lnTo>
                  <a:pt x="0" y="139"/>
                </a:lnTo>
                <a:lnTo>
                  <a:pt x="690" y="139"/>
                </a:lnTo>
                <a:lnTo>
                  <a:pt x="690" y="0"/>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20" name="Freeform 20"/>
          <p:cNvSpPr/>
          <p:nvPr/>
        </p:nvSpPr>
        <p:spPr bwMode="auto">
          <a:xfrm>
            <a:off x="5441950" y="4627563"/>
            <a:ext cx="152400" cy="152400"/>
          </a:xfrm>
          <a:custGeom>
            <a:avLst/>
            <a:gdLst>
              <a:gd name="T0" fmla="*/ 95 w 96"/>
              <a:gd name="T1" fmla="*/ 0 h 96"/>
              <a:gd name="T2" fmla="*/ 48 w 96"/>
              <a:gd name="T3" fmla="*/ 95 h 96"/>
              <a:gd name="T4" fmla="*/ 0 w 96"/>
              <a:gd name="T5" fmla="*/ 0 h 96"/>
              <a:gd name="T6" fmla="*/ 95 w 96"/>
              <a:gd name="T7" fmla="*/ 0 h 96"/>
            </a:gdLst>
            <a:ahLst/>
            <a:cxnLst>
              <a:cxn ang="0">
                <a:pos x="T0" y="T1"/>
              </a:cxn>
              <a:cxn ang="0">
                <a:pos x="T2" y="T3"/>
              </a:cxn>
              <a:cxn ang="0">
                <a:pos x="T4" y="T5"/>
              </a:cxn>
              <a:cxn ang="0">
                <a:pos x="T6" y="T7"/>
              </a:cxn>
            </a:cxnLst>
            <a:rect l="0" t="0" r="r" b="b"/>
            <a:pathLst>
              <a:path w="96" h="96">
                <a:moveTo>
                  <a:pt x="95" y="0"/>
                </a:moveTo>
                <a:lnTo>
                  <a:pt x="48" y="95"/>
                </a:lnTo>
                <a:lnTo>
                  <a:pt x="0" y="0"/>
                </a:lnTo>
                <a:lnTo>
                  <a:pt x="95" y="0"/>
                </a:lnTo>
              </a:path>
            </a:pathLst>
          </a:custGeom>
          <a:solidFill>
            <a:srgbClr val="1F497D"/>
          </a:solidFill>
          <a:ln>
            <a:noFill/>
          </a:ln>
          <a:effectLst>
            <a:outerShdw blurRad="63500" dist="35921" dir="2700000" algn="ctr" rotWithShape="0">
              <a:schemeClr val="bg2"/>
            </a:outerShdw>
          </a:effectLst>
        </p:spPr>
        <p:txBody>
          <a:bodyPr/>
          <a:lstStyle/>
          <a:p>
            <a:endParaRPr lang="en-US" sz="2400"/>
          </a:p>
        </p:txBody>
      </p:sp>
      <p:sp>
        <p:nvSpPr>
          <p:cNvPr id="51222" name="Rectangle 22"/>
          <p:cNvSpPr>
            <a:spLocks noChangeArrowheads="1"/>
          </p:cNvSpPr>
          <p:nvPr/>
        </p:nvSpPr>
        <p:spPr bwMode="auto">
          <a:xfrm>
            <a:off x="6148388" y="2389188"/>
            <a:ext cx="1601701" cy="459100"/>
          </a:xfrm>
          <a:prstGeom prst="rect">
            <a:avLst/>
          </a:prstGeom>
          <a:noFill/>
          <a:ln>
            <a:noFill/>
          </a:ln>
          <a:effectLst>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2400" dirty="0" smtClean="0">
                <a:solidFill>
                  <a:srgbClr val="1F497D"/>
                </a:solidFill>
              </a:rPr>
              <a:t>2+ features</a:t>
            </a:r>
            <a:endParaRPr lang="en-US" sz="2400" dirty="0">
              <a:solidFill>
                <a:srgbClr val="1F497D"/>
              </a:solidFill>
            </a:endParaRPr>
          </a:p>
        </p:txBody>
      </p:sp>
      <p:sp>
        <p:nvSpPr>
          <p:cNvPr id="51223" name="Freeform 23"/>
          <p:cNvSpPr/>
          <p:nvPr/>
        </p:nvSpPr>
        <p:spPr bwMode="auto">
          <a:xfrm>
            <a:off x="1828800" y="3279775"/>
            <a:ext cx="1370013" cy="1003300"/>
          </a:xfrm>
          <a:custGeom>
            <a:avLst/>
            <a:gdLst>
              <a:gd name="T0" fmla="*/ 0 w 863"/>
              <a:gd name="T1" fmla="*/ 631 h 632"/>
              <a:gd name="T2" fmla="*/ 862 w 863"/>
              <a:gd name="T3" fmla="*/ 631 h 632"/>
              <a:gd name="T4" fmla="*/ 862 w 863"/>
              <a:gd name="T5" fmla="*/ 0 h 632"/>
              <a:gd name="T6" fmla="*/ 0 w 863"/>
              <a:gd name="T7" fmla="*/ 0 h 632"/>
              <a:gd name="T8" fmla="*/ 0 w 863"/>
              <a:gd name="T9" fmla="*/ 631 h 632"/>
            </a:gdLst>
            <a:ahLst/>
            <a:cxnLst>
              <a:cxn ang="0">
                <a:pos x="T0" y="T1"/>
              </a:cxn>
              <a:cxn ang="0">
                <a:pos x="T2" y="T3"/>
              </a:cxn>
              <a:cxn ang="0">
                <a:pos x="T4" y="T5"/>
              </a:cxn>
              <a:cxn ang="0">
                <a:pos x="T6" y="T7"/>
              </a:cxn>
              <a:cxn ang="0">
                <a:pos x="T8" y="T9"/>
              </a:cxn>
            </a:cxnLst>
            <a:rect l="0" t="0" r="r" b="b"/>
            <a:pathLst>
              <a:path w="863" h="632">
                <a:moveTo>
                  <a:pt x="0" y="631"/>
                </a:moveTo>
                <a:lnTo>
                  <a:pt x="862" y="631"/>
                </a:lnTo>
                <a:lnTo>
                  <a:pt x="862"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24" name="Rectangle 24"/>
          <p:cNvSpPr>
            <a:spLocks noChangeArrowheads="1"/>
          </p:cNvSpPr>
          <p:nvPr/>
        </p:nvSpPr>
        <p:spPr bwMode="auto">
          <a:xfrm>
            <a:off x="1922463" y="3552825"/>
            <a:ext cx="102612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Simple</a:t>
            </a:r>
            <a:endParaRPr lang="en-US" sz="2400">
              <a:solidFill>
                <a:srgbClr val="000000"/>
              </a:solidFill>
            </a:endParaRPr>
          </a:p>
        </p:txBody>
      </p:sp>
      <p:sp>
        <p:nvSpPr>
          <p:cNvPr id="51225" name="Freeform 25"/>
          <p:cNvSpPr/>
          <p:nvPr/>
        </p:nvSpPr>
        <p:spPr bwMode="auto">
          <a:xfrm>
            <a:off x="5934075" y="3279775"/>
            <a:ext cx="1370013" cy="1003300"/>
          </a:xfrm>
          <a:custGeom>
            <a:avLst/>
            <a:gdLst>
              <a:gd name="T0" fmla="*/ 0 w 863"/>
              <a:gd name="T1" fmla="*/ 631 h 632"/>
              <a:gd name="T2" fmla="*/ 862 w 863"/>
              <a:gd name="T3" fmla="*/ 631 h 632"/>
              <a:gd name="T4" fmla="*/ 862 w 863"/>
              <a:gd name="T5" fmla="*/ 0 h 632"/>
              <a:gd name="T6" fmla="*/ 0 w 863"/>
              <a:gd name="T7" fmla="*/ 0 h 632"/>
              <a:gd name="T8" fmla="*/ 0 w 863"/>
              <a:gd name="T9" fmla="*/ 631 h 632"/>
            </a:gdLst>
            <a:ahLst/>
            <a:cxnLst>
              <a:cxn ang="0">
                <a:pos x="T0" y="T1"/>
              </a:cxn>
              <a:cxn ang="0">
                <a:pos x="T2" y="T3"/>
              </a:cxn>
              <a:cxn ang="0">
                <a:pos x="T4" y="T5"/>
              </a:cxn>
              <a:cxn ang="0">
                <a:pos x="T6" y="T7"/>
              </a:cxn>
              <a:cxn ang="0">
                <a:pos x="T8" y="T9"/>
              </a:cxn>
            </a:cxnLst>
            <a:rect l="0" t="0" r="r" b="b"/>
            <a:pathLst>
              <a:path w="863" h="632">
                <a:moveTo>
                  <a:pt x="0" y="631"/>
                </a:moveTo>
                <a:lnTo>
                  <a:pt x="862" y="631"/>
                </a:lnTo>
                <a:lnTo>
                  <a:pt x="862"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26" name="Rectangle 26"/>
          <p:cNvSpPr>
            <a:spLocks noChangeArrowheads="1"/>
          </p:cNvSpPr>
          <p:nvPr/>
        </p:nvSpPr>
        <p:spPr bwMode="auto">
          <a:xfrm>
            <a:off x="5953125" y="3543300"/>
            <a:ext cx="12351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Multiple</a:t>
            </a:r>
            <a:endParaRPr lang="en-US" sz="2400">
              <a:solidFill>
                <a:srgbClr val="000000"/>
              </a:solidFill>
            </a:endParaRPr>
          </a:p>
        </p:txBody>
      </p:sp>
      <p:sp>
        <p:nvSpPr>
          <p:cNvPr id="51227" name="Freeform 27"/>
          <p:cNvSpPr/>
          <p:nvPr/>
        </p:nvSpPr>
        <p:spPr bwMode="auto">
          <a:xfrm>
            <a:off x="5021263" y="4787900"/>
            <a:ext cx="1004887" cy="1003300"/>
          </a:xfrm>
          <a:custGeom>
            <a:avLst/>
            <a:gdLst>
              <a:gd name="T0" fmla="*/ 0 w 633"/>
              <a:gd name="T1" fmla="*/ 631 h 632"/>
              <a:gd name="T2" fmla="*/ 632 w 633"/>
              <a:gd name="T3" fmla="*/ 631 h 632"/>
              <a:gd name="T4" fmla="*/ 632 w 633"/>
              <a:gd name="T5" fmla="*/ 0 h 632"/>
              <a:gd name="T6" fmla="*/ 0 w 633"/>
              <a:gd name="T7" fmla="*/ 0 h 632"/>
              <a:gd name="T8" fmla="*/ 0 w 633"/>
              <a:gd name="T9" fmla="*/ 631 h 632"/>
            </a:gdLst>
            <a:ahLst/>
            <a:cxnLst>
              <a:cxn ang="0">
                <a:pos x="T0" y="T1"/>
              </a:cxn>
              <a:cxn ang="0">
                <a:pos x="T2" y="T3"/>
              </a:cxn>
              <a:cxn ang="0">
                <a:pos x="T4" y="T5"/>
              </a:cxn>
              <a:cxn ang="0">
                <a:pos x="T6" y="T7"/>
              </a:cxn>
              <a:cxn ang="0">
                <a:pos x="T8" y="T9"/>
              </a:cxn>
            </a:cxnLst>
            <a:rect l="0" t="0" r="r" b="b"/>
            <a:pathLst>
              <a:path w="633" h="632">
                <a:moveTo>
                  <a:pt x="0" y="631"/>
                </a:moveTo>
                <a:lnTo>
                  <a:pt x="632" y="631"/>
                </a:lnTo>
                <a:lnTo>
                  <a:pt x="632" y="0"/>
                </a:lnTo>
                <a:lnTo>
                  <a:pt x="0" y="0"/>
                </a:lnTo>
                <a:lnTo>
                  <a:pt x="0" y="631"/>
                </a:lnTo>
              </a:path>
            </a:pathLst>
          </a:custGeom>
          <a:solidFill>
            <a:srgbClr val="00DFCA"/>
          </a:solid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28" name="Rectangle 28"/>
          <p:cNvSpPr>
            <a:spLocks noChangeArrowheads="1"/>
          </p:cNvSpPr>
          <p:nvPr/>
        </p:nvSpPr>
        <p:spPr bwMode="auto">
          <a:xfrm>
            <a:off x="4973638" y="5060950"/>
            <a:ext cx="9523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Linear</a:t>
            </a:r>
            <a:endParaRPr lang="en-US" sz="2400">
              <a:solidFill>
                <a:srgbClr val="000000"/>
              </a:solidFill>
            </a:endParaRPr>
          </a:p>
        </p:txBody>
      </p:sp>
      <p:sp>
        <p:nvSpPr>
          <p:cNvPr id="51230" name="Rectangle 30"/>
          <p:cNvSpPr>
            <a:spLocks noChangeArrowheads="1"/>
          </p:cNvSpPr>
          <p:nvPr/>
        </p:nvSpPr>
        <p:spPr bwMode="auto">
          <a:xfrm>
            <a:off x="1371600" y="2389188"/>
            <a:ext cx="1328039" cy="45910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r>
              <a:rPr lang="en-US" sz="2400" dirty="0" smtClean="0">
                <a:solidFill>
                  <a:schemeClr val="accent4">
                    <a:lumMod val="75000"/>
                  </a:schemeClr>
                </a:solidFill>
              </a:rPr>
              <a:t>1 feature</a:t>
            </a:r>
            <a:endParaRPr lang="en-US" sz="2400" dirty="0">
              <a:solidFill>
                <a:schemeClr val="accent4">
                  <a:lumMod val="75000"/>
                </a:schemeClr>
              </a:solidFill>
            </a:endParaRPr>
          </a:p>
        </p:txBody>
      </p:sp>
      <p:sp>
        <p:nvSpPr>
          <p:cNvPr id="51231" name="Freeform 31"/>
          <p:cNvSpPr/>
          <p:nvPr/>
        </p:nvSpPr>
        <p:spPr bwMode="auto">
          <a:xfrm>
            <a:off x="7200900" y="4786313"/>
            <a:ext cx="1006475" cy="1003300"/>
          </a:xfrm>
          <a:custGeom>
            <a:avLst/>
            <a:gdLst>
              <a:gd name="T0" fmla="*/ 0 w 634"/>
              <a:gd name="T1" fmla="*/ 631 h 632"/>
              <a:gd name="T2" fmla="*/ 633 w 634"/>
              <a:gd name="T3" fmla="*/ 631 h 632"/>
              <a:gd name="T4" fmla="*/ 633 w 634"/>
              <a:gd name="T5" fmla="*/ 0 h 632"/>
              <a:gd name="T6" fmla="*/ 0 w 634"/>
              <a:gd name="T7" fmla="*/ 0 h 632"/>
              <a:gd name="T8" fmla="*/ 0 w 634"/>
              <a:gd name="T9" fmla="*/ 631 h 632"/>
            </a:gdLst>
            <a:ahLst/>
            <a:cxnLst>
              <a:cxn ang="0">
                <a:pos x="T0" y="T1"/>
              </a:cxn>
              <a:cxn ang="0">
                <a:pos x="T2" y="T3"/>
              </a:cxn>
              <a:cxn ang="0">
                <a:pos x="T4" y="T5"/>
              </a:cxn>
              <a:cxn ang="0">
                <a:pos x="T6" y="T7"/>
              </a:cxn>
              <a:cxn ang="0">
                <a:pos x="T8" y="T9"/>
              </a:cxn>
            </a:cxnLst>
            <a:rect l="0" t="0" r="r" b="b"/>
            <a:pathLst>
              <a:path w="634" h="632">
                <a:moveTo>
                  <a:pt x="0" y="631"/>
                </a:moveTo>
                <a:lnTo>
                  <a:pt x="633" y="631"/>
                </a:lnTo>
                <a:lnTo>
                  <a:pt x="633"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32" name="Rectangle 32"/>
          <p:cNvSpPr>
            <a:spLocks noChangeArrowheads="1"/>
          </p:cNvSpPr>
          <p:nvPr/>
        </p:nvSpPr>
        <p:spPr bwMode="auto">
          <a:xfrm>
            <a:off x="7267575" y="4876800"/>
            <a:ext cx="79964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Non-</a:t>
            </a:r>
            <a:endParaRPr lang="en-US" sz="2400">
              <a:solidFill>
                <a:srgbClr val="000000"/>
              </a:solidFill>
            </a:endParaRPr>
          </a:p>
        </p:txBody>
      </p:sp>
      <p:sp>
        <p:nvSpPr>
          <p:cNvPr id="51233" name="Rectangle 33"/>
          <p:cNvSpPr>
            <a:spLocks noChangeArrowheads="1"/>
          </p:cNvSpPr>
          <p:nvPr/>
        </p:nvSpPr>
        <p:spPr bwMode="auto">
          <a:xfrm>
            <a:off x="7154863" y="5241925"/>
            <a:ext cx="9523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Linear</a:t>
            </a:r>
            <a:endParaRPr lang="en-US" sz="2400">
              <a:solidFill>
                <a:srgbClr val="000000"/>
              </a:solidFill>
            </a:endParaRPr>
          </a:p>
        </p:txBody>
      </p:sp>
      <p:sp>
        <p:nvSpPr>
          <p:cNvPr id="51234" name="Freeform 34"/>
          <p:cNvSpPr/>
          <p:nvPr/>
        </p:nvSpPr>
        <p:spPr bwMode="auto">
          <a:xfrm>
            <a:off x="6608763" y="4279900"/>
            <a:ext cx="1096962" cy="365125"/>
          </a:xfrm>
          <a:custGeom>
            <a:avLst/>
            <a:gdLst>
              <a:gd name="T0" fmla="*/ 690 w 691"/>
              <a:gd name="T1" fmla="*/ 229 h 230"/>
              <a:gd name="T2" fmla="*/ 690 w 691"/>
              <a:gd name="T3" fmla="*/ 139 h 230"/>
              <a:gd name="T4" fmla="*/ 0 w 691"/>
              <a:gd name="T5" fmla="*/ 139 h 230"/>
              <a:gd name="T6" fmla="*/ 0 w 691"/>
              <a:gd name="T7" fmla="*/ 0 h 230"/>
            </a:gdLst>
            <a:ahLst/>
            <a:cxnLst>
              <a:cxn ang="0">
                <a:pos x="T0" y="T1"/>
              </a:cxn>
              <a:cxn ang="0">
                <a:pos x="T2" y="T3"/>
              </a:cxn>
              <a:cxn ang="0">
                <a:pos x="T4" y="T5"/>
              </a:cxn>
              <a:cxn ang="0">
                <a:pos x="T6" y="T7"/>
              </a:cxn>
            </a:cxnLst>
            <a:rect l="0" t="0" r="r" b="b"/>
            <a:pathLst>
              <a:path w="691" h="230">
                <a:moveTo>
                  <a:pt x="690" y="229"/>
                </a:moveTo>
                <a:lnTo>
                  <a:pt x="690" y="139"/>
                </a:lnTo>
                <a:lnTo>
                  <a:pt x="0" y="139"/>
                </a:lnTo>
                <a:lnTo>
                  <a:pt x="0" y="0"/>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35" name="Freeform 35"/>
          <p:cNvSpPr/>
          <p:nvPr/>
        </p:nvSpPr>
        <p:spPr bwMode="auto">
          <a:xfrm>
            <a:off x="7621588" y="4625975"/>
            <a:ext cx="152400" cy="152400"/>
          </a:xfrm>
          <a:custGeom>
            <a:avLst/>
            <a:gdLst>
              <a:gd name="T0" fmla="*/ 95 w 96"/>
              <a:gd name="T1" fmla="*/ 0 h 96"/>
              <a:gd name="T2" fmla="*/ 49 w 96"/>
              <a:gd name="T3" fmla="*/ 95 h 96"/>
              <a:gd name="T4" fmla="*/ 0 w 96"/>
              <a:gd name="T5" fmla="*/ 0 h 96"/>
              <a:gd name="T6" fmla="*/ 95 w 96"/>
              <a:gd name="T7" fmla="*/ 0 h 96"/>
            </a:gdLst>
            <a:ahLst/>
            <a:cxnLst>
              <a:cxn ang="0">
                <a:pos x="T0" y="T1"/>
              </a:cxn>
              <a:cxn ang="0">
                <a:pos x="T2" y="T3"/>
              </a:cxn>
              <a:cxn ang="0">
                <a:pos x="T4" y="T5"/>
              </a:cxn>
              <a:cxn ang="0">
                <a:pos x="T6" y="T7"/>
              </a:cxn>
            </a:cxnLst>
            <a:rect l="0" t="0" r="r" b="b"/>
            <a:pathLst>
              <a:path w="96" h="96">
                <a:moveTo>
                  <a:pt x="95" y="0"/>
                </a:moveTo>
                <a:lnTo>
                  <a:pt x="49" y="95"/>
                </a:lnTo>
                <a:lnTo>
                  <a:pt x="0" y="0"/>
                </a:lnTo>
                <a:lnTo>
                  <a:pt x="95" y="0"/>
                </a:lnTo>
              </a:path>
            </a:pathLst>
          </a:custGeom>
          <a:solidFill>
            <a:srgbClr val="1F497D"/>
          </a:solidFill>
          <a:ln>
            <a:noFill/>
          </a:ln>
          <a:effectLst>
            <a:outerShdw blurRad="63500" dist="35921" dir="2700000" algn="ctr" rotWithShape="0">
              <a:schemeClr val="bg2"/>
            </a:outerShdw>
          </a:effectLst>
        </p:spPr>
        <p:txBody>
          <a:bodyPr/>
          <a:lstStyle/>
          <a:p>
            <a:endParaRPr lang="en-US" sz="240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cs typeface="Arial" panose="020B0604020202020204" pitchFamily="34" charset="0"/>
              </a:rPr>
              <a:t>Linear regression</a:t>
            </a:r>
            <a:endParaRPr lang="en-US" dirty="0">
              <a:cs typeface="Arial" panose="020B0604020202020204" pitchFamily="34" charset="0"/>
            </a:endParaRPr>
          </a:p>
        </p:txBody>
      </p:sp>
      <p:sp>
        <p:nvSpPr>
          <p:cNvPr id="16387" name="Rectangle 3"/>
          <p:cNvSpPr>
            <a:spLocks noGrp="1" noChangeArrowheads="1"/>
          </p:cNvSpPr>
          <p:nvPr>
            <p:ph type="body" idx="1"/>
          </p:nvPr>
        </p:nvSpPr>
        <p:spPr>
          <a:xfrm>
            <a:off x="457200" y="1600200"/>
            <a:ext cx="4648200" cy="4525963"/>
          </a:xfrm>
        </p:spPr>
        <p:txBody>
          <a:bodyPr/>
          <a:lstStyle/>
          <a:p>
            <a:pPr eaLnBrk="1" hangingPunct="1"/>
            <a:r>
              <a:rPr lang="en-US" sz="2400" dirty="0">
                <a:latin typeface="Arial" panose="020B0604020202020204" pitchFamily="34" charset="0"/>
                <a:cs typeface="Arial" panose="020B0604020202020204" pitchFamily="34" charset="0"/>
              </a:rPr>
              <a:t>Given an input x </a:t>
            </a:r>
            <a:r>
              <a:rPr lang="en-US" sz="2400" dirty="0" smtClean="0">
                <a:latin typeface="Arial" panose="020B0604020202020204" pitchFamily="34" charset="0"/>
                <a:cs typeface="Arial" panose="020B0604020202020204" pitchFamily="34" charset="0"/>
              </a:rPr>
              <a:t>compute </a:t>
            </a:r>
            <a:r>
              <a:rPr lang="en-US" sz="2400" dirty="0">
                <a:latin typeface="Arial" panose="020B0604020202020204" pitchFamily="34" charset="0"/>
                <a:cs typeface="Arial" panose="020B0604020202020204" pitchFamily="34" charset="0"/>
              </a:rPr>
              <a:t>an output y</a:t>
            </a:r>
            <a:endParaRPr lang="en-US" sz="2400" dirty="0">
              <a:latin typeface="Arial" panose="020B0604020202020204" pitchFamily="34" charset="0"/>
              <a:cs typeface="Arial" panose="020B0604020202020204" pitchFamily="34" charset="0"/>
            </a:endParaRPr>
          </a:p>
          <a:p>
            <a:pPr eaLnBrk="1" hangingPunct="1"/>
            <a:r>
              <a:rPr lang="en-US" sz="2400" dirty="0">
                <a:latin typeface="Arial" panose="020B0604020202020204" pitchFamily="34" charset="0"/>
                <a:cs typeface="Arial" panose="020B0604020202020204" pitchFamily="34" charset="0"/>
              </a:rPr>
              <a:t>For example:</a:t>
            </a:r>
            <a:endParaRPr lang="en-US" sz="2400" dirty="0">
              <a:latin typeface="Arial" panose="020B0604020202020204" pitchFamily="34" charset="0"/>
              <a:cs typeface="Arial" panose="020B0604020202020204" pitchFamily="34" charset="0"/>
            </a:endParaRPr>
          </a:p>
          <a:p>
            <a:pPr eaLnBrk="1" hangingPunct="1">
              <a:buFontTx/>
              <a:buNone/>
            </a:pPr>
            <a:r>
              <a:rPr lang="en-US" sz="2400" dirty="0">
                <a:latin typeface="Arial" panose="020B0604020202020204" pitchFamily="34" charset="0"/>
                <a:cs typeface="Arial" panose="020B0604020202020204" pitchFamily="34" charset="0"/>
              </a:rPr>
              <a:t>    - Predict height from age</a:t>
            </a:r>
            <a:endParaRPr lang="en-US" sz="2400" dirty="0">
              <a:latin typeface="Arial" panose="020B0604020202020204" pitchFamily="34" charset="0"/>
              <a:cs typeface="Arial" panose="020B0604020202020204" pitchFamily="34" charset="0"/>
            </a:endParaRPr>
          </a:p>
          <a:p>
            <a:pPr eaLnBrk="1" hangingPunct="1">
              <a:buFontTx/>
              <a:buNone/>
            </a:pPr>
            <a:r>
              <a:rPr lang="en-US" sz="2400" dirty="0">
                <a:latin typeface="Arial" panose="020B0604020202020204" pitchFamily="34" charset="0"/>
                <a:cs typeface="Arial" panose="020B0604020202020204" pitchFamily="34" charset="0"/>
              </a:rPr>
              <a:t>    - Predict </a:t>
            </a:r>
            <a:r>
              <a:rPr lang="en-US" sz="2400" dirty="0" smtClean="0">
                <a:latin typeface="Arial" panose="020B0604020202020204" pitchFamily="34" charset="0"/>
                <a:cs typeface="Arial" panose="020B0604020202020204" pitchFamily="34" charset="0"/>
              </a:rPr>
              <a:t>house price from house area</a:t>
            </a:r>
            <a:endParaRPr lang="en-US" sz="2400" dirty="0" smtClean="0">
              <a:latin typeface="Arial" panose="020B0604020202020204" pitchFamily="34" charset="0"/>
              <a:cs typeface="Arial" panose="020B0604020202020204" pitchFamily="34" charset="0"/>
            </a:endParaRPr>
          </a:p>
          <a:p>
            <a:pPr eaLnBrk="1" hangingPunct="1">
              <a:buFontTx/>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 </a:t>
            </a:r>
            <a:r>
              <a:rPr lang="en-US" sz="2400" dirty="0">
                <a:latin typeface="Arial" panose="020B0604020202020204" pitchFamily="34" charset="0"/>
                <a:cs typeface="Arial" panose="020B0604020202020204" pitchFamily="34" charset="0"/>
              </a:rPr>
              <a:t>Predict distance from wall from sensors</a:t>
            </a:r>
            <a:endParaRPr lang="en-US" dirty="0">
              <a:latin typeface="Arial" panose="020B0604020202020204" pitchFamily="34" charset="0"/>
              <a:cs typeface="Arial" panose="020B0604020202020204" pitchFamily="34" charset="0"/>
            </a:endParaRPr>
          </a:p>
        </p:txBody>
      </p:sp>
      <p:sp>
        <p:nvSpPr>
          <p:cNvPr id="16388" name="Line 4"/>
          <p:cNvSpPr>
            <a:spLocks noChangeShapeType="1"/>
          </p:cNvSpPr>
          <p:nvPr/>
        </p:nvSpPr>
        <p:spPr bwMode="auto">
          <a:xfrm flipH="1">
            <a:off x="5715000" y="4800600"/>
            <a:ext cx="320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6389" name="Line 5"/>
          <p:cNvSpPr>
            <a:spLocks noChangeShapeType="1"/>
          </p:cNvSpPr>
          <p:nvPr/>
        </p:nvSpPr>
        <p:spPr bwMode="auto">
          <a:xfrm flipV="1">
            <a:off x="5715000" y="1371600"/>
            <a:ext cx="0" cy="3429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6390" name="Oval 6"/>
          <p:cNvSpPr>
            <a:spLocks noChangeArrowheads="1"/>
          </p:cNvSpPr>
          <p:nvPr/>
        </p:nvSpPr>
        <p:spPr bwMode="auto">
          <a:xfrm>
            <a:off x="6248400" y="4343400"/>
            <a:ext cx="76200" cy="76200"/>
          </a:xfrm>
          <a:prstGeom prst="ellipse">
            <a:avLst/>
          </a:prstGeom>
          <a:solidFill>
            <a:schemeClr val="accent1"/>
          </a:solidFill>
          <a:ln w="9525">
            <a:solidFill>
              <a:schemeClr val="tx1"/>
            </a:solidFill>
            <a:round/>
          </a:ln>
        </p:spPr>
        <p:txBody>
          <a:bodyPr wrap="none" anchor="ctr"/>
          <a:lstStyle/>
          <a:p>
            <a:endParaRPr lang="en-US">
              <a:cs typeface="Arial" panose="020B0604020202020204" pitchFamily="34" charset="0"/>
            </a:endParaRPr>
          </a:p>
        </p:txBody>
      </p:sp>
      <p:sp>
        <p:nvSpPr>
          <p:cNvPr id="16391" name="Line 7"/>
          <p:cNvSpPr>
            <a:spLocks noChangeShapeType="1"/>
          </p:cNvSpPr>
          <p:nvPr/>
        </p:nvSpPr>
        <p:spPr bwMode="auto">
          <a:xfrm flipV="1">
            <a:off x="5715000" y="2514600"/>
            <a:ext cx="2667000" cy="2286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6392" name="Oval 8"/>
          <p:cNvSpPr>
            <a:spLocks noChangeArrowheads="1"/>
          </p:cNvSpPr>
          <p:nvPr/>
        </p:nvSpPr>
        <p:spPr bwMode="auto">
          <a:xfrm>
            <a:off x="6553200" y="3810000"/>
            <a:ext cx="76200" cy="76200"/>
          </a:xfrm>
          <a:prstGeom prst="ellipse">
            <a:avLst/>
          </a:prstGeom>
          <a:solidFill>
            <a:schemeClr val="accent1"/>
          </a:solidFill>
          <a:ln w="9525">
            <a:solidFill>
              <a:schemeClr val="tx1"/>
            </a:solidFill>
            <a:round/>
          </a:ln>
        </p:spPr>
        <p:txBody>
          <a:bodyPr wrap="none" anchor="ctr"/>
          <a:lstStyle/>
          <a:p>
            <a:endParaRPr lang="en-US">
              <a:cs typeface="Arial" panose="020B0604020202020204" pitchFamily="34" charset="0"/>
            </a:endParaRPr>
          </a:p>
        </p:txBody>
      </p:sp>
      <p:sp>
        <p:nvSpPr>
          <p:cNvPr id="16393" name="Oval 9"/>
          <p:cNvSpPr>
            <a:spLocks noChangeArrowheads="1"/>
          </p:cNvSpPr>
          <p:nvPr/>
        </p:nvSpPr>
        <p:spPr bwMode="auto">
          <a:xfrm>
            <a:off x="8382000" y="2819400"/>
            <a:ext cx="76200" cy="76200"/>
          </a:xfrm>
          <a:prstGeom prst="ellipse">
            <a:avLst/>
          </a:prstGeom>
          <a:solidFill>
            <a:schemeClr val="accent1"/>
          </a:solidFill>
          <a:ln w="9525">
            <a:solidFill>
              <a:schemeClr val="tx1"/>
            </a:solidFill>
            <a:round/>
          </a:ln>
        </p:spPr>
        <p:txBody>
          <a:bodyPr wrap="none" anchor="ctr"/>
          <a:lstStyle/>
          <a:p>
            <a:endParaRPr lang="en-US">
              <a:cs typeface="Arial" panose="020B0604020202020204" pitchFamily="34" charset="0"/>
            </a:endParaRPr>
          </a:p>
        </p:txBody>
      </p:sp>
      <p:sp>
        <p:nvSpPr>
          <p:cNvPr id="16394" name="Oval 10"/>
          <p:cNvSpPr>
            <a:spLocks noChangeArrowheads="1"/>
          </p:cNvSpPr>
          <p:nvPr/>
        </p:nvSpPr>
        <p:spPr bwMode="auto">
          <a:xfrm>
            <a:off x="8001000" y="2971800"/>
            <a:ext cx="76200" cy="76200"/>
          </a:xfrm>
          <a:prstGeom prst="ellipse">
            <a:avLst/>
          </a:prstGeom>
          <a:solidFill>
            <a:schemeClr val="accent1"/>
          </a:solidFill>
          <a:ln w="9525">
            <a:solidFill>
              <a:schemeClr val="tx1"/>
            </a:solidFill>
            <a:round/>
          </a:ln>
        </p:spPr>
        <p:txBody>
          <a:bodyPr wrap="none" anchor="ctr"/>
          <a:lstStyle/>
          <a:p>
            <a:endParaRPr lang="en-US">
              <a:cs typeface="Arial" panose="020B0604020202020204" pitchFamily="34" charset="0"/>
            </a:endParaRPr>
          </a:p>
        </p:txBody>
      </p:sp>
      <p:sp>
        <p:nvSpPr>
          <p:cNvPr id="16395" name="Oval 11"/>
          <p:cNvSpPr>
            <a:spLocks noChangeArrowheads="1"/>
          </p:cNvSpPr>
          <p:nvPr/>
        </p:nvSpPr>
        <p:spPr bwMode="auto">
          <a:xfrm>
            <a:off x="7543800" y="2971800"/>
            <a:ext cx="76200" cy="76200"/>
          </a:xfrm>
          <a:prstGeom prst="ellipse">
            <a:avLst/>
          </a:prstGeom>
          <a:solidFill>
            <a:schemeClr val="accent1"/>
          </a:solidFill>
          <a:ln w="9525">
            <a:solidFill>
              <a:schemeClr val="tx1"/>
            </a:solidFill>
            <a:round/>
          </a:ln>
        </p:spPr>
        <p:txBody>
          <a:bodyPr wrap="none" anchor="ctr"/>
          <a:lstStyle/>
          <a:p>
            <a:endParaRPr lang="en-US">
              <a:cs typeface="Arial" panose="020B0604020202020204" pitchFamily="34" charset="0"/>
            </a:endParaRPr>
          </a:p>
        </p:txBody>
      </p:sp>
      <p:sp>
        <p:nvSpPr>
          <p:cNvPr id="16396" name="Oval 12"/>
          <p:cNvSpPr>
            <a:spLocks noChangeArrowheads="1"/>
          </p:cNvSpPr>
          <p:nvPr/>
        </p:nvSpPr>
        <p:spPr bwMode="auto">
          <a:xfrm>
            <a:off x="7315200" y="3581400"/>
            <a:ext cx="76200" cy="76200"/>
          </a:xfrm>
          <a:prstGeom prst="ellipse">
            <a:avLst/>
          </a:prstGeom>
          <a:solidFill>
            <a:schemeClr val="accent1"/>
          </a:solidFill>
          <a:ln w="9525">
            <a:solidFill>
              <a:schemeClr val="tx1"/>
            </a:solidFill>
            <a:round/>
          </a:ln>
        </p:spPr>
        <p:txBody>
          <a:bodyPr wrap="none" anchor="ctr"/>
          <a:lstStyle/>
          <a:p>
            <a:endParaRPr lang="en-US">
              <a:cs typeface="Arial" panose="020B0604020202020204" pitchFamily="34" charset="0"/>
            </a:endParaRPr>
          </a:p>
        </p:txBody>
      </p:sp>
      <p:sp>
        <p:nvSpPr>
          <p:cNvPr id="16397" name="Oval 13"/>
          <p:cNvSpPr>
            <a:spLocks noChangeArrowheads="1"/>
          </p:cNvSpPr>
          <p:nvPr/>
        </p:nvSpPr>
        <p:spPr bwMode="auto">
          <a:xfrm>
            <a:off x="6781800" y="3429000"/>
            <a:ext cx="76200" cy="76200"/>
          </a:xfrm>
          <a:prstGeom prst="ellipse">
            <a:avLst/>
          </a:prstGeom>
          <a:solidFill>
            <a:schemeClr val="accent1"/>
          </a:solidFill>
          <a:ln w="9525">
            <a:solidFill>
              <a:schemeClr val="tx1"/>
            </a:solidFill>
            <a:round/>
          </a:ln>
        </p:spPr>
        <p:txBody>
          <a:bodyPr wrap="none" anchor="ctr"/>
          <a:lstStyle/>
          <a:p>
            <a:endParaRPr lang="en-US">
              <a:cs typeface="Arial" panose="020B0604020202020204" pitchFamily="34" charset="0"/>
            </a:endParaRPr>
          </a:p>
        </p:txBody>
      </p:sp>
      <p:sp>
        <p:nvSpPr>
          <p:cNvPr id="16398" name="Text Box 14"/>
          <p:cNvSpPr txBox="1">
            <a:spLocks noChangeArrowheads="1"/>
          </p:cNvSpPr>
          <p:nvPr/>
        </p:nvSpPr>
        <p:spPr bwMode="auto">
          <a:xfrm>
            <a:off x="7391400" y="4953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MS PGothic" panose="020B0600070205080204" charset="-128"/>
                <a:cs typeface="Arial" panose="020B0604020202020204" pitchFamily="34" charset="0"/>
              </a:defRPr>
            </a:lvl1pPr>
            <a:lvl2pPr>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eaLnBrk="0" hangingPunct="0">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eaLnBrk="0" hangingPunct="0">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eaLnBrk="0" hangingPunct="0">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eaLnBrk="0" hangingPunct="0">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50000"/>
              </a:spcBef>
            </a:pPr>
            <a:r>
              <a:rPr lang="en-US" sz="1800"/>
              <a:t>X</a:t>
            </a:r>
            <a:endParaRPr lang="en-US" sz="1800"/>
          </a:p>
        </p:txBody>
      </p:sp>
      <p:sp>
        <p:nvSpPr>
          <p:cNvPr id="16399" name="Text Box 15"/>
          <p:cNvSpPr txBox="1">
            <a:spLocks noChangeArrowheads="1"/>
          </p:cNvSpPr>
          <p:nvPr/>
        </p:nvSpPr>
        <p:spPr bwMode="auto">
          <a:xfrm>
            <a:off x="5181600" y="2743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MS PGothic" panose="020B0600070205080204" charset="-128"/>
                <a:cs typeface="Arial" panose="020B0604020202020204" pitchFamily="34" charset="0"/>
              </a:defRPr>
            </a:lvl1pPr>
            <a:lvl2pPr>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eaLnBrk="0" hangingPunct="0">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eaLnBrk="0" hangingPunct="0">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eaLnBrk="0" hangingPunct="0">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eaLnBrk="0" hangingPunct="0">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50000"/>
              </a:spcBef>
            </a:pPr>
            <a:r>
              <a:rPr lang="en-US" sz="1800"/>
              <a:t>Y</a:t>
            </a:r>
            <a:endParaRPr lang="en-US"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 Equation</a:t>
            </a:r>
            <a:endParaRPr lang="en-US" dirty="0"/>
          </a:p>
        </p:txBody>
      </p:sp>
      <p:sp>
        <p:nvSpPr>
          <p:cNvPr id="8" name="Rectangle 2"/>
          <p:cNvSpPr>
            <a:spLocks noChangeArrowheads="1"/>
          </p:cNvSpPr>
          <p:nvPr/>
        </p:nvSpPr>
        <p:spPr bwMode="auto">
          <a:xfrm>
            <a:off x="2249762" y="1647305"/>
            <a:ext cx="5810250" cy="4114800"/>
          </a:xfrm>
          <a:prstGeom prst="rect">
            <a:avLst/>
          </a:prstGeom>
          <a:solidFill>
            <a:schemeClr val="bg1">
              <a:lumMod val="85000"/>
            </a:schemeClr>
          </a:solidFill>
          <a:ln w="12700">
            <a:solidFill>
              <a:schemeClr val="tx1"/>
            </a:solidFill>
            <a:miter lim="800000"/>
          </a:ln>
          <a:effectLst/>
        </p:spPr>
        <p:txBody>
          <a:bodyPr wrap="none" anchor="ctr"/>
          <a:lstStyle/>
          <a:p>
            <a:endParaRPr lang="en-US"/>
          </a:p>
        </p:txBody>
      </p:sp>
      <p:sp>
        <p:nvSpPr>
          <p:cNvPr id="9" name="Line 5"/>
          <p:cNvSpPr>
            <a:spLocks noChangeShapeType="1"/>
          </p:cNvSpPr>
          <p:nvPr/>
        </p:nvSpPr>
        <p:spPr bwMode="auto">
          <a:xfrm>
            <a:off x="4438087" y="2352155"/>
            <a:ext cx="0" cy="3086100"/>
          </a:xfrm>
          <a:prstGeom prst="line">
            <a:avLst/>
          </a:prstGeom>
          <a:noFill/>
          <a:ln w="12700">
            <a:solidFill>
              <a:schemeClr val="tx1"/>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Text Box 6"/>
          <p:cNvSpPr txBox="1">
            <a:spLocks noChangeArrowheads="1"/>
          </p:cNvSpPr>
          <p:nvPr/>
        </p:nvSpPr>
        <p:spPr bwMode="auto">
          <a:xfrm>
            <a:off x="4166825" y="1833043"/>
            <a:ext cx="582211" cy="400110"/>
          </a:xfrm>
          <a:prstGeom prst="rect">
            <a:avLst/>
          </a:prstGeom>
          <a:solidFill>
            <a:schemeClr val="bg1">
              <a:lumMod val="85000"/>
            </a:schemeClr>
          </a:solidFill>
          <a:ln>
            <a:noFill/>
          </a:ln>
          <a:effectLst/>
        </p:spPr>
        <p:txBody>
          <a:bodyPr wrap="none">
            <a:spAutoFit/>
          </a:bodyPr>
          <a:lstStyle/>
          <a:p>
            <a:pPr algn="ctr" eaLnBrk="0" hangingPunct="0"/>
            <a:r>
              <a:rPr lang="en-US" altLang="en-US" sz="2000" i="1" dirty="0">
                <a:effectLst>
                  <a:outerShdw blurRad="38100" dist="38100" dir="2700000" algn="tl">
                    <a:srgbClr val="C0C0C0"/>
                  </a:outerShdw>
                </a:effectLst>
              </a:rPr>
              <a:t>E</a:t>
            </a:r>
            <a:r>
              <a:rPr lang="en-US" altLang="en-US" sz="2000" dirty="0">
                <a:effectLst>
                  <a:outerShdw blurRad="38100" dist="38100" dir="2700000" algn="tl">
                    <a:srgbClr val="C0C0C0"/>
                  </a:outerShdw>
                </a:effectLst>
              </a:rPr>
              <a:t>(</a:t>
            </a:r>
            <a:r>
              <a:rPr lang="en-US" altLang="en-US" sz="2000" i="1" dirty="0">
                <a:effectLst>
                  <a:outerShdw blurRad="38100" dist="38100" dir="2700000" algn="tl">
                    <a:srgbClr val="C0C0C0"/>
                  </a:outerShdw>
                </a:effectLst>
              </a:rPr>
              <a:t>y</a:t>
            </a:r>
            <a:r>
              <a:rPr lang="en-US" altLang="en-US" sz="2000" dirty="0">
                <a:effectLst>
                  <a:outerShdw blurRad="38100" dist="38100" dir="2700000" algn="tl">
                    <a:srgbClr val="C0C0C0"/>
                  </a:outerShdw>
                </a:effectLst>
              </a:rPr>
              <a:t>)</a:t>
            </a:r>
            <a:endParaRPr lang="en-US" altLang="en-US" sz="2000" dirty="0">
              <a:effectLst>
                <a:outerShdw blurRad="38100" dist="38100" dir="2700000" algn="tl">
                  <a:srgbClr val="C0C0C0"/>
                </a:outerShdw>
              </a:effectLst>
            </a:endParaRPr>
          </a:p>
        </p:txBody>
      </p:sp>
      <p:sp>
        <p:nvSpPr>
          <p:cNvPr id="11" name="Line 7"/>
          <p:cNvSpPr>
            <a:spLocks noChangeShapeType="1"/>
          </p:cNvSpPr>
          <p:nvPr/>
        </p:nvSpPr>
        <p:spPr bwMode="auto">
          <a:xfrm rot="5400000">
            <a:off x="6114487" y="3742805"/>
            <a:ext cx="0" cy="3352800"/>
          </a:xfrm>
          <a:prstGeom prst="line">
            <a:avLst/>
          </a:prstGeom>
          <a:noFill/>
          <a:ln w="12700">
            <a:solidFill>
              <a:schemeClr val="tx1"/>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2" name="Text Box 8"/>
          <p:cNvSpPr txBox="1">
            <a:spLocks noChangeArrowheads="1"/>
          </p:cNvSpPr>
          <p:nvPr/>
        </p:nvSpPr>
        <p:spPr bwMode="auto">
          <a:xfrm>
            <a:off x="7908362" y="5147743"/>
            <a:ext cx="336550" cy="457200"/>
          </a:xfrm>
          <a:prstGeom prst="rect">
            <a:avLst/>
          </a:prstGeom>
          <a:solidFill>
            <a:schemeClr val="bg1">
              <a:lumMod val="85000"/>
            </a:schemeClr>
          </a:solidFill>
          <a:ln>
            <a:noFill/>
          </a:ln>
          <a:effectLst/>
        </p:spPr>
        <p:txBody>
          <a:bodyPr wrap="none">
            <a:spAutoFit/>
          </a:bodyPr>
          <a:lstStyle/>
          <a:p>
            <a:pPr algn="ctr" eaLnBrk="0" hangingPunct="0"/>
            <a:r>
              <a:rPr lang="en-US" altLang="en-US" i="1">
                <a:effectLst>
                  <a:outerShdw blurRad="38100" dist="38100" dir="2700000" algn="tl">
                    <a:srgbClr val="C0C0C0"/>
                  </a:outerShdw>
                </a:effectLst>
                <a:latin typeface="Book Antiqua" pitchFamily="18" charset="0"/>
              </a:rPr>
              <a:t>x</a:t>
            </a:r>
            <a:endParaRPr lang="en-US" altLang="en-US">
              <a:effectLst>
                <a:outerShdw blurRad="38100" dist="38100" dir="2700000" algn="tl">
                  <a:srgbClr val="C0C0C0"/>
                </a:outerShdw>
              </a:effectLst>
              <a:latin typeface="Book Antiqua" pitchFamily="18" charset="0"/>
            </a:endParaRPr>
          </a:p>
        </p:txBody>
      </p:sp>
      <p:sp>
        <p:nvSpPr>
          <p:cNvPr id="13" name="Line 9"/>
          <p:cNvSpPr>
            <a:spLocks noChangeShapeType="1"/>
          </p:cNvSpPr>
          <p:nvPr/>
        </p:nvSpPr>
        <p:spPr bwMode="auto">
          <a:xfrm flipV="1">
            <a:off x="4438087" y="2809355"/>
            <a:ext cx="3295650" cy="1333500"/>
          </a:xfrm>
          <a:prstGeom prst="line">
            <a:avLst/>
          </a:prstGeom>
          <a:noFill/>
          <a:ln w="38100">
            <a:solidFill>
              <a:schemeClr val="accent2"/>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4" name="Text Box 10"/>
          <p:cNvSpPr txBox="1">
            <a:spLocks noChangeArrowheads="1"/>
          </p:cNvSpPr>
          <p:nvPr/>
        </p:nvSpPr>
        <p:spPr bwMode="auto">
          <a:xfrm>
            <a:off x="6568083" y="3639618"/>
            <a:ext cx="1040670" cy="400110"/>
          </a:xfrm>
          <a:prstGeom prst="rect">
            <a:avLst/>
          </a:prstGeom>
          <a:solidFill>
            <a:schemeClr val="bg1">
              <a:lumMod val="85000"/>
            </a:schemeClr>
          </a:solidFill>
          <a:ln>
            <a:noFill/>
          </a:ln>
          <a:effectLst/>
        </p:spPr>
        <p:txBody>
          <a:bodyPr wrap="none">
            <a:spAutoFit/>
          </a:bodyPr>
          <a:lstStyle/>
          <a:p>
            <a:pPr algn="ctr" eaLnBrk="0" hangingPunct="0"/>
            <a:r>
              <a:rPr lang="en-US" altLang="en-US" sz="2000" dirty="0">
                <a:effectLst>
                  <a:outerShdw blurRad="38100" dist="38100" dir="2700000" algn="tl">
                    <a:srgbClr val="C0C0C0"/>
                  </a:outerShdw>
                </a:effectLst>
              </a:rPr>
              <a:t>Slope </a:t>
            </a:r>
            <a:r>
              <a:rPr lang="el-GR" altLang="en-US" sz="2000" dirty="0" smtClean="0">
                <a:effectLst>
                  <a:outerShdw blurRad="38100" dist="38100" dir="2700000" algn="tl">
                    <a:srgbClr val="C0C0C0"/>
                  </a:outerShdw>
                </a:effectLst>
              </a:rPr>
              <a:t>β</a:t>
            </a:r>
            <a:r>
              <a:rPr lang="en-US" altLang="en-US" sz="2000" baseline="-25000" dirty="0" smtClean="0">
                <a:effectLst>
                  <a:outerShdw blurRad="38100" dist="38100" dir="2700000" algn="tl">
                    <a:srgbClr val="C0C0C0"/>
                  </a:outerShdw>
                </a:effectLst>
              </a:rPr>
              <a:t>1</a:t>
            </a:r>
            <a:endParaRPr lang="en-US" altLang="en-US" sz="2000" baseline="-25000" dirty="0">
              <a:effectLst>
                <a:outerShdw blurRad="38100" dist="38100" dir="2700000" algn="tl">
                  <a:srgbClr val="C0C0C0"/>
                </a:outerShdw>
              </a:effectLst>
            </a:endParaRPr>
          </a:p>
        </p:txBody>
      </p:sp>
      <p:sp>
        <p:nvSpPr>
          <p:cNvPr id="15" name="Text Box 11"/>
          <p:cNvSpPr txBox="1">
            <a:spLocks noChangeArrowheads="1"/>
          </p:cNvSpPr>
          <p:nvPr/>
        </p:nvSpPr>
        <p:spPr bwMode="auto">
          <a:xfrm>
            <a:off x="5083499" y="2571865"/>
            <a:ext cx="2061976" cy="461665"/>
          </a:xfrm>
          <a:prstGeom prst="rect">
            <a:avLst/>
          </a:prstGeom>
          <a:solidFill>
            <a:schemeClr val="bg1">
              <a:lumMod val="85000"/>
            </a:schemeClr>
          </a:solidFill>
          <a:ln>
            <a:noFill/>
          </a:ln>
          <a:effectLst/>
        </p:spPr>
        <p:txBody>
          <a:bodyPr wrap="none">
            <a:spAutoFit/>
          </a:bodyPr>
          <a:lstStyle/>
          <a:p>
            <a:pPr algn="ctr" eaLnBrk="0" hangingPunct="0"/>
            <a:r>
              <a:rPr lang="en-US" altLang="en-US" sz="2400" dirty="0"/>
              <a:t>Regression line</a:t>
            </a:r>
            <a:endParaRPr lang="en-US" altLang="en-US" sz="2400" dirty="0"/>
          </a:p>
        </p:txBody>
      </p:sp>
      <p:sp>
        <p:nvSpPr>
          <p:cNvPr id="16" name="Text Box 12"/>
          <p:cNvSpPr txBox="1">
            <a:spLocks noChangeArrowheads="1"/>
          </p:cNvSpPr>
          <p:nvPr/>
        </p:nvSpPr>
        <p:spPr bwMode="auto">
          <a:xfrm>
            <a:off x="3101196" y="3509443"/>
            <a:ext cx="1160895" cy="707886"/>
          </a:xfrm>
          <a:prstGeom prst="rect">
            <a:avLst/>
          </a:prstGeom>
          <a:solidFill>
            <a:schemeClr val="bg1">
              <a:lumMod val="85000"/>
            </a:schemeClr>
          </a:solidFill>
          <a:ln>
            <a:noFill/>
          </a:ln>
          <a:effectLst/>
        </p:spPr>
        <p:txBody>
          <a:bodyPr wrap="none">
            <a:spAutoFit/>
          </a:bodyPr>
          <a:lstStyle/>
          <a:p>
            <a:pPr algn="ctr" eaLnBrk="0" hangingPunct="0"/>
            <a:r>
              <a:rPr lang="en-US" altLang="en-US" sz="2000" dirty="0"/>
              <a:t>Intercept</a:t>
            </a:r>
            <a:endParaRPr lang="en-US" altLang="en-US" sz="2000" dirty="0"/>
          </a:p>
          <a:p>
            <a:pPr algn="ctr" eaLnBrk="0" hangingPunct="0"/>
            <a:r>
              <a:rPr lang="en-US" altLang="en-US" i="1" dirty="0">
                <a:effectLst>
                  <a:outerShdw blurRad="38100" dist="38100" dir="2700000" algn="tl">
                    <a:srgbClr val="C0C0C0"/>
                  </a:outerShdw>
                </a:effectLst>
                <a:latin typeface="Symbol" panose="05050102010706020507" pitchFamily="18" charset="2"/>
              </a:rPr>
              <a:t>             </a:t>
            </a:r>
            <a:r>
              <a:rPr lang="en-US" altLang="en-US" sz="2000" i="1" dirty="0">
                <a:effectLst>
                  <a:outerShdw blurRad="38100" dist="38100" dir="2700000" algn="tl">
                    <a:srgbClr val="C0C0C0"/>
                  </a:outerShdw>
                </a:effectLst>
                <a:latin typeface="Symbol" panose="05050102010706020507" pitchFamily="18" charset="2"/>
              </a:rPr>
              <a:t>b</a:t>
            </a:r>
            <a:r>
              <a:rPr lang="en-US" altLang="en-US" sz="2000" baseline="-25000" dirty="0">
                <a:effectLst>
                  <a:outerShdw blurRad="38100" dist="38100" dir="2700000" algn="tl">
                    <a:srgbClr val="C0C0C0"/>
                  </a:outerShdw>
                </a:effectLst>
                <a:latin typeface="Book Antiqua" pitchFamily="18" charset="0"/>
              </a:rPr>
              <a:t>0</a:t>
            </a:r>
            <a:endParaRPr lang="en-US" altLang="en-US" sz="2000" dirty="0">
              <a:effectLst>
                <a:outerShdw blurRad="38100" dist="38100" dir="2700000" algn="tl">
                  <a:srgbClr val="C0C0C0"/>
                </a:outerShdw>
              </a:effectLst>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8" name="Rectangle 16"/>
          <p:cNvSpPr>
            <a:spLocks noGrp="1" noChangeArrowheads="1"/>
          </p:cNvSpPr>
          <p:nvPr>
            <p:ph type="body" idx="1"/>
          </p:nvPr>
        </p:nvSpPr>
        <p:spPr>
          <a:xfrm>
            <a:off x="754063" y="1819275"/>
            <a:ext cx="7856537" cy="42132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t>Relationship </a:t>
            </a:r>
            <a:r>
              <a:rPr lang="en-US" dirty="0"/>
              <a:t>Between Variables Is a Linear Function</a:t>
            </a:r>
            <a:endParaRPr lang="en-US" dirty="0"/>
          </a:p>
        </p:txBody>
      </p:sp>
      <p:sp>
        <p:nvSpPr>
          <p:cNvPr id="59407" name="Rectangle 15"/>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a:t>Linear Regression Model</a:t>
            </a:r>
            <a:endParaRPr lang="en-US" dirty="0"/>
          </a:p>
        </p:txBody>
      </p:sp>
      <p:sp>
        <p:nvSpPr>
          <p:cNvPr id="59411" name="Rectangle 19"/>
          <p:cNvSpPr>
            <a:spLocks noChangeArrowheads="1"/>
          </p:cNvSpPr>
          <p:nvPr/>
        </p:nvSpPr>
        <p:spPr bwMode="auto">
          <a:xfrm>
            <a:off x="4373563" y="3094038"/>
            <a:ext cx="179705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spcBef>
                <a:spcPct val="50000"/>
              </a:spcBef>
            </a:pPr>
            <a:r>
              <a:rPr lang="en-US" sz="2400" dirty="0">
                <a:solidFill>
                  <a:srgbClr val="1F497D"/>
                </a:solidFill>
              </a:rPr>
              <a:t>Population Slope</a:t>
            </a:r>
            <a:endParaRPr lang="en-US" sz="2400" dirty="0">
              <a:solidFill>
                <a:srgbClr val="1F497D"/>
              </a:solidFill>
            </a:endParaRPr>
          </a:p>
        </p:txBody>
      </p:sp>
      <p:sp>
        <p:nvSpPr>
          <p:cNvPr id="59412" name="Rectangle 20"/>
          <p:cNvSpPr>
            <a:spLocks noChangeArrowheads="1"/>
          </p:cNvSpPr>
          <p:nvPr/>
        </p:nvSpPr>
        <p:spPr bwMode="auto">
          <a:xfrm>
            <a:off x="1601788" y="3094038"/>
            <a:ext cx="2206625"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spcBef>
                <a:spcPct val="50000"/>
              </a:spcBef>
            </a:pPr>
            <a:r>
              <a:rPr lang="en-US" sz="2400" dirty="0">
                <a:solidFill>
                  <a:srgbClr val="1F497D"/>
                </a:solidFill>
              </a:rPr>
              <a:t>Population </a:t>
            </a:r>
            <a:br>
              <a:rPr lang="en-US" sz="2400" dirty="0">
                <a:solidFill>
                  <a:srgbClr val="1F497D"/>
                </a:solidFill>
              </a:rPr>
            </a:br>
            <a:r>
              <a:rPr lang="en-US" sz="2400" dirty="0">
                <a:solidFill>
                  <a:srgbClr val="1F497D"/>
                </a:solidFill>
              </a:rPr>
              <a:t>Y-Intercept</a:t>
            </a:r>
            <a:endParaRPr lang="en-US" sz="2400" dirty="0">
              <a:solidFill>
                <a:srgbClr val="1F497D"/>
              </a:solidFill>
            </a:endParaRPr>
          </a:p>
        </p:txBody>
      </p:sp>
      <p:sp>
        <p:nvSpPr>
          <p:cNvPr id="59413" name="Rectangle 21"/>
          <p:cNvSpPr>
            <a:spLocks noChangeArrowheads="1"/>
          </p:cNvSpPr>
          <p:nvPr/>
        </p:nvSpPr>
        <p:spPr bwMode="auto">
          <a:xfrm>
            <a:off x="6478588" y="3094038"/>
            <a:ext cx="1592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spcBef>
                <a:spcPct val="50000"/>
              </a:spcBef>
            </a:pPr>
            <a:r>
              <a:rPr lang="en-US" sz="2400" dirty="0">
                <a:solidFill>
                  <a:srgbClr val="1F497D"/>
                </a:solidFill>
              </a:rPr>
              <a:t>Random Error</a:t>
            </a:r>
            <a:endParaRPr lang="en-US" sz="2400" dirty="0">
              <a:solidFill>
                <a:srgbClr val="1F497D"/>
              </a:solidFill>
            </a:endParaRPr>
          </a:p>
        </p:txBody>
      </p:sp>
      <p:sp>
        <p:nvSpPr>
          <p:cNvPr id="59416" name="Line 24"/>
          <p:cNvSpPr>
            <a:spLocks noChangeShapeType="1"/>
          </p:cNvSpPr>
          <p:nvPr/>
        </p:nvSpPr>
        <p:spPr bwMode="auto">
          <a:xfrm>
            <a:off x="3511550" y="3879850"/>
            <a:ext cx="292100" cy="368300"/>
          </a:xfrm>
          <a:prstGeom prst="line">
            <a:avLst/>
          </a:prstGeom>
          <a:noFill/>
          <a:ln w="28575">
            <a:solidFill>
              <a:schemeClr val="accent2">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b="1" spc="300"/>
          </a:p>
        </p:txBody>
      </p:sp>
      <p:sp>
        <p:nvSpPr>
          <p:cNvPr id="59417" name="Line 25"/>
          <p:cNvSpPr>
            <a:spLocks noChangeShapeType="1"/>
          </p:cNvSpPr>
          <p:nvPr/>
        </p:nvSpPr>
        <p:spPr bwMode="auto">
          <a:xfrm flipH="1">
            <a:off x="4838700" y="3879850"/>
            <a:ext cx="44450" cy="539750"/>
          </a:xfrm>
          <a:prstGeom prst="line">
            <a:avLst/>
          </a:prstGeom>
          <a:noFill/>
          <a:ln w="28575">
            <a:solidFill>
              <a:schemeClr val="accent2">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b="1" spc="300"/>
          </a:p>
        </p:txBody>
      </p:sp>
      <p:sp>
        <p:nvSpPr>
          <p:cNvPr id="59418" name="Line 26"/>
          <p:cNvSpPr>
            <a:spLocks noChangeShapeType="1"/>
          </p:cNvSpPr>
          <p:nvPr/>
        </p:nvSpPr>
        <p:spPr bwMode="auto">
          <a:xfrm flipH="1">
            <a:off x="6170612" y="3733800"/>
            <a:ext cx="611187" cy="685800"/>
          </a:xfrm>
          <a:prstGeom prst="line">
            <a:avLst/>
          </a:prstGeom>
          <a:noFill/>
          <a:ln w="28575">
            <a:solidFill>
              <a:schemeClr val="accent2">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b="1" spc="300"/>
          </a:p>
        </p:txBody>
      </p:sp>
      <p:graphicFrame>
        <p:nvGraphicFramePr>
          <p:cNvPr id="3" name="Object 2"/>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47" name="Equation" r:id="rId1" imgW="109855" imgH="164465" progId="Equation.3">
                  <p:embed/>
                </p:oleObj>
              </mc:Choice>
              <mc:Fallback>
                <p:oleObj name="Equation" r:id="rId1" imgW="109855" imgH="164465" progId="Equation.3">
                  <p:embed/>
                  <p:pic>
                    <p:nvPicPr>
                      <p:cNvPr id="0" name="Picture 1046"/>
                      <p:cNvPicPr/>
                      <p:nvPr/>
                    </p:nvPicPr>
                    <p:blipFill>
                      <a:blip r:embed="rId2"/>
                      <a:stretch>
                        <a:fillRect/>
                      </a:stretch>
                    </p:blipFill>
                    <p:spPr>
                      <a:xfrm>
                        <a:off x="4514850" y="3346450"/>
                        <a:ext cx="114300" cy="1651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2" name="TextBox 1"/>
              <p:cNvSpPr txBox="1"/>
              <p:nvPr/>
            </p:nvSpPr>
            <p:spPr>
              <a:xfrm>
                <a:off x="3080418" y="4251222"/>
                <a:ext cx="3516564" cy="646331"/>
              </a:xfrm>
              <a:prstGeom prst="rect">
                <a:avLst/>
              </a:prstGeom>
              <a:noFill/>
            </p:spPr>
            <p:txBody>
              <a:bodyPr wrap="square" rtlCol="0">
                <a:spAutoFit/>
              </a:bodyPr>
              <a:lstStyle/>
              <a:p>
                <a:r>
                  <a:rPr lang="en-IN" sz="3600" dirty="0" smtClean="0"/>
                  <a:t>Y=</a:t>
                </a:r>
                <a14:m>
                  <m:oMath xmlns:m="http://schemas.openxmlformats.org/officeDocument/2006/math">
                    <m:sSub>
                      <m:sSubPr>
                        <m:ctrlPr>
                          <a:rPr lang="en-IN" sz="3600" i="1" smtClean="0">
                            <a:latin typeface="Cambria Math"/>
                          </a:rPr>
                        </m:ctrlPr>
                      </m:sSubPr>
                      <m:e>
                        <m:r>
                          <a:rPr lang="en-IN" sz="3600" i="1" smtClean="0">
                            <a:latin typeface="Cambria Math"/>
                            <a:ea typeface="Cambria Math"/>
                          </a:rPr>
                          <m:t>𝛽</m:t>
                        </m:r>
                      </m:e>
                      <m:sub>
                        <m:r>
                          <a:rPr lang="en-US" sz="3600" b="0" i="1" smtClean="0">
                            <a:latin typeface="Cambria Math"/>
                          </a:rPr>
                          <m:t>0</m:t>
                        </m:r>
                      </m:sub>
                    </m:sSub>
                    <m:r>
                      <a:rPr lang="en-US" sz="3600" b="0" i="1" smtClean="0">
                        <a:latin typeface="Cambria Math"/>
                      </a:rPr>
                      <m:t>+</m:t>
                    </m:r>
                    <m:sSub>
                      <m:sSubPr>
                        <m:ctrlPr>
                          <a:rPr lang="en-US" sz="3600" b="0" i="1" smtClean="0">
                            <a:latin typeface="Cambria Math"/>
                          </a:rPr>
                        </m:ctrlPr>
                      </m:sSubPr>
                      <m:e>
                        <m:r>
                          <a:rPr lang="en-US" sz="3600" b="0" i="1" smtClean="0">
                            <a:latin typeface="Cambria Math"/>
                            <a:ea typeface="Cambria Math"/>
                          </a:rPr>
                          <m:t>𝛽</m:t>
                        </m:r>
                      </m:e>
                      <m:sub>
                        <m:r>
                          <a:rPr lang="en-US" sz="3600" b="0" i="1" smtClean="0">
                            <a:latin typeface="Cambria Math"/>
                          </a:rPr>
                          <m:t>1</m:t>
                        </m:r>
                      </m:sub>
                    </m:sSub>
                    <m:sSub>
                      <m:sSubPr>
                        <m:ctrlPr>
                          <a:rPr lang="en-US" sz="3600" b="0" i="1" smtClean="0">
                            <a:latin typeface="Cambria Math"/>
                          </a:rPr>
                        </m:ctrlPr>
                      </m:sSubPr>
                      <m:e>
                        <m:r>
                          <a:rPr lang="en-US" sz="3600" b="0" i="1" smtClean="0">
                            <a:latin typeface="Cambria Math"/>
                          </a:rPr>
                          <m:t>𝑥</m:t>
                        </m:r>
                      </m:e>
                      <m:sub>
                        <m:r>
                          <a:rPr lang="en-US" sz="3600" b="0" i="1" smtClean="0">
                            <a:latin typeface="Cambria Math"/>
                          </a:rPr>
                          <m:t>1</m:t>
                        </m:r>
                      </m:sub>
                    </m:sSub>
                    <m:r>
                      <a:rPr lang="en-US" sz="3600" b="0" i="1" smtClean="0">
                        <a:latin typeface="Cambria Math"/>
                      </a:rPr>
                      <m:t>+</m:t>
                    </m:r>
                    <m:r>
                      <a:rPr lang="en-US" sz="3600" b="0" i="1" smtClean="0">
                        <a:latin typeface="Cambria Math"/>
                        <a:ea typeface="Cambria Math"/>
                      </a:rPr>
                      <m:t>𝜖</m:t>
                    </m:r>
                  </m:oMath>
                </a14:m>
                <a:endParaRPr lang="en-IN" sz="3600" dirty="0"/>
              </a:p>
            </p:txBody>
          </p:sp>
        </mc:Choice>
        <mc:Fallback>
          <p:sp>
            <p:nvSpPr>
              <p:cNvPr id="2" name="TextBox 1"/>
              <p:cNvSpPr txBox="1">
                <a:spLocks noRot="1" noChangeAspect="1" noMove="1" noResize="1" noEditPoints="1" noAdjustHandles="1" noChangeArrowheads="1" noChangeShapeType="1" noTextEdit="1"/>
              </p:cNvSpPr>
              <p:nvPr/>
            </p:nvSpPr>
            <p:spPr>
              <a:xfrm>
                <a:off x="3080418" y="4251222"/>
                <a:ext cx="3516564" cy="646331"/>
              </a:xfrm>
              <a:prstGeom prst="rect">
                <a:avLst/>
              </a:prstGeom>
              <a:blipFill rotWithShape="1">
                <a:blip r:embed="rId3"/>
                <a:stretch>
                  <a:fillRect l="-5199" t="-14151" b="-34906"/>
                </a:stretch>
              </a:blipFill>
            </p:spPr>
            <p:txBody>
              <a:bodyPr/>
              <a:lstStyle/>
              <a:p>
                <a:r>
                  <a:rPr lang="en-IN">
                    <a:noFill/>
                  </a:rPr>
                  <a:t> </a:t>
                </a:r>
                <a:endParaRPr lang="en-IN">
                  <a:noFill/>
                </a:endParaRPr>
              </a:p>
            </p:txBody>
          </p:sp>
        </mc:Fallback>
      </mc:AlternateContent>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Group 2"/>
          <p:cNvGraphicFramePr>
            <a:graphicFrameLocks noGrp="1"/>
          </p:cNvGraphicFramePr>
          <p:nvPr/>
        </p:nvGraphicFramePr>
        <p:xfrm>
          <a:off x="304800" y="152400"/>
          <a:ext cx="6629400" cy="6492240"/>
        </p:xfrm>
        <a:graphic>
          <a:graphicData uri="http://schemas.openxmlformats.org/drawingml/2006/table">
            <a:tbl>
              <a:tblPr/>
              <a:tblGrid>
                <a:gridCol w="2032000"/>
                <a:gridCol w="2032000"/>
                <a:gridCol w="2565400"/>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House Number</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E4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TW" sz="1800" b="0" i="1" u="none" strike="noStrike" cap="none" normalizeH="0" baseline="0" dirty="0">
                          <a:ln>
                            <a:noFill/>
                          </a:ln>
                          <a:solidFill>
                            <a:schemeClr val="tx1"/>
                          </a:solidFill>
                          <a:effectLst/>
                          <a:latin typeface="Arial" panose="020B0604020202020204"/>
                          <a:ea typeface="PMingLiU" charset="0"/>
                          <a:cs typeface="Arial" panose="020B0604020202020204"/>
                        </a:rPr>
                        <a:t>Y: </a:t>
                      </a: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Actual Selling </a:t>
                      </a:r>
                      <a:r>
                        <a:rPr kumimoji="1" lang="en-US" altLang="zh-TW" sz="1800" b="0" i="0" u="none" strike="noStrike" cap="none" normalizeH="0" baseline="0" dirty="0" smtClean="0">
                          <a:ln>
                            <a:noFill/>
                          </a:ln>
                          <a:solidFill>
                            <a:schemeClr val="tx1"/>
                          </a:solidFill>
                          <a:effectLst/>
                          <a:latin typeface="Arial" panose="020B0604020202020204"/>
                          <a:ea typeface="PMingLiU" charset="0"/>
                          <a:cs typeface="Arial" panose="020B0604020202020204"/>
                        </a:rPr>
                        <a:t>Price</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E4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TW" sz="1800" b="0" i="1" u="none" strike="noStrike" cap="none" normalizeH="0" baseline="0" dirty="0">
                          <a:ln>
                            <a:noFill/>
                          </a:ln>
                          <a:solidFill>
                            <a:schemeClr val="tx1"/>
                          </a:solidFill>
                          <a:effectLst/>
                          <a:latin typeface="Arial" panose="020B0604020202020204"/>
                          <a:ea typeface="PMingLiU" charset="0"/>
                          <a:cs typeface="Arial" panose="020B0604020202020204"/>
                        </a:rPr>
                        <a:t>X</a:t>
                      </a: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 House Size (100s ft2)</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E4BD"/>
                    </a:solid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1</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89.5</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20.0</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2</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79.9</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14.8</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3</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83.1</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20.5</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4</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56.9</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12.5</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5</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66.6</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18.0</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6</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82.5</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14.3</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7</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126.3</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27.5</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8</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79.3</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16.5</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9</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119.9</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24.3</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10</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87.6</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20.2</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11</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112.6</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22.0</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12</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120.8</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.019</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13</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78.5</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12.3</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14</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74.3</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14.0</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15</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rPr>
                        <a:t>74.8</a:t>
                      </a:r>
                      <a:endParaRPr kumimoji="1" lang="en-US" altLang="zh-TW" sz="1800" b="0" i="0" u="none" strike="noStrike" cap="none" normalizeH="0" baseline="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16.7</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Averages</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88.84</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rPr>
                        <a:t>18.17</a:t>
                      </a:r>
                      <a:endParaRPr kumimoji="1" lang="en-US" altLang="zh-TW" sz="1800" b="0" i="0" u="none" strike="noStrike" cap="none" normalizeH="0" baseline="0" dirty="0">
                        <a:ln>
                          <a:noFill/>
                        </a:ln>
                        <a:solidFill>
                          <a:schemeClr val="tx1"/>
                        </a:solidFill>
                        <a:effectLst/>
                        <a:latin typeface="Arial" panose="020B0604020202020204"/>
                        <a:ea typeface="PMingLiU" charset="0"/>
                        <a:cs typeface="Arial" panose="020B060402020202020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bl>
          </a:graphicData>
        </a:graphic>
      </p:graphicFrame>
      <p:sp>
        <p:nvSpPr>
          <p:cNvPr id="8268" name="Text Box 76"/>
          <p:cNvSpPr txBox="1">
            <a:spLocks noChangeArrowheads="1"/>
          </p:cNvSpPr>
          <p:nvPr/>
        </p:nvSpPr>
        <p:spPr bwMode="auto">
          <a:xfrm>
            <a:off x="7315200" y="1524000"/>
            <a:ext cx="152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2400" dirty="0"/>
              <a:t>Sample 15 houses from the region.</a:t>
            </a:r>
            <a:endParaRPr lang="en-US" altLang="zh-TW" sz="2400" dirty="0"/>
          </a:p>
        </p:txBody>
      </p:sp>
    </p:spTree>
  </p:cSld>
  <p:clrMapOvr>
    <a:masterClrMapping/>
  </p:clrMapOvr>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2533</Words>
  <Application>WPS Presentation</Application>
  <PresentationFormat>On-screen Show (4:3)</PresentationFormat>
  <Paragraphs>258</Paragraphs>
  <Slides>18</Slides>
  <Notes>5</Notes>
  <HiddenSlides>0</HiddenSlides>
  <MMClips>0</MMClips>
  <ScaleCrop>false</ScaleCrop>
  <HeadingPairs>
    <vt:vector size="8" baseType="variant">
      <vt:variant>
        <vt:lpstr>已用的字体</vt:lpstr>
      </vt:variant>
      <vt:variant>
        <vt:i4>85</vt:i4>
      </vt:variant>
      <vt:variant>
        <vt:lpstr>主题</vt:lpstr>
      </vt:variant>
      <vt:variant>
        <vt:i4>1</vt:i4>
      </vt:variant>
      <vt:variant>
        <vt:lpstr>嵌入 OLE 服务器</vt:lpstr>
      </vt:variant>
      <vt:variant>
        <vt:i4>8</vt:i4>
      </vt:variant>
      <vt:variant>
        <vt:lpstr>幻灯片标题</vt:lpstr>
      </vt:variant>
      <vt:variant>
        <vt:i4>18</vt:i4>
      </vt:variant>
    </vt:vector>
  </HeadingPairs>
  <TitlesOfParts>
    <vt:vector size="112" baseType="lpstr">
      <vt:lpstr>Arial</vt:lpstr>
      <vt:lpstr>SimSun</vt:lpstr>
      <vt:lpstr>Wingdings</vt:lpstr>
      <vt:lpstr>MS PGothic</vt:lpstr>
      <vt:lpstr>Times New Roman</vt:lpstr>
      <vt:lpstr>Book Antiqua</vt:lpstr>
      <vt:lpstr>Symbol</vt:lpstr>
      <vt:lpstr>Arial</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Calibri</vt:lpstr>
      <vt:lpstr>Microsoft YaHei</vt:lpstr>
      <vt:lpstr/>
      <vt:lpstr>Arial Unicode MS</vt:lpstr>
      <vt:lpstr>Symbol</vt:lpstr>
      <vt:lpstr>Tahoma</vt:lpstr>
      <vt:lpstr>Wingdings</vt:lpstr>
      <vt:lpstr>Segoe Print</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Office Theme</vt:lpstr>
      <vt:lpstr>Equation.3</vt:lpstr>
      <vt:lpstr>Equation.3</vt:lpstr>
      <vt:lpstr>Equation.3</vt:lpstr>
      <vt:lpstr>Equation.3</vt:lpstr>
      <vt:lpstr>Equation.3</vt:lpstr>
      <vt:lpstr>Equation.3</vt:lpstr>
      <vt:lpstr>Equation.3</vt:lpstr>
      <vt:lpstr>Equation.3</vt:lpstr>
      <vt:lpstr>Foundations of Machine Learning</vt:lpstr>
      <vt:lpstr>Regression</vt:lpstr>
      <vt:lpstr>A Simple Example: Fitting a Polynomial</vt:lpstr>
      <vt:lpstr>Some fits to the data: which is best?</vt:lpstr>
      <vt:lpstr>Types of Regression Models</vt:lpstr>
      <vt:lpstr>Linear regression</vt:lpstr>
      <vt:lpstr>Simple Linear Regression Equation</vt:lpstr>
      <vt:lpstr>Linear Regression Model</vt:lpstr>
      <vt:lpstr>PowerPoint 演示文稿</vt:lpstr>
      <vt:lpstr>House price vs size</vt:lpstr>
      <vt:lpstr>Linear Regression – Multiple Variables</vt:lpstr>
      <vt:lpstr>Regression Model</vt:lpstr>
      <vt:lpstr>Assumption</vt:lpstr>
      <vt:lpstr>Assumptions about the Error</vt:lpstr>
      <vt:lpstr>The regression line</vt:lpstr>
      <vt:lpstr>Criterion for choosing what line to draw: method of least squares</vt:lpstr>
      <vt:lpstr>How do we "learn" parameters</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Machine Learning</dc:title>
  <dc:creator>Sudeshna Sarkar</dc:creator>
  <cp:lastModifiedBy>virinchi</cp:lastModifiedBy>
  <cp:revision>195</cp:revision>
  <cp:lastPrinted>2016-05-18T03:19:00Z</cp:lastPrinted>
  <dcterms:created xsi:type="dcterms:W3CDTF">2015-06-25T09:31:00Z</dcterms:created>
  <dcterms:modified xsi:type="dcterms:W3CDTF">2017-11-23T20:33:29Z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