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61" r:id="rId2"/>
    <p:sldId id="262" r:id="rId3"/>
    <p:sldId id="264" r:id="rId4"/>
    <p:sldId id="263" r:id="rId5"/>
    <p:sldId id="266" r:id="rId6"/>
    <p:sldId id="267" r:id="rId7"/>
    <p:sldId id="273" r:id="rId8"/>
    <p:sldId id="275" r:id="rId9"/>
    <p:sldId id="276" r:id="rId10"/>
    <p:sldId id="277" r:id="rId11"/>
    <p:sldId id="278" r:id="rId12"/>
    <p:sldId id="279" r:id="rId13"/>
  </p:sldIdLst>
  <p:sldSz cx="9144000" cy="5143500" type="screen16x9"/>
  <p:notesSz cx="6858000" cy="9144000"/>
  <p:embeddedFontLst>
    <p:embeddedFont>
      <p:font typeface="Roboto Condensed" charset="0"/>
      <p:regular r:id="rId15"/>
      <p:bold r:id="rId16"/>
      <p:italic r:id="rId17"/>
      <p:boldItalic r:id="rId18"/>
    </p:embeddedFont>
    <p:embeddedFont>
      <p:font typeface="Arvo" charset="0"/>
      <p:regular r:id="rId19"/>
      <p:bold r:id="rId20"/>
      <p:italic r:id="rId21"/>
      <p:boldItalic r:id="rId22"/>
    </p:embeddedFont>
    <p:embeddedFont>
      <p:font typeface="Roboto Condensed Light"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 xmlns:p14="http://schemas.microsoft.com/office/powerpoint/2010/main" val="38358740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381624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 xmlns:p14="http://schemas.microsoft.com/office/powerpoint/2010/main" val="929487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2"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0" y="1090762"/>
            <a:ext cx="8847501"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5" y="4278348"/>
            <a:ext cx="5480828" cy="432996"/>
            <a:chOff x="5582264" y="4646737"/>
            <a:chExt cx="5480828" cy="432996"/>
          </a:xfrm>
        </p:grpSpPr>
        <p:sp>
          <p:nvSpPr>
            <p:cNvPr id="18" name="Shape 18"/>
            <p:cNvSpPr/>
            <p:nvPr/>
          </p:nvSpPr>
          <p:spPr>
            <a:xfrm rot="10800000">
              <a:off x="5582264"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1" y="4646737"/>
              <a:ext cx="5477861" cy="304551"/>
              <a:chOff x="-24158748" y="330075"/>
              <a:chExt cx="30568422" cy="1699505"/>
            </a:xfrm>
          </p:grpSpPr>
          <p:sp>
            <p:nvSpPr>
              <p:cNvPr id="20" name="Shape 20"/>
              <p:cNvSpPr/>
              <p:nvPr/>
            </p:nvSpPr>
            <p:spPr>
              <a:xfrm>
                <a:off x="-24158748" y="330080"/>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4"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pic>
        <p:nvPicPr>
          <p:cNvPr id="23" name="Shape 23"/>
          <p:cNvPicPr preferRelativeResize="0"/>
          <p:nvPr/>
        </p:nvPicPr>
        <p:blipFill>
          <a:blip r:embed="rId2">
            <a:alphaModFix/>
          </a:blip>
          <a:stretch>
            <a:fillRect/>
          </a:stretch>
        </p:blipFill>
        <p:spPr>
          <a:xfrm>
            <a:off x="6669825" y="2994699"/>
            <a:ext cx="2418473" cy="1083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4"/>
        <p:cNvGrpSpPr/>
        <p:nvPr/>
      </p:nvGrpSpPr>
      <p:grpSpPr>
        <a:xfrm>
          <a:off x="0" y="0"/>
          <a:ext cx="0" cy="0"/>
          <a:chOff x="0" y="0"/>
          <a:chExt cx="0" cy="0"/>
        </a:xfrm>
      </p:grpSpPr>
      <p:sp>
        <p:nvSpPr>
          <p:cNvPr id="25" name="Shape 25"/>
          <p:cNvSpPr/>
          <p:nvPr/>
        </p:nvSpPr>
        <p:spPr>
          <a:xfrm>
            <a:off x="5697213" y="2635518"/>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6" name="Shape 26"/>
          <p:cNvGrpSpPr/>
          <p:nvPr/>
        </p:nvGrpSpPr>
        <p:grpSpPr>
          <a:xfrm>
            <a:off x="0" y="-7088"/>
            <a:ext cx="8661398" cy="5150588"/>
            <a:chOff x="0" y="-7088"/>
            <a:chExt cx="8661398" cy="5150588"/>
          </a:xfrm>
        </p:grpSpPr>
        <p:sp>
          <p:nvSpPr>
            <p:cNvPr id="27" name="Shape 27"/>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9" name="Shape 29"/>
          <p:cNvGrpSpPr/>
          <p:nvPr/>
        </p:nvGrpSpPr>
        <p:grpSpPr>
          <a:xfrm rot="10800000" flipH="1">
            <a:off x="-1" y="2924825"/>
            <a:ext cx="6589086" cy="2027267"/>
            <a:chOff x="-9894851" y="-4493254"/>
            <a:chExt cx="21200407" cy="6522739"/>
          </a:xfrm>
        </p:grpSpPr>
        <p:sp>
          <p:nvSpPr>
            <p:cNvPr id="30" name="Shape 30"/>
            <p:cNvSpPr/>
            <p:nvPr/>
          </p:nvSpPr>
          <p:spPr>
            <a:xfrm>
              <a:off x="-9894851"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1" name="Shape 31"/>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2" name="Shape 32"/>
          <p:cNvGrpSpPr/>
          <p:nvPr/>
        </p:nvGrpSpPr>
        <p:grpSpPr>
          <a:xfrm>
            <a:off x="6946841" y="4472722"/>
            <a:ext cx="2202829" cy="670794"/>
            <a:chOff x="5575241" y="4472722"/>
            <a:chExt cx="2202829" cy="670794"/>
          </a:xfrm>
        </p:grpSpPr>
        <p:sp>
          <p:nvSpPr>
            <p:cNvPr id="33" name="Shape 33"/>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4" name="Shape 34"/>
            <p:cNvGrpSpPr/>
            <p:nvPr/>
          </p:nvGrpSpPr>
          <p:grpSpPr>
            <a:xfrm flipH="1">
              <a:off x="5734850" y="4472722"/>
              <a:ext cx="2040836" cy="670794"/>
              <a:chOff x="1297953" y="330075"/>
              <a:chExt cx="5169293" cy="1699505"/>
            </a:xfrm>
          </p:grpSpPr>
          <p:sp>
            <p:nvSpPr>
              <p:cNvPr id="35" name="Shape 3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6" name="Shape 3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7" name="Shape 37"/>
            <p:cNvGrpSpPr/>
            <p:nvPr/>
          </p:nvGrpSpPr>
          <p:grpSpPr>
            <a:xfrm flipH="1">
              <a:off x="5578208" y="4646737"/>
              <a:ext cx="2199862" cy="304562"/>
              <a:chOff x="-5827152" y="330075"/>
              <a:chExt cx="12276018" cy="1699568"/>
            </a:xfrm>
          </p:grpSpPr>
          <p:sp>
            <p:nvSpPr>
              <p:cNvPr id="38" name="Shape 38"/>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9" name="Shape 39"/>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40" name="Shape 40"/>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41" name="Shape 41"/>
          <p:cNvSpPr txBox="1">
            <a:spLocks noGrp="1"/>
          </p:cNvSpPr>
          <p:nvPr>
            <p:ph type="subTitle" idx="1"/>
          </p:nvPr>
        </p:nvSpPr>
        <p:spPr>
          <a:xfrm>
            <a:off x="463525" y="3975448"/>
            <a:ext cx="4094400" cy="784800"/>
          </a:xfrm>
          <a:prstGeom prst="rect">
            <a:avLst/>
          </a:prstGeom>
        </p:spPr>
        <p:txBody>
          <a:bodyPr wrap="square"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a:endParaRPr/>
          </a:p>
        </p:txBody>
      </p:sp>
      <p:sp>
        <p:nvSpPr>
          <p:cNvPr id="42" name="Shape 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3"/>
        <p:cNvGrpSpPr/>
        <p:nvPr/>
      </p:nvGrpSpPr>
      <p:grpSpPr>
        <a:xfrm>
          <a:off x="0" y="0"/>
          <a:ext cx="0" cy="0"/>
          <a:chOff x="0" y="0"/>
          <a:chExt cx="0" cy="0"/>
        </a:xfrm>
      </p:grpSpPr>
      <p:sp>
        <p:nvSpPr>
          <p:cNvPr id="44" name="Shape 44"/>
          <p:cNvSpPr/>
          <p:nvPr/>
        </p:nvSpPr>
        <p:spPr>
          <a:xfrm>
            <a:off x="7544482"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45" name="Shape 45"/>
          <p:cNvGrpSpPr/>
          <p:nvPr/>
        </p:nvGrpSpPr>
        <p:grpSpPr>
          <a:xfrm>
            <a:off x="0" y="-7088"/>
            <a:ext cx="8661398" cy="5150588"/>
            <a:chOff x="0" y="-7088"/>
            <a:chExt cx="8661398" cy="5150588"/>
          </a:xfrm>
        </p:grpSpPr>
        <p:sp>
          <p:nvSpPr>
            <p:cNvPr id="46" name="Shape 4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48" name="Shape 48"/>
          <p:cNvGrpSpPr/>
          <p:nvPr/>
        </p:nvGrpSpPr>
        <p:grpSpPr>
          <a:xfrm rot="10800000" flipH="1">
            <a:off x="0" y="1090762"/>
            <a:ext cx="8847501" cy="2961974"/>
            <a:chOff x="-8178042" y="-4493254"/>
            <a:chExt cx="19483597" cy="6522736"/>
          </a:xfrm>
        </p:grpSpPr>
        <p:sp>
          <p:nvSpPr>
            <p:cNvPr id="49" name="Shape 49"/>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50" name="Shape 50"/>
            <p:cNvSpPr/>
            <p:nvPr/>
          </p:nvSpPr>
          <p:spPr>
            <a:xfrm>
              <a:off x="4782955" y="-4493254"/>
              <a:ext cx="6522599"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sp>
        <p:nvSpPr>
          <p:cNvPr id="51" name="Shape 51"/>
          <p:cNvSpPr txBox="1">
            <a:spLocks noGrp="1"/>
          </p:cNvSpPr>
          <p:nvPr>
            <p:ph type="body" idx="1"/>
          </p:nvPr>
        </p:nvSpPr>
        <p:spPr>
          <a:xfrm>
            <a:off x="829775" y="1202000"/>
            <a:ext cx="5090700" cy="2745000"/>
          </a:xfrm>
          <a:prstGeom prst="rect">
            <a:avLst/>
          </a:prstGeom>
        </p:spPr>
        <p:txBody>
          <a:bodyPr wrap="square" lIns="91425" tIns="91425" rIns="91425" bIns="91425" anchor="t" anchorCtr="0"/>
          <a:lstStyle>
            <a:lvl1pPr lvl="0" rtl="0">
              <a:spcBef>
                <a:spcPts val="0"/>
              </a:spcBef>
              <a:spcAft>
                <a:spcPts val="0"/>
              </a:spcAft>
              <a:buClr>
                <a:srgbClr val="FFFFFF"/>
              </a:buClr>
              <a:buSzPct val="100000"/>
              <a:defRPr sz="3000" i="1">
                <a:solidFill>
                  <a:srgbClr val="FFFFFF"/>
                </a:solidFill>
              </a:defRPr>
            </a:lvl1pPr>
            <a:lvl2pPr lvl="1" rtl="0">
              <a:spcBef>
                <a:spcPts val="0"/>
              </a:spcBef>
              <a:spcAft>
                <a:spcPts val="0"/>
              </a:spcAft>
              <a:buClr>
                <a:srgbClr val="FFFFFF"/>
              </a:buClr>
              <a:buSzPct val="100000"/>
              <a:defRPr sz="3000" i="1">
                <a:solidFill>
                  <a:srgbClr val="FFFFFF"/>
                </a:solidFill>
              </a:defRPr>
            </a:lvl2pPr>
            <a:lvl3pPr lvl="2" rtl="0">
              <a:spcBef>
                <a:spcPts val="0"/>
              </a:spcBef>
              <a:spcAft>
                <a:spcPts val="0"/>
              </a:spcAft>
              <a:buClr>
                <a:srgbClr val="FFFFFF"/>
              </a:buClr>
              <a:buSzPct val="100000"/>
              <a:defRPr sz="3000" i="1">
                <a:solidFill>
                  <a:srgbClr val="FFFFFF"/>
                </a:solidFill>
              </a:defRPr>
            </a:lvl3pPr>
            <a:lvl4pPr lvl="3" rtl="0">
              <a:spcBef>
                <a:spcPts val="0"/>
              </a:spcBef>
              <a:spcAft>
                <a:spcPts val="0"/>
              </a:spcAft>
              <a:buClr>
                <a:srgbClr val="FFFFFF"/>
              </a:buClr>
              <a:buSzPct val="100000"/>
              <a:defRPr sz="3000" i="1">
                <a:solidFill>
                  <a:srgbClr val="FFFFFF"/>
                </a:solidFill>
              </a:defRPr>
            </a:lvl4pPr>
            <a:lvl5pPr lvl="4" rtl="0">
              <a:spcBef>
                <a:spcPts val="0"/>
              </a:spcBef>
              <a:spcAft>
                <a:spcPts val="0"/>
              </a:spcAft>
              <a:buClr>
                <a:srgbClr val="FFFFFF"/>
              </a:buClr>
              <a:buSzPct val="100000"/>
              <a:defRPr sz="3000" i="1">
                <a:solidFill>
                  <a:srgbClr val="FFFFFF"/>
                </a:solidFill>
              </a:defRPr>
            </a:lvl5pPr>
            <a:lvl6pPr lvl="5" rtl="0">
              <a:spcBef>
                <a:spcPts val="0"/>
              </a:spcBef>
              <a:spcAft>
                <a:spcPts val="0"/>
              </a:spcAft>
              <a:buClr>
                <a:srgbClr val="FFFFFF"/>
              </a:buClr>
              <a:buSzPct val="100000"/>
              <a:defRPr sz="3000" i="1">
                <a:solidFill>
                  <a:srgbClr val="FFFFFF"/>
                </a:solidFill>
              </a:defRPr>
            </a:lvl6pPr>
            <a:lvl7pPr lvl="6" rtl="0">
              <a:spcBef>
                <a:spcPts val="0"/>
              </a:spcBef>
              <a:spcAft>
                <a:spcPts val="0"/>
              </a:spcAft>
              <a:buClr>
                <a:srgbClr val="FFFFFF"/>
              </a:buClr>
              <a:buSzPct val="100000"/>
              <a:defRPr sz="3000" i="1">
                <a:solidFill>
                  <a:srgbClr val="FFFFFF"/>
                </a:solidFill>
              </a:defRPr>
            </a:lvl7pPr>
            <a:lvl8pPr lvl="7" rtl="0">
              <a:spcBef>
                <a:spcPts val="0"/>
              </a:spcBef>
              <a:spcAft>
                <a:spcPts val="0"/>
              </a:spcAft>
              <a:buClr>
                <a:srgbClr val="FFFFFF"/>
              </a:buClr>
              <a:buSzPct val="100000"/>
              <a:defRPr sz="3000" i="1">
                <a:solidFill>
                  <a:srgbClr val="FFFFFF"/>
                </a:solidFill>
              </a:defRPr>
            </a:lvl8pPr>
            <a:lvl9pPr lvl="8">
              <a:spcBef>
                <a:spcPts val="0"/>
              </a:spcBef>
              <a:spcAft>
                <a:spcPts val="0"/>
              </a:spcAft>
              <a:buClr>
                <a:srgbClr val="FFFFFF"/>
              </a:buClr>
              <a:buSzPct val="100000"/>
              <a:defRPr sz="3000" i="1">
                <a:solidFill>
                  <a:srgbClr val="FFFFFF"/>
                </a:solidFill>
              </a:defRPr>
            </a:lvl9pPr>
          </a:lstStyle>
          <a:p>
            <a:endParaRPr/>
          </a:p>
        </p:txBody>
      </p:sp>
      <p:sp>
        <p:nvSpPr>
          <p:cNvPr id="52" name="Shape 52"/>
          <p:cNvSpPr txBox="1"/>
          <p:nvPr/>
        </p:nvSpPr>
        <p:spPr>
          <a:xfrm>
            <a:off x="286600" y="1014575"/>
            <a:ext cx="676500" cy="653700"/>
          </a:xfrm>
          <a:prstGeom prst="rect">
            <a:avLst/>
          </a:prstGeom>
          <a:noFill/>
          <a:ln>
            <a:noFill/>
          </a:ln>
        </p:spPr>
        <p:txBody>
          <a:bodyPr wrap="square" lIns="91425" tIns="91425" rIns="91425" bIns="91425" anchor="t" anchorCtr="0">
            <a:noAutofit/>
          </a:bodyPr>
          <a:lstStyle/>
          <a:p>
            <a:pPr lvl="0" algn="ctr">
              <a:spcBef>
                <a:spcPts val="0"/>
              </a:spcBef>
              <a:buNone/>
            </a:pPr>
            <a:r>
              <a:rPr lang="en" sz="7200" b="1">
                <a:solidFill>
                  <a:srgbClr val="FF9800"/>
                </a:solidFill>
              </a:rPr>
              <a:t>“</a:t>
            </a:r>
          </a:p>
        </p:txBody>
      </p:sp>
      <p:grpSp>
        <p:nvGrpSpPr>
          <p:cNvPr id="53" name="Shape 53"/>
          <p:cNvGrpSpPr/>
          <p:nvPr/>
        </p:nvGrpSpPr>
        <p:grpSpPr>
          <a:xfrm>
            <a:off x="6946841" y="4472722"/>
            <a:ext cx="2202829" cy="670794"/>
            <a:chOff x="5575241" y="4472722"/>
            <a:chExt cx="2202829" cy="670794"/>
          </a:xfrm>
        </p:grpSpPr>
        <p:sp>
          <p:nvSpPr>
            <p:cNvPr id="54" name="Shape 54"/>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55" name="Shape 55"/>
            <p:cNvGrpSpPr/>
            <p:nvPr/>
          </p:nvGrpSpPr>
          <p:grpSpPr>
            <a:xfrm flipH="1">
              <a:off x="5734850" y="4472722"/>
              <a:ext cx="2040836" cy="670794"/>
              <a:chOff x="1297953" y="330075"/>
              <a:chExt cx="5169293" cy="1699505"/>
            </a:xfrm>
          </p:grpSpPr>
          <p:sp>
            <p:nvSpPr>
              <p:cNvPr id="56" name="Shape 56"/>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57" name="Shape 5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58" name="Shape 58"/>
            <p:cNvGrpSpPr/>
            <p:nvPr/>
          </p:nvGrpSpPr>
          <p:grpSpPr>
            <a:xfrm flipH="1">
              <a:off x="5578208" y="4646737"/>
              <a:ext cx="2199862" cy="304562"/>
              <a:chOff x="-5827152" y="330075"/>
              <a:chExt cx="12276018" cy="1699568"/>
            </a:xfrm>
          </p:grpSpPr>
          <p:sp>
            <p:nvSpPr>
              <p:cNvPr id="59" name="Shape 59"/>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60" name="Shape 60"/>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61" name="Shape 6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64" name="Shape 64"/>
          <p:cNvPicPr preferRelativeResize="0"/>
          <p:nvPr/>
        </p:nvPicPr>
        <p:blipFill rotWithShape="1">
          <a:blip r:embed="rId2">
            <a:alphaModFix/>
          </a:blip>
          <a:srcRect t="19376" r="3316" b="9956"/>
          <a:stretch/>
        </p:blipFill>
        <p:spPr>
          <a:xfrm>
            <a:off x="7367050" y="87162"/>
            <a:ext cx="1653126" cy="5414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814275" y="1537987"/>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67" name="Shape 67"/>
          <p:cNvSpPr txBox="1">
            <a:spLocks noGrp="1"/>
          </p:cNvSpPr>
          <p:nvPr>
            <p:ph type="body" idx="2"/>
          </p:nvPr>
        </p:nvSpPr>
        <p:spPr>
          <a:xfrm>
            <a:off x="4396123" y="1537987"/>
            <a:ext cx="3378299"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pic>
        <p:nvPicPr>
          <p:cNvPr id="68" name="Shape 68"/>
          <p:cNvPicPr preferRelativeResize="0"/>
          <p:nvPr/>
        </p:nvPicPr>
        <p:blipFill rotWithShape="1">
          <a:blip r:embed="rId2">
            <a:alphaModFix/>
          </a:blip>
          <a:srcRect t="19376" r="3316" b="9956"/>
          <a:stretch/>
        </p:blipFill>
        <p:spPr>
          <a:xfrm>
            <a:off x="7427200" y="82162"/>
            <a:ext cx="1653126" cy="541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69"/>
        <p:cNvGrpSpPr/>
        <p:nvPr/>
      </p:nvGrpSpPr>
      <p:grpSpPr>
        <a:xfrm>
          <a:off x="0" y="0"/>
          <a:ext cx="0" cy="0"/>
          <a:chOff x="0" y="0"/>
          <a:chExt cx="0" cy="0"/>
        </a:xfrm>
      </p:grpSpPr>
      <p:grpSp>
        <p:nvGrpSpPr>
          <p:cNvPr id="70" name="Shape 70"/>
          <p:cNvGrpSpPr/>
          <p:nvPr/>
        </p:nvGrpSpPr>
        <p:grpSpPr>
          <a:xfrm>
            <a:off x="-3" y="40"/>
            <a:ext cx="7072430" cy="1327314"/>
            <a:chOff x="-3" y="40"/>
            <a:chExt cx="7072430" cy="1327314"/>
          </a:xfrm>
        </p:grpSpPr>
        <p:sp>
          <p:nvSpPr>
            <p:cNvPr id="71" name="Shape 71"/>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72" name="Shape 72"/>
            <p:cNvGrpSpPr/>
            <p:nvPr/>
          </p:nvGrpSpPr>
          <p:grpSpPr>
            <a:xfrm rot="10800000" flipH="1">
              <a:off x="2" y="40"/>
              <a:ext cx="6756167" cy="1327314"/>
              <a:chOff x="-2168137" y="330075"/>
              <a:chExt cx="8650662" cy="1699506"/>
            </a:xfrm>
          </p:grpSpPr>
          <p:sp>
            <p:nvSpPr>
              <p:cNvPr id="73" name="Shape 73"/>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74" name="Shape 74"/>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75" name="Shape 75"/>
            <p:cNvGrpSpPr/>
            <p:nvPr/>
          </p:nvGrpSpPr>
          <p:grpSpPr>
            <a:xfrm rot="10800000" flipH="1">
              <a:off x="-3" y="381007"/>
              <a:ext cx="7072430" cy="771743"/>
              <a:chOff x="-9092084" y="330075"/>
              <a:chExt cx="15574609" cy="1699501"/>
            </a:xfrm>
          </p:grpSpPr>
          <p:sp>
            <p:nvSpPr>
              <p:cNvPr id="76" name="Shape 76"/>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77" name="Shape 77"/>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8" name="Shape 78"/>
          <p:cNvGrpSpPr/>
          <p:nvPr/>
        </p:nvGrpSpPr>
        <p:grpSpPr>
          <a:xfrm>
            <a:off x="6946841" y="4472722"/>
            <a:ext cx="2202829" cy="670794"/>
            <a:chOff x="5575241" y="4472722"/>
            <a:chExt cx="2202829" cy="670794"/>
          </a:xfrm>
        </p:grpSpPr>
        <p:sp>
          <p:nvSpPr>
            <p:cNvPr id="79" name="Shape 79"/>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flipH="1">
              <a:off x="5734850" y="4472722"/>
              <a:ext cx="2040836" cy="670794"/>
              <a:chOff x="1297953" y="330075"/>
              <a:chExt cx="5169293" cy="1699505"/>
            </a:xfrm>
          </p:grpSpPr>
          <p:sp>
            <p:nvSpPr>
              <p:cNvPr id="81" name="Shape 81"/>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82" name="Shape 82"/>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83" name="Shape 83"/>
            <p:cNvGrpSpPr/>
            <p:nvPr/>
          </p:nvGrpSpPr>
          <p:grpSpPr>
            <a:xfrm flipH="1">
              <a:off x="5578208" y="4646737"/>
              <a:ext cx="2199862" cy="304562"/>
              <a:chOff x="-5827152" y="330075"/>
              <a:chExt cx="12276018" cy="1699568"/>
            </a:xfrm>
          </p:grpSpPr>
          <p:sp>
            <p:nvSpPr>
              <p:cNvPr id="84" name="Shape 84"/>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85" name="Shape 85"/>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86" name="Shape 86"/>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7" name="Shape 87"/>
          <p:cNvSpPr txBox="1">
            <a:spLocks noGrp="1"/>
          </p:cNvSpPr>
          <p:nvPr>
            <p:ph type="body" idx="1"/>
          </p:nvPr>
        </p:nvSpPr>
        <p:spPr>
          <a:xfrm>
            <a:off x="870450"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88" name="Shape 88"/>
          <p:cNvSpPr txBox="1">
            <a:spLocks noGrp="1"/>
          </p:cNvSpPr>
          <p:nvPr>
            <p:ph type="body" idx="2"/>
          </p:nvPr>
        </p:nvSpPr>
        <p:spPr>
          <a:xfrm>
            <a:off x="3233637"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89" name="Shape 89"/>
          <p:cNvSpPr txBox="1">
            <a:spLocks noGrp="1"/>
          </p:cNvSpPr>
          <p:nvPr>
            <p:ph type="body" idx="3"/>
          </p:nvPr>
        </p:nvSpPr>
        <p:spPr>
          <a:xfrm>
            <a:off x="5540649" y="1545075"/>
            <a:ext cx="2247900" cy="2709900"/>
          </a:xfrm>
          <a:prstGeom prst="rect">
            <a:avLst/>
          </a:prstGeom>
        </p:spPr>
        <p:txBody>
          <a:bodyPr wrap="square"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
        <p:nvSpPr>
          <p:cNvPr id="90" name="Shape 9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91" name="Shape 91"/>
          <p:cNvPicPr preferRelativeResize="0"/>
          <p:nvPr/>
        </p:nvPicPr>
        <p:blipFill rotWithShape="1">
          <a:blip r:embed="rId2">
            <a:alphaModFix/>
          </a:blip>
          <a:srcRect t="19376" r="3316" b="9956"/>
          <a:stretch/>
        </p:blipFill>
        <p:spPr>
          <a:xfrm>
            <a:off x="7452275" y="27975"/>
            <a:ext cx="1653126" cy="541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
        <p:cNvGrpSpPr/>
        <p:nvPr/>
      </p:nvGrpSpPr>
      <p:grpSpPr>
        <a:xfrm>
          <a:off x="0" y="0"/>
          <a:ext cx="0" cy="0"/>
          <a:chOff x="0" y="0"/>
          <a:chExt cx="0" cy="0"/>
        </a:xfrm>
      </p:grpSpPr>
      <p:grpSp>
        <p:nvGrpSpPr>
          <p:cNvPr id="93" name="Shape 93"/>
          <p:cNvGrpSpPr/>
          <p:nvPr/>
        </p:nvGrpSpPr>
        <p:grpSpPr>
          <a:xfrm>
            <a:off x="-3" y="40"/>
            <a:ext cx="7072430" cy="1327314"/>
            <a:chOff x="-3" y="40"/>
            <a:chExt cx="7072430" cy="1327314"/>
          </a:xfrm>
        </p:grpSpPr>
        <p:sp>
          <p:nvSpPr>
            <p:cNvPr id="94" name="Shape 9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95" name="Shape 95"/>
            <p:cNvGrpSpPr/>
            <p:nvPr/>
          </p:nvGrpSpPr>
          <p:grpSpPr>
            <a:xfrm rot="10800000" flipH="1">
              <a:off x="2" y="40"/>
              <a:ext cx="6756167" cy="1327314"/>
              <a:chOff x="-2168137" y="330075"/>
              <a:chExt cx="8650662" cy="1699506"/>
            </a:xfrm>
          </p:grpSpPr>
          <p:sp>
            <p:nvSpPr>
              <p:cNvPr id="96" name="Shape 96"/>
              <p:cNvSpPr/>
              <p:nvPr/>
            </p:nvSpPr>
            <p:spPr>
              <a:xfrm>
                <a:off x="-2168137"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97" name="Shape 97"/>
              <p:cNvSpPr/>
              <p:nvPr/>
            </p:nvSpPr>
            <p:spPr>
              <a:xfrm>
                <a:off x="4783024"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98" name="Shape 98"/>
            <p:cNvGrpSpPr/>
            <p:nvPr/>
          </p:nvGrpSpPr>
          <p:grpSpPr>
            <a:xfrm rot="10800000" flipH="1">
              <a:off x="-3" y="381007"/>
              <a:ext cx="7072430" cy="771743"/>
              <a:chOff x="-9092084" y="330075"/>
              <a:chExt cx="15574609" cy="1699501"/>
            </a:xfrm>
          </p:grpSpPr>
          <p:sp>
            <p:nvSpPr>
              <p:cNvPr id="99" name="Shape 9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00" name="Shape 100"/>
              <p:cNvSpPr/>
              <p:nvPr/>
            </p:nvSpPr>
            <p:spPr>
              <a:xfrm>
                <a:off x="4783024"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01" name="Shape 101"/>
          <p:cNvGrpSpPr/>
          <p:nvPr/>
        </p:nvGrpSpPr>
        <p:grpSpPr>
          <a:xfrm>
            <a:off x="6946841" y="4472722"/>
            <a:ext cx="2202829" cy="670794"/>
            <a:chOff x="5575241" y="4472722"/>
            <a:chExt cx="2202829" cy="670794"/>
          </a:xfrm>
        </p:grpSpPr>
        <p:sp>
          <p:nvSpPr>
            <p:cNvPr id="102" name="Shape 102"/>
            <p:cNvSpPr/>
            <p:nvPr/>
          </p:nvSpPr>
          <p:spPr>
            <a:xfrm rot="10800000">
              <a:off x="5575241"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03" name="Shape 103"/>
            <p:cNvGrpSpPr/>
            <p:nvPr/>
          </p:nvGrpSpPr>
          <p:grpSpPr>
            <a:xfrm flipH="1">
              <a:off x="5734850" y="4472722"/>
              <a:ext cx="2040836" cy="670794"/>
              <a:chOff x="1297953" y="330075"/>
              <a:chExt cx="5169293" cy="1699505"/>
            </a:xfrm>
          </p:grpSpPr>
          <p:sp>
            <p:nvSpPr>
              <p:cNvPr id="104" name="Shape 104"/>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05" name="Shape 10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06" name="Shape 106"/>
            <p:cNvGrpSpPr/>
            <p:nvPr/>
          </p:nvGrpSpPr>
          <p:grpSpPr>
            <a:xfrm flipH="1">
              <a:off x="5578208" y="4646737"/>
              <a:ext cx="2199862" cy="304562"/>
              <a:chOff x="-5827152" y="330075"/>
              <a:chExt cx="12276018" cy="1699568"/>
            </a:xfrm>
          </p:grpSpPr>
          <p:sp>
            <p:nvSpPr>
              <p:cNvPr id="107" name="Shape 107"/>
              <p:cNvSpPr/>
              <p:nvPr/>
            </p:nvSpPr>
            <p:spPr>
              <a:xfrm>
                <a:off x="-5827152" y="330143"/>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08" name="Shape 108"/>
              <p:cNvSpPr/>
              <p:nvPr/>
            </p:nvSpPr>
            <p:spPr>
              <a:xfrm>
                <a:off x="474936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09" name="Shape 109"/>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0" name="Shape 11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11"/>
        <p:cNvGrpSpPr/>
        <p:nvPr/>
      </p:nvGrpSpPr>
      <p:grpSpPr>
        <a:xfrm>
          <a:off x="0" y="0"/>
          <a:ext cx="0" cy="0"/>
          <a:chOff x="0" y="0"/>
          <a:chExt cx="0" cy="0"/>
        </a:xfrm>
      </p:grpSpPr>
      <p:grpSp>
        <p:nvGrpSpPr>
          <p:cNvPr id="112" name="Shape 112"/>
          <p:cNvGrpSpPr/>
          <p:nvPr/>
        </p:nvGrpSpPr>
        <p:grpSpPr>
          <a:xfrm>
            <a:off x="2466137" y="4472722"/>
            <a:ext cx="6686825" cy="670794"/>
            <a:chOff x="5589287" y="4472722"/>
            <a:chExt cx="6686825" cy="670794"/>
          </a:xfrm>
        </p:grpSpPr>
        <p:sp>
          <p:nvSpPr>
            <p:cNvPr id="113" name="Shape 113"/>
            <p:cNvSpPr/>
            <p:nvPr/>
          </p:nvSpPr>
          <p:spPr>
            <a:xfrm rot="10800000">
              <a:off x="5589287" y="4948333"/>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14" name="Shape 114"/>
            <p:cNvGrpSpPr/>
            <p:nvPr/>
          </p:nvGrpSpPr>
          <p:grpSpPr>
            <a:xfrm flipH="1">
              <a:off x="5748896" y="4472722"/>
              <a:ext cx="6527216" cy="670794"/>
              <a:chOff x="-10101301" y="330075"/>
              <a:chExt cx="16532971" cy="1699505"/>
            </a:xfrm>
          </p:grpSpPr>
          <p:sp>
            <p:nvSpPr>
              <p:cNvPr id="115" name="Shape 115"/>
              <p:cNvSpPr/>
              <p:nvPr/>
            </p:nvSpPr>
            <p:spPr>
              <a:xfrm>
                <a:off x="-10101301" y="330080"/>
                <a:ext cx="148464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16" name="Shape 116"/>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17" name="Shape 117"/>
            <p:cNvGrpSpPr/>
            <p:nvPr/>
          </p:nvGrpSpPr>
          <p:grpSpPr>
            <a:xfrm flipH="1">
              <a:off x="5592254" y="4646737"/>
              <a:ext cx="6682918" cy="304562"/>
              <a:chOff x="-30922586" y="330075"/>
              <a:chExt cx="37293070" cy="1699568"/>
            </a:xfrm>
          </p:grpSpPr>
          <p:sp>
            <p:nvSpPr>
              <p:cNvPr id="118" name="Shape 118"/>
              <p:cNvSpPr/>
              <p:nvPr/>
            </p:nvSpPr>
            <p:spPr>
              <a:xfrm>
                <a:off x="-30922586" y="330143"/>
                <a:ext cx="355881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19" name="Shape 119"/>
              <p:cNvSpPr/>
              <p:nvPr/>
            </p:nvSpPr>
            <p:spPr>
              <a:xfrm>
                <a:off x="4670983"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20" name="Shape 120"/>
          <p:cNvSpPr txBox="1">
            <a:spLocks noGrp="1"/>
          </p:cNvSpPr>
          <p:nvPr>
            <p:ph type="body" idx="1"/>
          </p:nvPr>
        </p:nvSpPr>
        <p:spPr>
          <a:xfrm>
            <a:off x="2682800" y="4636500"/>
            <a:ext cx="6004200" cy="315600"/>
          </a:xfrm>
          <a:prstGeom prst="rect">
            <a:avLst/>
          </a:prstGeom>
        </p:spPr>
        <p:txBody>
          <a:bodyPr wrap="square" lIns="91425" tIns="91425" rIns="91425" bIns="91425" anchor="ctr" anchorCtr="0"/>
          <a:lstStyle>
            <a:lvl1pPr lvl="0" rtl="0">
              <a:spcBef>
                <a:spcPts val="0"/>
              </a:spcBef>
              <a:spcAft>
                <a:spcPts val="0"/>
              </a:spcAft>
              <a:buSzPct val="100000"/>
              <a:buNone/>
              <a:defRPr sz="1300"/>
            </a:lvl1pPr>
          </a:lstStyle>
          <a:p>
            <a:endParaRPr/>
          </a:p>
        </p:txBody>
      </p:sp>
      <p:sp>
        <p:nvSpPr>
          <p:cNvPr id="121" name="Shape 12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pPr lvl="0" rtl="0">
                <a:spcBef>
                  <a:spcPts val="0"/>
                </a:spcBef>
                <a:buNone/>
              </a:pPr>
              <a:t>‹#›</a:t>
            </a:fld>
            <a:endParaRPr lang="en"/>
          </a:p>
        </p:txBody>
      </p:sp>
      <p:grpSp>
        <p:nvGrpSpPr>
          <p:cNvPr id="122" name="Shape 122"/>
          <p:cNvGrpSpPr/>
          <p:nvPr/>
        </p:nvGrpSpPr>
        <p:grpSpPr>
          <a:xfrm rot="10800000">
            <a:off x="-8" y="-2"/>
            <a:ext cx="2202829" cy="670794"/>
            <a:chOff x="5575241" y="4472722"/>
            <a:chExt cx="2202829" cy="670794"/>
          </a:xfrm>
        </p:grpSpPr>
        <p:sp>
          <p:nvSpPr>
            <p:cNvPr id="123" name="Shape 12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24" name="Shape 124"/>
            <p:cNvGrpSpPr/>
            <p:nvPr/>
          </p:nvGrpSpPr>
          <p:grpSpPr>
            <a:xfrm flipH="1">
              <a:off x="5734850" y="4472722"/>
              <a:ext cx="2040836" cy="670794"/>
              <a:chOff x="1297953" y="330075"/>
              <a:chExt cx="5169293" cy="1699505"/>
            </a:xfrm>
          </p:grpSpPr>
          <p:sp>
            <p:nvSpPr>
              <p:cNvPr id="125" name="Shape 12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26" name="Shape 12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27" name="Shape 127"/>
            <p:cNvGrpSpPr/>
            <p:nvPr/>
          </p:nvGrpSpPr>
          <p:grpSpPr>
            <a:xfrm flipH="1">
              <a:off x="5578208" y="4646737"/>
              <a:ext cx="2199862" cy="304562"/>
              <a:chOff x="-5827152" y="330075"/>
              <a:chExt cx="12276018" cy="1699568"/>
            </a:xfrm>
          </p:grpSpPr>
          <p:sp>
            <p:nvSpPr>
              <p:cNvPr id="128" name="Shape 12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29" name="Shape 12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0"/>
        <p:cNvGrpSpPr/>
        <p:nvPr/>
      </p:nvGrpSpPr>
      <p:grpSpPr>
        <a:xfrm>
          <a:off x="0" y="0"/>
          <a:ext cx="0" cy="0"/>
          <a:chOff x="0" y="0"/>
          <a:chExt cx="0" cy="0"/>
        </a:xfrm>
      </p:grpSpPr>
      <p:sp>
        <p:nvSpPr>
          <p:cNvPr id="131" name="Shape 13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grpSp>
        <p:nvGrpSpPr>
          <p:cNvPr id="132" name="Shape 132"/>
          <p:cNvGrpSpPr/>
          <p:nvPr/>
        </p:nvGrpSpPr>
        <p:grpSpPr>
          <a:xfrm rot="10800000">
            <a:off x="-8" y="-2"/>
            <a:ext cx="2202829" cy="670794"/>
            <a:chOff x="5575241" y="4472722"/>
            <a:chExt cx="2202829" cy="670794"/>
          </a:xfrm>
        </p:grpSpPr>
        <p:sp>
          <p:nvSpPr>
            <p:cNvPr id="133" name="Shape 133"/>
            <p:cNvSpPr/>
            <p:nvPr/>
          </p:nvSpPr>
          <p:spPr>
            <a:xfrm rot="10800000">
              <a:off x="5575241" y="4948333"/>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34" name="Shape 134"/>
            <p:cNvGrpSpPr/>
            <p:nvPr/>
          </p:nvGrpSpPr>
          <p:grpSpPr>
            <a:xfrm flipH="1">
              <a:off x="5734850" y="4472722"/>
              <a:ext cx="2040836" cy="670794"/>
              <a:chOff x="1297953" y="330075"/>
              <a:chExt cx="5169293" cy="1699505"/>
            </a:xfrm>
          </p:grpSpPr>
          <p:sp>
            <p:nvSpPr>
              <p:cNvPr id="135" name="Shape 135"/>
              <p:cNvSpPr/>
              <p:nvPr/>
            </p:nvSpPr>
            <p:spPr>
              <a:xfrm>
                <a:off x="1297953" y="330080"/>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36" name="Shape 13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37" name="Shape 137"/>
            <p:cNvGrpSpPr/>
            <p:nvPr/>
          </p:nvGrpSpPr>
          <p:grpSpPr>
            <a:xfrm flipH="1">
              <a:off x="5578208" y="4646737"/>
              <a:ext cx="2199862" cy="304562"/>
              <a:chOff x="-5827152" y="330075"/>
              <a:chExt cx="12276018" cy="1699568"/>
            </a:xfrm>
          </p:grpSpPr>
          <p:sp>
            <p:nvSpPr>
              <p:cNvPr id="138" name="Shape 138"/>
              <p:cNvSpPr/>
              <p:nvPr/>
            </p:nvSpPr>
            <p:spPr>
              <a:xfrm>
                <a:off x="-5827152" y="330143"/>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39" name="Shape 139"/>
              <p:cNvSpPr/>
              <p:nvPr/>
            </p:nvSpPr>
            <p:spPr>
              <a:xfrm>
                <a:off x="4749365"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pic>
        <p:nvPicPr>
          <p:cNvPr id="140" name="Shape 140"/>
          <p:cNvPicPr preferRelativeResize="0"/>
          <p:nvPr/>
        </p:nvPicPr>
        <p:blipFill rotWithShape="1">
          <a:blip r:embed="rId2">
            <a:alphaModFix/>
          </a:blip>
          <a:srcRect t="19376" r="3316" b="9956"/>
          <a:stretch/>
        </p:blipFill>
        <p:spPr>
          <a:xfrm>
            <a:off x="7452275" y="27975"/>
            <a:ext cx="1653126" cy="541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xfrm>
            <a:off x="606225" y="1406775"/>
            <a:ext cx="5311200" cy="1316100"/>
          </a:xfrm>
          <a:prstGeom prst="rect">
            <a:avLst/>
          </a:prstGeom>
        </p:spPr>
        <p:txBody>
          <a:bodyPr wrap="square" lIns="91425" tIns="91425" rIns="91425" bIns="91425" anchor="ctr" anchorCtr="0">
            <a:noAutofit/>
          </a:bodyPr>
          <a:lstStyle/>
          <a:p>
            <a:pPr lvl="0">
              <a:spcBef>
                <a:spcPts val="0"/>
              </a:spcBef>
              <a:buNone/>
            </a:pPr>
            <a:r>
              <a:rPr lang="en" dirty="0" smtClean="0"/>
              <a:t>Python </a:t>
            </a:r>
            <a:endParaRPr lang="en" dirty="0"/>
          </a:p>
        </p:txBody>
      </p:sp>
    </p:spTree>
    <p:extLst>
      <p:ext uri="{BB962C8B-B14F-4D97-AF65-F5344CB8AC3E}">
        <p14:creationId xmlns="" xmlns:p14="http://schemas.microsoft.com/office/powerpoint/2010/main" val="3802944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10</a:t>
            </a:fld>
            <a:endParaRPr lang="en"/>
          </a:p>
        </p:txBody>
      </p:sp>
      <p:sp>
        <p:nvSpPr>
          <p:cNvPr id="3" name="Rectangle 2"/>
          <p:cNvSpPr/>
          <p:nvPr/>
        </p:nvSpPr>
        <p:spPr>
          <a:xfrm>
            <a:off x="3838588" y="179159"/>
            <a:ext cx="1866217" cy="307777"/>
          </a:xfrm>
          <a:prstGeom prst="rect">
            <a:avLst/>
          </a:prstGeom>
        </p:spPr>
        <p:txBody>
          <a:bodyPr wrap="none">
            <a:spAutoFit/>
          </a:bodyPr>
          <a:lstStyle/>
          <a:p>
            <a:pPr algn="ctr"/>
            <a:r>
              <a:rPr lang="en-US" b="1" dirty="0" smtClean="0">
                <a:solidFill>
                  <a:schemeClr val="accent1">
                    <a:lumMod val="75000"/>
                  </a:schemeClr>
                </a:solidFill>
              </a:rPr>
              <a:t>Regular Expression</a:t>
            </a:r>
            <a:endParaRPr lang="en-IN" b="1" dirty="0">
              <a:solidFill>
                <a:srgbClr val="002060"/>
              </a:solidFill>
            </a:endParaRPr>
          </a:p>
        </p:txBody>
      </p:sp>
      <p:sp>
        <p:nvSpPr>
          <p:cNvPr id="4" name="Rectangle 3"/>
          <p:cNvSpPr/>
          <p:nvPr/>
        </p:nvSpPr>
        <p:spPr>
          <a:xfrm>
            <a:off x="359494" y="841310"/>
            <a:ext cx="8132865" cy="1384995"/>
          </a:xfrm>
          <a:prstGeom prst="rect">
            <a:avLst/>
          </a:prstGeom>
        </p:spPr>
        <p:txBody>
          <a:bodyPr wrap="square">
            <a:spAutoFit/>
          </a:bodyPr>
          <a:lstStyle/>
          <a:p>
            <a:r>
              <a:rPr lang="en-US" b="1" dirty="0" err="1" smtClean="0"/>
              <a:t>re.findall</a:t>
            </a:r>
            <a:r>
              <a:rPr lang="en-US" b="1" dirty="0" smtClean="0"/>
              <a:t>():</a:t>
            </a:r>
          </a:p>
          <a:p>
            <a:endParaRPr lang="en-US" b="1" dirty="0" smtClean="0"/>
          </a:p>
          <a:p>
            <a:pPr>
              <a:buFont typeface="Arial" pitchFamily="34" charset="0"/>
              <a:buChar char="•"/>
            </a:pPr>
            <a:r>
              <a:rPr lang="en-US" dirty="0" smtClean="0"/>
              <a:t>  </a:t>
            </a:r>
            <a:r>
              <a:rPr lang="en-US" dirty="0" err="1" smtClean="0"/>
              <a:t>Re.findall</a:t>
            </a:r>
            <a:r>
              <a:rPr lang="en-US" dirty="0" smtClean="0"/>
              <a:t>() module is used when you want to iterate over the lines of the file, it will return a list of all the matches in a single step. </a:t>
            </a:r>
          </a:p>
          <a:p>
            <a:pPr>
              <a:buFont typeface="Arial" pitchFamily="34" charset="0"/>
              <a:buChar char="•"/>
            </a:pPr>
            <a:r>
              <a:rPr lang="en-US" dirty="0" smtClean="0"/>
              <a:t>  For example, here we have a list of e-mail addresses, and we want all the e-mail addresses to be fetched out from the list, we use the </a:t>
            </a:r>
            <a:r>
              <a:rPr lang="en-US" dirty="0" err="1" smtClean="0"/>
              <a:t>re.findall</a:t>
            </a:r>
            <a:r>
              <a:rPr lang="en-US" dirty="0" smtClean="0"/>
              <a:t> method. It will find all the e-mail addresses from the list.</a:t>
            </a:r>
            <a:endParaRPr lang="en-US" b="1" dirty="0" smtClean="0"/>
          </a:p>
        </p:txBody>
      </p:sp>
      <p:pic>
        <p:nvPicPr>
          <p:cNvPr id="4097" name="Picture 1" descr="C:\Users\ravikiran\Desktop\Python weeekly report\re10.1.PNG"/>
          <p:cNvPicPr>
            <a:picLocks noChangeAspect="1" noChangeArrowheads="1"/>
          </p:cNvPicPr>
          <p:nvPr/>
        </p:nvPicPr>
        <p:blipFill>
          <a:blip r:embed="rId2"/>
          <a:srcRect/>
          <a:stretch>
            <a:fillRect/>
          </a:stretch>
        </p:blipFill>
        <p:spPr bwMode="auto">
          <a:xfrm>
            <a:off x="987972" y="2585929"/>
            <a:ext cx="6589987" cy="1114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98" name="Picture 2" descr="C:\Users\ravikiran\Desktop\Python weeekly report\re10.PNG"/>
          <p:cNvPicPr>
            <a:picLocks noChangeAspect="1" noChangeArrowheads="1"/>
          </p:cNvPicPr>
          <p:nvPr/>
        </p:nvPicPr>
        <p:blipFill>
          <a:blip r:embed="rId3"/>
          <a:srcRect/>
          <a:stretch>
            <a:fillRect/>
          </a:stretch>
        </p:blipFill>
        <p:spPr bwMode="auto">
          <a:xfrm>
            <a:off x="1008993" y="4035973"/>
            <a:ext cx="6579476" cy="832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11</a:t>
            </a:fld>
            <a:endParaRPr lang="en"/>
          </a:p>
        </p:txBody>
      </p:sp>
      <p:sp>
        <p:nvSpPr>
          <p:cNvPr id="3" name="Rectangle 2"/>
          <p:cNvSpPr/>
          <p:nvPr/>
        </p:nvSpPr>
        <p:spPr>
          <a:xfrm>
            <a:off x="220913" y="872842"/>
            <a:ext cx="8754921" cy="307777"/>
          </a:xfrm>
          <a:prstGeom prst="rect">
            <a:avLst/>
          </a:prstGeom>
        </p:spPr>
        <p:txBody>
          <a:bodyPr wrap="square">
            <a:spAutoFit/>
          </a:bodyPr>
          <a:lstStyle/>
          <a:p>
            <a:r>
              <a:rPr lang="en-US" b="1" dirty="0" smtClean="0"/>
              <a:t>Python Flags:</a:t>
            </a:r>
          </a:p>
        </p:txBody>
      </p:sp>
      <p:sp>
        <p:nvSpPr>
          <p:cNvPr id="10" name="Rectangle 9"/>
          <p:cNvSpPr/>
          <p:nvPr/>
        </p:nvSpPr>
        <p:spPr>
          <a:xfrm>
            <a:off x="3901649" y="137117"/>
            <a:ext cx="1866217" cy="307777"/>
          </a:xfrm>
          <a:prstGeom prst="rect">
            <a:avLst/>
          </a:prstGeom>
        </p:spPr>
        <p:txBody>
          <a:bodyPr wrap="none">
            <a:spAutoFit/>
          </a:bodyPr>
          <a:lstStyle/>
          <a:p>
            <a:pPr algn="ctr"/>
            <a:r>
              <a:rPr lang="en-US" b="1" dirty="0" smtClean="0">
                <a:solidFill>
                  <a:schemeClr val="accent1">
                    <a:lumMod val="75000"/>
                  </a:schemeClr>
                </a:solidFill>
              </a:rPr>
              <a:t>Regular Expression</a:t>
            </a:r>
            <a:endParaRPr lang="en-IN" b="1" dirty="0">
              <a:solidFill>
                <a:srgbClr val="002060"/>
              </a:solidFill>
            </a:endParaRPr>
          </a:p>
        </p:txBody>
      </p:sp>
      <p:sp>
        <p:nvSpPr>
          <p:cNvPr id="11" name="Rectangle 10"/>
          <p:cNvSpPr/>
          <p:nvPr/>
        </p:nvSpPr>
        <p:spPr>
          <a:xfrm>
            <a:off x="352095" y="1251251"/>
            <a:ext cx="8571187" cy="1169551"/>
          </a:xfrm>
          <a:prstGeom prst="rect">
            <a:avLst/>
          </a:prstGeom>
        </p:spPr>
        <p:txBody>
          <a:bodyPr wrap="square">
            <a:spAutoFit/>
          </a:bodyPr>
          <a:lstStyle/>
          <a:p>
            <a:pPr>
              <a:buFont typeface="Arial" pitchFamily="34" charset="0"/>
              <a:buChar char="•"/>
            </a:pPr>
            <a:r>
              <a:rPr lang="en-US" dirty="0" smtClean="0"/>
              <a:t> Many Python </a:t>
            </a:r>
            <a:r>
              <a:rPr lang="en-US" dirty="0" err="1" smtClean="0"/>
              <a:t>Regex</a:t>
            </a:r>
            <a:r>
              <a:rPr lang="en-US" dirty="0" smtClean="0"/>
              <a:t> Methods and </a:t>
            </a:r>
            <a:r>
              <a:rPr lang="en-US" dirty="0" err="1" smtClean="0"/>
              <a:t>Regex</a:t>
            </a:r>
            <a:r>
              <a:rPr lang="en-US" dirty="0" smtClean="0"/>
              <a:t> functions take an optional argument called Flags. This flags can modify the meaning of the given </a:t>
            </a:r>
            <a:r>
              <a:rPr lang="en-US" dirty="0" err="1" smtClean="0"/>
              <a:t>Regex</a:t>
            </a:r>
            <a:r>
              <a:rPr lang="en-US" dirty="0" smtClean="0"/>
              <a:t> pattern. To understand these we will see one or two example of these Flags.</a:t>
            </a:r>
          </a:p>
          <a:p>
            <a:pPr>
              <a:buFont typeface="Arial" pitchFamily="34" charset="0"/>
              <a:buChar char="•"/>
            </a:pPr>
            <a:endParaRPr lang="en-US" dirty="0" smtClean="0"/>
          </a:p>
          <a:p>
            <a:pPr>
              <a:buFont typeface="Arial" pitchFamily="34" charset="0"/>
              <a:buChar char="•"/>
            </a:pPr>
            <a:r>
              <a:rPr lang="en-US" dirty="0" smtClean="0"/>
              <a:t>Various flags used in Python</a:t>
            </a:r>
            <a:endParaRPr lang="en-US" dirty="0"/>
          </a:p>
        </p:txBody>
      </p:sp>
      <p:pic>
        <p:nvPicPr>
          <p:cNvPr id="3073" name="Picture 1" descr="C:\Users\ravikiran\Desktop\Python weeekly report\re11.PNG"/>
          <p:cNvPicPr>
            <a:picLocks noChangeAspect="1" noChangeArrowheads="1"/>
          </p:cNvPicPr>
          <p:nvPr/>
        </p:nvPicPr>
        <p:blipFill>
          <a:blip r:embed="rId2"/>
          <a:srcRect/>
          <a:stretch>
            <a:fillRect/>
          </a:stretch>
        </p:blipFill>
        <p:spPr bwMode="auto">
          <a:xfrm>
            <a:off x="654707" y="2475006"/>
            <a:ext cx="7078663" cy="2324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sp>
        <p:nvSpPr>
          <p:cNvPr id="12" name="Rectangle 11"/>
          <p:cNvSpPr/>
          <p:nvPr/>
        </p:nvSpPr>
        <p:spPr>
          <a:xfrm>
            <a:off x="3933180" y="168648"/>
            <a:ext cx="1866217" cy="307777"/>
          </a:xfrm>
          <a:prstGeom prst="rect">
            <a:avLst/>
          </a:prstGeom>
        </p:spPr>
        <p:txBody>
          <a:bodyPr wrap="none">
            <a:spAutoFit/>
          </a:bodyPr>
          <a:lstStyle/>
          <a:p>
            <a:pPr algn="ctr"/>
            <a:r>
              <a:rPr lang="en-US" b="1" dirty="0" smtClean="0">
                <a:solidFill>
                  <a:schemeClr val="accent1">
                    <a:lumMod val="75000"/>
                  </a:schemeClr>
                </a:solidFill>
              </a:rPr>
              <a:t>Regular Expression</a:t>
            </a:r>
            <a:endParaRPr lang="en-IN" b="1" dirty="0">
              <a:solidFill>
                <a:srgbClr val="002060"/>
              </a:solidFill>
            </a:endParaRPr>
          </a:p>
        </p:txBody>
      </p:sp>
      <p:sp>
        <p:nvSpPr>
          <p:cNvPr id="10" name="Rectangle 9"/>
          <p:cNvSpPr/>
          <p:nvPr/>
        </p:nvSpPr>
        <p:spPr>
          <a:xfrm>
            <a:off x="247715" y="809779"/>
            <a:ext cx="8223623" cy="1384995"/>
          </a:xfrm>
          <a:prstGeom prst="rect">
            <a:avLst/>
          </a:prstGeom>
        </p:spPr>
        <p:txBody>
          <a:bodyPr wrap="square">
            <a:spAutoFit/>
          </a:bodyPr>
          <a:lstStyle/>
          <a:p>
            <a:r>
              <a:rPr lang="en-US" b="1" dirty="0" smtClean="0"/>
              <a:t>Example of </a:t>
            </a:r>
            <a:r>
              <a:rPr lang="en-US" b="1" dirty="0" err="1" smtClean="0"/>
              <a:t>re.M</a:t>
            </a:r>
            <a:r>
              <a:rPr lang="en-US" b="1" dirty="0" smtClean="0"/>
              <a:t> or Multiline Flags:</a:t>
            </a:r>
          </a:p>
          <a:p>
            <a:pPr>
              <a:buFont typeface="Arial" pitchFamily="34" charset="0"/>
              <a:buChar char="•"/>
            </a:pPr>
            <a:r>
              <a:rPr lang="en-US" dirty="0" smtClean="0"/>
              <a:t>In multiline the pattern character [^] match the first character of the string and the beginning of each line (following immediately after the each newline).</a:t>
            </a:r>
          </a:p>
          <a:p>
            <a:pPr>
              <a:buFont typeface="Arial" pitchFamily="34" charset="0"/>
              <a:buChar char="•"/>
            </a:pPr>
            <a:r>
              <a:rPr lang="en-US" dirty="0" smtClean="0"/>
              <a:t> While expression small "w" is used to mark the space with characters. When you run the code the first variable "k1" only prints out the character ‘d' for word digital-</a:t>
            </a:r>
            <a:r>
              <a:rPr lang="en-US" dirty="0" err="1" smtClean="0"/>
              <a:t>lync</a:t>
            </a:r>
            <a:r>
              <a:rPr lang="en-US" dirty="0" smtClean="0"/>
              <a:t>, while when you add multiline flag, it fetches out first characters of all the elements in the string.</a:t>
            </a:r>
            <a:endParaRPr lang="en-US" b="1" dirty="0"/>
          </a:p>
        </p:txBody>
      </p:sp>
      <p:pic>
        <p:nvPicPr>
          <p:cNvPr id="2049" name="Picture 1" descr="C:\Users\ravikiran\Desktop\Python weeekly report\re12.1.PNG"/>
          <p:cNvPicPr>
            <a:picLocks noChangeAspect="1" noChangeArrowheads="1"/>
          </p:cNvPicPr>
          <p:nvPr/>
        </p:nvPicPr>
        <p:blipFill>
          <a:blip r:embed="rId2"/>
          <a:srcRect/>
          <a:stretch>
            <a:fillRect/>
          </a:stretch>
        </p:blipFill>
        <p:spPr bwMode="auto">
          <a:xfrm>
            <a:off x="757949" y="2595836"/>
            <a:ext cx="3571875"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C:\Users\ravikiran\Desktop\Python weeekly report\re12.PNG"/>
          <p:cNvPicPr>
            <a:picLocks noChangeAspect="1" noChangeArrowheads="1"/>
          </p:cNvPicPr>
          <p:nvPr/>
        </p:nvPicPr>
        <p:blipFill>
          <a:blip r:embed="rId3"/>
          <a:srcRect/>
          <a:stretch>
            <a:fillRect/>
          </a:stretch>
        </p:blipFill>
        <p:spPr bwMode="auto">
          <a:xfrm>
            <a:off x="5131129" y="2774348"/>
            <a:ext cx="2981325" cy="11670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4" name="Straight Arrow Connector 13"/>
          <p:cNvCxnSpPr>
            <a:endCxn id="2050" idx="1"/>
          </p:cNvCxnSpPr>
          <p:nvPr/>
        </p:nvCxnSpPr>
        <p:spPr>
          <a:xfrm flipV="1">
            <a:off x="1502979" y="3357864"/>
            <a:ext cx="3628150" cy="3943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513490" y="3615559"/>
            <a:ext cx="366811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rot="10800000" flipH="1">
            <a:off x="0" y="3000"/>
            <a:ext cx="3017100" cy="5140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51" name="Shape 151"/>
          <p:cNvSpPr txBox="1">
            <a:spLocks noGrp="1"/>
          </p:cNvSpPr>
          <p:nvPr>
            <p:ph type="title" idx="4294967295"/>
          </p:nvPr>
        </p:nvSpPr>
        <p:spPr>
          <a:xfrm>
            <a:off x="110000" y="125450"/>
            <a:ext cx="2854800" cy="766200"/>
          </a:xfrm>
          <a:prstGeom prst="rect">
            <a:avLst/>
          </a:prstGeom>
        </p:spPr>
        <p:txBody>
          <a:bodyPr wrap="square" lIns="91425" tIns="91425" rIns="91425" bIns="91425" anchor="ctr" anchorCtr="0">
            <a:noAutofit/>
          </a:bodyPr>
          <a:lstStyle/>
          <a:p>
            <a:pPr lvl="0" algn="ctr">
              <a:spcBef>
                <a:spcPts val="0"/>
              </a:spcBef>
              <a:buNone/>
            </a:pPr>
            <a:r>
              <a:rPr lang="en" sz="2400">
                <a:solidFill>
                  <a:srgbClr val="3F5378"/>
                </a:solidFill>
              </a:rPr>
              <a:t>Index</a:t>
            </a:r>
          </a:p>
        </p:txBody>
      </p:sp>
      <p:sp>
        <p:nvSpPr>
          <p:cNvPr id="152" name="Shape 152"/>
          <p:cNvSpPr txBox="1">
            <a:spLocks noGrp="1"/>
          </p:cNvSpPr>
          <p:nvPr>
            <p:ph type="sldNum" idx="4294967295"/>
          </p:nvPr>
        </p:nvSpPr>
        <p:spPr>
          <a:xfrm>
            <a:off x="8850899" y="48279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2</a:t>
            </a:fld>
            <a:endParaRPr lang="en" dirty="0"/>
          </a:p>
        </p:txBody>
      </p:sp>
      <p:sp>
        <p:nvSpPr>
          <p:cNvPr id="153" name="Shape 153"/>
          <p:cNvSpPr txBox="1"/>
          <p:nvPr/>
        </p:nvSpPr>
        <p:spPr>
          <a:xfrm>
            <a:off x="3666475" y="1438381"/>
            <a:ext cx="5279700" cy="3150871"/>
          </a:xfrm>
          <a:prstGeom prst="rect">
            <a:avLst/>
          </a:prstGeom>
          <a:noFill/>
          <a:ln>
            <a:noFill/>
          </a:ln>
        </p:spPr>
        <p:txBody>
          <a:bodyPr wrap="square" lIns="91425" tIns="91425" rIns="91425" bIns="91425" anchor="t" anchorCtr="0">
            <a:noAutofit/>
          </a:bodyPr>
          <a:lstStyle/>
          <a:p>
            <a:pPr marL="152400" lvl="0" rtl="0">
              <a:lnSpc>
                <a:spcPct val="115000"/>
              </a:lnSpc>
              <a:spcBef>
                <a:spcPts val="0"/>
              </a:spcBef>
              <a:buClr>
                <a:srgbClr val="3F5378"/>
              </a:buClr>
              <a:buSzPct val="100000"/>
            </a:pPr>
            <a:r>
              <a:rPr lang="en" sz="1600" dirty="0" smtClean="0">
                <a:solidFill>
                  <a:srgbClr val="3F5378"/>
                </a:solidFill>
              </a:rPr>
              <a:t>Python  </a:t>
            </a:r>
          </a:p>
          <a:p>
            <a:pPr marL="152400" lvl="0" rtl="0">
              <a:lnSpc>
                <a:spcPct val="115000"/>
              </a:lnSpc>
              <a:spcBef>
                <a:spcPts val="0"/>
              </a:spcBef>
              <a:buClr>
                <a:srgbClr val="3F5378"/>
              </a:buClr>
              <a:buSzPct val="100000"/>
            </a:pPr>
            <a:endParaRPr lang="en" sz="1600" dirty="0" smtClean="0">
              <a:solidFill>
                <a:srgbClr val="3F5378"/>
              </a:solidFill>
            </a:endParaRPr>
          </a:p>
          <a:p>
            <a:pPr marL="152400" lvl="0">
              <a:lnSpc>
                <a:spcPct val="115000"/>
              </a:lnSpc>
              <a:buClr>
                <a:srgbClr val="3F5378"/>
              </a:buClr>
              <a:buSzPct val="100000"/>
            </a:pPr>
            <a:r>
              <a:rPr lang="en-US" sz="1600" dirty="0" smtClean="0">
                <a:solidFill>
                  <a:srgbClr val="3F5378"/>
                </a:solidFill>
              </a:rPr>
              <a:t>• </a:t>
            </a:r>
            <a:r>
              <a:rPr lang="en-US" sz="1600" b="1" dirty="0" smtClean="0">
                <a:solidFill>
                  <a:schemeClr val="accent1">
                    <a:lumMod val="75000"/>
                  </a:schemeClr>
                </a:solidFill>
              </a:rPr>
              <a:t>Regular Expression</a:t>
            </a:r>
            <a:endParaRPr lang="en-US" sz="1600" dirty="0" smtClean="0">
              <a:solidFill>
                <a:schemeClr val="accent1">
                  <a:lumMod val="75000"/>
                </a:schemeClr>
              </a:solidFill>
            </a:endParaRPr>
          </a:p>
          <a:p>
            <a:pPr marL="152400" lvl="2">
              <a:lnSpc>
                <a:spcPct val="115000"/>
              </a:lnSpc>
              <a:buClr>
                <a:srgbClr val="3F5378"/>
              </a:buClr>
              <a:buSzPct val="100000"/>
            </a:pPr>
            <a:r>
              <a:rPr lang="en-US" sz="1600" dirty="0" smtClean="0">
                <a:solidFill>
                  <a:schemeClr val="accent1">
                    <a:lumMod val="50000"/>
                  </a:schemeClr>
                </a:solidFill>
              </a:rPr>
              <a:t>	• </a:t>
            </a:r>
            <a:r>
              <a:rPr lang="en-US" sz="1600" b="1" dirty="0" smtClean="0">
                <a:solidFill>
                  <a:schemeClr val="accent1">
                    <a:lumMod val="50000"/>
                  </a:schemeClr>
                </a:solidFill>
              </a:rPr>
              <a:t>Regular Expression Syntax:</a:t>
            </a:r>
          </a:p>
          <a:p>
            <a:pPr marL="152400" lvl="2">
              <a:lnSpc>
                <a:spcPct val="115000"/>
              </a:lnSpc>
              <a:buClr>
                <a:srgbClr val="3F5378"/>
              </a:buClr>
              <a:buSzPct val="100000"/>
            </a:pPr>
            <a:r>
              <a:rPr lang="en-US" sz="1600" dirty="0" smtClean="0">
                <a:solidFill>
                  <a:schemeClr val="accent1">
                    <a:lumMod val="50000"/>
                  </a:schemeClr>
                </a:solidFill>
              </a:rPr>
              <a:t>	• </a:t>
            </a:r>
            <a:r>
              <a:rPr lang="en-US" sz="1600" b="1" dirty="0" smtClean="0">
                <a:solidFill>
                  <a:schemeClr val="accent1">
                    <a:lumMod val="50000"/>
                  </a:schemeClr>
                </a:solidFill>
              </a:rPr>
              <a:t>w+ and ^ Expression</a:t>
            </a:r>
            <a:endParaRPr lang="en-US" sz="1600" dirty="0" smtClean="0">
              <a:solidFill>
                <a:schemeClr val="accent1">
                  <a:lumMod val="50000"/>
                </a:schemeClr>
              </a:solidFill>
            </a:endParaRPr>
          </a:p>
          <a:p>
            <a:pPr marL="152400" lvl="2">
              <a:lnSpc>
                <a:spcPct val="115000"/>
              </a:lnSpc>
              <a:buClr>
                <a:srgbClr val="3F5378"/>
              </a:buClr>
              <a:buSzPct val="100000"/>
            </a:pPr>
            <a:r>
              <a:rPr lang="en-US" sz="1600" dirty="0" smtClean="0">
                <a:solidFill>
                  <a:schemeClr val="accent1">
                    <a:lumMod val="50000"/>
                  </a:schemeClr>
                </a:solidFill>
              </a:rPr>
              <a:t>	• </a:t>
            </a:r>
            <a:r>
              <a:rPr lang="en-US" sz="1600" b="1" dirty="0" smtClean="0">
                <a:solidFill>
                  <a:schemeClr val="accent1">
                    <a:lumMod val="50000"/>
                  </a:schemeClr>
                </a:solidFill>
              </a:rPr>
              <a:t>\s expression in </a:t>
            </a:r>
            <a:r>
              <a:rPr lang="en-US" sz="1600" b="1" dirty="0" err="1" smtClean="0">
                <a:solidFill>
                  <a:schemeClr val="accent1">
                    <a:lumMod val="50000"/>
                  </a:schemeClr>
                </a:solidFill>
              </a:rPr>
              <a:t>re.split</a:t>
            </a:r>
            <a:r>
              <a:rPr lang="en-US" sz="1600" b="1" dirty="0" smtClean="0">
                <a:solidFill>
                  <a:schemeClr val="accent1">
                    <a:lumMod val="50000"/>
                  </a:schemeClr>
                </a:solidFill>
              </a:rPr>
              <a:t> function</a:t>
            </a:r>
          </a:p>
          <a:p>
            <a:pPr marL="152400" lvl="2">
              <a:lnSpc>
                <a:spcPct val="115000"/>
              </a:lnSpc>
              <a:buClr>
                <a:srgbClr val="3F5378"/>
              </a:buClr>
              <a:buSzPct val="100000"/>
            </a:pPr>
            <a:r>
              <a:rPr lang="en-US" sz="1600" dirty="0" smtClean="0">
                <a:solidFill>
                  <a:schemeClr val="accent1">
                    <a:lumMod val="50000"/>
                  </a:schemeClr>
                </a:solidFill>
              </a:rPr>
              <a:t>	• </a:t>
            </a:r>
            <a:r>
              <a:rPr lang="en-US" sz="1600" b="1" dirty="0" smtClean="0">
                <a:solidFill>
                  <a:schemeClr val="accent1">
                    <a:lumMod val="50000"/>
                  </a:schemeClr>
                </a:solidFill>
              </a:rPr>
              <a:t>regular expression methods</a:t>
            </a:r>
            <a:endParaRPr lang="en-US" sz="1600" dirty="0" smtClean="0">
              <a:solidFill>
                <a:schemeClr val="accent1">
                  <a:lumMod val="50000"/>
                </a:schemeClr>
              </a:solidFill>
            </a:endParaRPr>
          </a:p>
          <a:p>
            <a:pPr marL="152400" lvl="2">
              <a:lnSpc>
                <a:spcPct val="115000"/>
              </a:lnSpc>
              <a:buClr>
                <a:srgbClr val="3F5378"/>
              </a:buClr>
              <a:buSzPct val="100000"/>
            </a:pPr>
            <a:r>
              <a:rPr lang="en-US" sz="1600" dirty="0" smtClean="0">
                <a:solidFill>
                  <a:schemeClr val="accent1">
                    <a:lumMod val="50000"/>
                  </a:schemeClr>
                </a:solidFill>
              </a:rPr>
              <a:t>	•</a:t>
            </a:r>
            <a:r>
              <a:rPr lang="en-US" sz="1600" b="1" dirty="0" smtClean="0">
                <a:solidFill>
                  <a:schemeClr val="accent1">
                    <a:lumMod val="50000"/>
                  </a:schemeClr>
                </a:solidFill>
              </a:rPr>
              <a:t> Python Flags</a:t>
            </a:r>
            <a:endParaRPr lang="en-US" sz="1600" dirty="0" smtClean="0">
              <a:solidFill>
                <a:schemeClr val="accent1">
                  <a:lumMod val="50000"/>
                </a:schemeClr>
              </a:solidFill>
            </a:endParaRPr>
          </a:p>
          <a:p>
            <a:pPr marL="152400" lvl="2">
              <a:lnSpc>
                <a:spcPct val="115000"/>
              </a:lnSpc>
              <a:buClr>
                <a:srgbClr val="3F5378"/>
              </a:buClr>
              <a:buSzPct val="100000"/>
            </a:pPr>
            <a:r>
              <a:rPr lang="en-US" sz="1600" dirty="0" smtClean="0">
                <a:solidFill>
                  <a:srgbClr val="3F5378"/>
                </a:solidFill>
              </a:rPr>
              <a:t>	</a:t>
            </a:r>
            <a:endParaRPr lang="en-US" sz="1600" b="1" dirty="0" smtClean="0"/>
          </a:p>
          <a:p>
            <a:pPr marL="152400" lvl="2">
              <a:lnSpc>
                <a:spcPct val="115000"/>
              </a:lnSpc>
              <a:buClr>
                <a:srgbClr val="3F5378"/>
              </a:buClr>
              <a:buSzPct val="100000"/>
            </a:pPr>
            <a:endParaRPr lang="en-US" sz="1600" b="1" dirty="0" smtClean="0"/>
          </a:p>
          <a:p>
            <a:pPr marL="152400" lvl="2">
              <a:lnSpc>
                <a:spcPct val="115000"/>
              </a:lnSpc>
              <a:buClr>
                <a:srgbClr val="3F5378"/>
              </a:buClr>
              <a:buSzPct val="100000"/>
            </a:pPr>
            <a:endParaRPr lang="en-US" sz="1600" dirty="0" smtClean="0">
              <a:solidFill>
                <a:srgbClr val="3F5378"/>
              </a:solidFill>
            </a:endParaRPr>
          </a:p>
          <a:p>
            <a:pPr marL="152400" lvl="2">
              <a:lnSpc>
                <a:spcPct val="115000"/>
              </a:lnSpc>
              <a:buClr>
                <a:srgbClr val="3F5378"/>
              </a:buClr>
              <a:buSzPct val="100000"/>
            </a:pPr>
            <a:endParaRPr lang="en-US" sz="1600" dirty="0" smtClean="0">
              <a:solidFill>
                <a:srgbClr val="3F5378"/>
              </a:solidFill>
            </a:endParaRPr>
          </a:p>
        </p:txBody>
      </p:sp>
      <p:pic>
        <p:nvPicPr>
          <p:cNvPr id="154" name="Shape 154"/>
          <p:cNvPicPr preferRelativeResize="0"/>
          <p:nvPr/>
        </p:nvPicPr>
        <p:blipFill>
          <a:blip r:embed="rId3">
            <a:alphaModFix/>
          </a:blip>
          <a:stretch>
            <a:fillRect/>
          </a:stretch>
        </p:blipFill>
        <p:spPr>
          <a:xfrm>
            <a:off x="788487" y="1559961"/>
            <a:ext cx="1689551" cy="1835099"/>
          </a:xfrm>
          <a:prstGeom prst="rect">
            <a:avLst/>
          </a:prstGeom>
          <a:noFill/>
          <a:ln>
            <a:noFill/>
          </a:ln>
        </p:spPr>
      </p:pic>
    </p:spTree>
    <p:extLst>
      <p:ext uri="{BB962C8B-B14F-4D97-AF65-F5344CB8AC3E}">
        <p14:creationId xmlns="" xmlns:p14="http://schemas.microsoft.com/office/powerpoint/2010/main" val="507348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50899" y="4820481"/>
            <a:ext cx="1487400" cy="315600"/>
          </a:xfrm>
        </p:spPr>
        <p:txBody>
          <a:bodyPr/>
          <a:lstStyle/>
          <a:p>
            <a:pPr lvl="0">
              <a:spcBef>
                <a:spcPts val="0"/>
              </a:spcBef>
              <a:buNone/>
            </a:pPr>
            <a:fld id="{00000000-1234-1234-1234-123412341234}" type="slidenum">
              <a:rPr lang="en" smtClean="0"/>
              <a:pPr lvl="0">
                <a:spcBef>
                  <a:spcPts val="0"/>
                </a:spcBef>
                <a:buNone/>
              </a:pPr>
              <a:t>3</a:t>
            </a:fld>
            <a:endParaRPr lang="en" dirty="0"/>
          </a:p>
        </p:txBody>
      </p:sp>
      <p:sp>
        <p:nvSpPr>
          <p:cNvPr id="5" name="TextBox 4"/>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endParaRPr lang="en-IN" sz="1800" b="1" dirty="0">
              <a:solidFill>
                <a:srgbClr val="002060"/>
              </a:solidFill>
            </a:endParaRPr>
          </a:p>
        </p:txBody>
      </p:sp>
      <p:sp>
        <p:nvSpPr>
          <p:cNvPr id="10" name="Rectangle 9"/>
          <p:cNvSpPr/>
          <p:nvPr/>
        </p:nvSpPr>
        <p:spPr>
          <a:xfrm>
            <a:off x="488729" y="1280163"/>
            <a:ext cx="8108731" cy="3108543"/>
          </a:xfrm>
          <a:prstGeom prst="rect">
            <a:avLst/>
          </a:prstGeom>
        </p:spPr>
        <p:txBody>
          <a:bodyPr wrap="square">
            <a:spAutoFit/>
          </a:bodyPr>
          <a:lstStyle/>
          <a:p>
            <a:pPr>
              <a:buFont typeface="Arial" pitchFamily="34" charset="0"/>
              <a:buChar char="•"/>
            </a:pPr>
            <a:r>
              <a:rPr lang="en-US" dirty="0" smtClean="0"/>
              <a:t> A regular expression in a programming language is a special text string used for describing a search pattern.</a:t>
            </a:r>
          </a:p>
          <a:p>
            <a:r>
              <a:rPr lang="en-US" dirty="0" smtClean="0"/>
              <a:t> </a:t>
            </a:r>
          </a:p>
          <a:p>
            <a:pPr>
              <a:buFont typeface="Arial" pitchFamily="34" charset="0"/>
              <a:buChar char="•"/>
            </a:pPr>
            <a:r>
              <a:rPr lang="en-US" dirty="0" smtClean="0"/>
              <a:t>It is extremely useful for extracting information from text such as code, files, log, spreadsheets or even documents.</a:t>
            </a:r>
          </a:p>
          <a:p>
            <a:endParaRPr lang="en-US" dirty="0" smtClean="0"/>
          </a:p>
          <a:p>
            <a:pPr>
              <a:buFont typeface="Arial" pitchFamily="34" charset="0"/>
              <a:buChar char="•"/>
            </a:pPr>
            <a:r>
              <a:rPr lang="en-US" dirty="0" smtClean="0"/>
              <a:t>While using the regular expression the first thing is to recognize is that everything is essentially a character, and we are writing patterns to match a specific sequence of characters also referred as string.</a:t>
            </a:r>
          </a:p>
          <a:p>
            <a:r>
              <a:rPr lang="en-US" dirty="0" smtClean="0"/>
              <a:t> </a:t>
            </a:r>
          </a:p>
          <a:p>
            <a:pPr>
              <a:buFont typeface="Arial" pitchFamily="34" charset="0"/>
              <a:buChar char="•"/>
            </a:pPr>
            <a:r>
              <a:rPr lang="en-US" dirty="0" err="1" smtClean="0"/>
              <a:t>Ascii</a:t>
            </a:r>
            <a:r>
              <a:rPr lang="en-US" dirty="0" smtClean="0"/>
              <a:t> or </a:t>
            </a:r>
            <a:r>
              <a:rPr lang="en-US" dirty="0" err="1" smtClean="0"/>
              <a:t>latin</a:t>
            </a:r>
            <a:r>
              <a:rPr lang="en-US" dirty="0" smtClean="0"/>
              <a:t> letters are those that are on your keyboards and Unicode is used to match the foreign text. </a:t>
            </a:r>
          </a:p>
          <a:p>
            <a:endParaRPr lang="en-US" dirty="0" smtClean="0"/>
          </a:p>
          <a:p>
            <a:pPr>
              <a:buFont typeface="Arial" pitchFamily="34" charset="0"/>
              <a:buChar char="•"/>
            </a:pPr>
            <a:r>
              <a:rPr lang="en-US" dirty="0" smtClean="0"/>
              <a:t>It includes digits and punctuation and all special characters like $#@!%, etc.</a:t>
            </a:r>
          </a:p>
        </p:txBody>
      </p:sp>
    </p:spTree>
    <p:extLst>
      <p:ext uri="{BB962C8B-B14F-4D97-AF65-F5344CB8AC3E}">
        <p14:creationId xmlns="" xmlns:p14="http://schemas.microsoft.com/office/powerpoint/2010/main" val="3577990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71447" y="4827900"/>
            <a:ext cx="1487400" cy="315600"/>
          </a:xfrm>
        </p:spPr>
        <p:txBody>
          <a:bodyPr/>
          <a:lstStyle/>
          <a:p>
            <a:pPr lvl="0">
              <a:spcBef>
                <a:spcPts val="0"/>
              </a:spcBef>
              <a:buNone/>
            </a:pPr>
            <a:fld id="{00000000-1234-1234-1234-123412341234}" type="slidenum">
              <a:rPr lang="en" smtClean="0"/>
              <a:pPr lvl="0">
                <a:spcBef>
                  <a:spcPts val="0"/>
                </a:spcBef>
                <a:buNone/>
              </a:pPr>
              <a:t>4</a:t>
            </a:fld>
            <a:endParaRPr lang="en" dirty="0"/>
          </a:p>
        </p:txBody>
      </p:sp>
      <p:sp>
        <p:nvSpPr>
          <p:cNvPr id="3" name="TextBox 2"/>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r>
              <a:rPr lang="en-US" sz="1800" b="1" dirty="0" smtClean="0"/>
              <a:t> </a:t>
            </a:r>
            <a:endParaRPr lang="en-IN" sz="1800" b="1" dirty="0">
              <a:solidFill>
                <a:srgbClr val="002060"/>
              </a:solidFill>
            </a:endParaRPr>
          </a:p>
        </p:txBody>
      </p:sp>
      <p:sp>
        <p:nvSpPr>
          <p:cNvPr id="5" name="TextBox 4"/>
          <p:cNvSpPr txBox="1"/>
          <p:nvPr/>
        </p:nvSpPr>
        <p:spPr>
          <a:xfrm>
            <a:off x="0" y="932350"/>
            <a:ext cx="8561409" cy="738664"/>
          </a:xfrm>
          <a:prstGeom prst="rect">
            <a:avLst/>
          </a:prstGeom>
          <a:noFill/>
        </p:spPr>
        <p:txBody>
          <a:bodyPr wrap="square" rtlCol="0">
            <a:spAutoFit/>
          </a:bodyPr>
          <a:lstStyle/>
          <a:p>
            <a:endParaRPr lang="en-IN" dirty="0" smtClean="0"/>
          </a:p>
          <a:p>
            <a:endParaRPr lang="en-IN" dirty="0" smtClean="0"/>
          </a:p>
          <a:p>
            <a:endParaRPr lang="en-US" b="1" dirty="0" smtClean="0"/>
          </a:p>
        </p:txBody>
      </p:sp>
      <p:sp>
        <p:nvSpPr>
          <p:cNvPr id="8" name="Rectangle 7"/>
          <p:cNvSpPr/>
          <p:nvPr/>
        </p:nvSpPr>
        <p:spPr>
          <a:xfrm>
            <a:off x="463825" y="851821"/>
            <a:ext cx="8533029" cy="523220"/>
          </a:xfrm>
          <a:prstGeom prst="rect">
            <a:avLst/>
          </a:prstGeom>
        </p:spPr>
        <p:txBody>
          <a:bodyPr wrap="square">
            <a:spAutoFit/>
          </a:bodyPr>
          <a:lstStyle/>
          <a:p>
            <a:endParaRPr lang="en-US" b="1" dirty="0" smtClean="0"/>
          </a:p>
          <a:p>
            <a:r>
              <a:rPr lang="en-US" b="1" dirty="0" smtClean="0"/>
              <a:t> </a:t>
            </a:r>
            <a:endParaRPr lang="en-US" b="1" dirty="0"/>
          </a:p>
        </p:txBody>
      </p:sp>
      <p:sp>
        <p:nvSpPr>
          <p:cNvPr id="11" name="Rectangle 10"/>
          <p:cNvSpPr/>
          <p:nvPr/>
        </p:nvSpPr>
        <p:spPr>
          <a:xfrm>
            <a:off x="162910" y="775666"/>
            <a:ext cx="8854965" cy="738664"/>
          </a:xfrm>
          <a:prstGeom prst="rect">
            <a:avLst/>
          </a:prstGeom>
        </p:spPr>
        <p:txBody>
          <a:bodyPr wrap="square">
            <a:spAutoFit/>
          </a:bodyPr>
          <a:lstStyle/>
          <a:p>
            <a:pPr>
              <a:buFont typeface="Arial" pitchFamily="34" charset="0"/>
              <a:buChar char="•"/>
            </a:pPr>
            <a:r>
              <a:rPr lang="en-US" dirty="0" smtClean="0"/>
              <a:t>In Python, a regular expression is denoted as RE (REs, </a:t>
            </a:r>
            <a:r>
              <a:rPr lang="en-US" dirty="0" err="1" smtClean="0"/>
              <a:t>regexes</a:t>
            </a:r>
            <a:r>
              <a:rPr lang="en-US" dirty="0" smtClean="0"/>
              <a:t> or </a:t>
            </a:r>
            <a:r>
              <a:rPr lang="en-US" dirty="0" err="1" smtClean="0"/>
              <a:t>regex</a:t>
            </a:r>
            <a:r>
              <a:rPr lang="en-US" dirty="0" smtClean="0"/>
              <a:t> pattern) are imported through </a:t>
            </a:r>
            <a:r>
              <a:rPr lang="en-US" b="1" dirty="0" smtClean="0"/>
              <a:t>re module</a:t>
            </a:r>
            <a:r>
              <a:rPr lang="en-US" dirty="0" smtClean="0"/>
              <a:t>. Python supports regular expression through libraries. In Python regular expression supports various things like </a:t>
            </a:r>
            <a:r>
              <a:rPr lang="en-US" b="1" dirty="0" smtClean="0"/>
              <a:t>Modifiers, Identifiers, and White space characters</a:t>
            </a:r>
            <a:r>
              <a:rPr lang="en-US" dirty="0" smtClean="0"/>
              <a:t>.</a:t>
            </a:r>
            <a:endParaRPr lang="en-US" dirty="0"/>
          </a:p>
        </p:txBody>
      </p:sp>
      <p:pic>
        <p:nvPicPr>
          <p:cNvPr id="11267" name="Picture 3" descr="C:\Users\ravikiran\Desktop\Python weeekly report\re1.PNG"/>
          <p:cNvPicPr>
            <a:picLocks noChangeAspect="1" noChangeArrowheads="1"/>
          </p:cNvPicPr>
          <p:nvPr/>
        </p:nvPicPr>
        <p:blipFill>
          <a:blip r:embed="rId2"/>
          <a:srcRect/>
          <a:stretch>
            <a:fillRect/>
          </a:stretch>
        </p:blipFill>
        <p:spPr bwMode="auto">
          <a:xfrm>
            <a:off x="301624" y="1576552"/>
            <a:ext cx="8590127" cy="3566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4067542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840625" y="4815181"/>
            <a:ext cx="303375" cy="315600"/>
          </a:xfrm>
        </p:spPr>
        <p:txBody>
          <a:bodyPr/>
          <a:lstStyle/>
          <a:p>
            <a:pPr lvl="0">
              <a:spcBef>
                <a:spcPts val="0"/>
              </a:spcBef>
              <a:buNone/>
            </a:pPr>
            <a:fld id="{00000000-1234-1234-1234-123412341234}" type="slidenum">
              <a:rPr lang="en" smtClean="0"/>
              <a:pPr lvl="0">
                <a:spcBef>
                  <a:spcPts val="0"/>
                </a:spcBef>
                <a:buNone/>
              </a:pPr>
              <a:t>5</a:t>
            </a:fld>
            <a:endParaRPr lang="en" dirty="0"/>
          </a:p>
        </p:txBody>
      </p:sp>
      <p:sp>
        <p:nvSpPr>
          <p:cNvPr id="3" name="TextBox 2"/>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endParaRPr lang="en-IN" sz="1800" b="1" dirty="0">
              <a:solidFill>
                <a:srgbClr val="002060"/>
              </a:solidFill>
            </a:endParaRPr>
          </a:p>
        </p:txBody>
      </p:sp>
      <p:sp>
        <p:nvSpPr>
          <p:cNvPr id="5" name="TextBox 4"/>
          <p:cNvSpPr txBox="1"/>
          <p:nvPr/>
        </p:nvSpPr>
        <p:spPr>
          <a:xfrm>
            <a:off x="318499" y="986319"/>
            <a:ext cx="8625803" cy="738664"/>
          </a:xfrm>
          <a:prstGeom prst="rect">
            <a:avLst/>
          </a:prstGeom>
          <a:noFill/>
        </p:spPr>
        <p:txBody>
          <a:bodyPr wrap="square" rtlCol="0">
            <a:spAutoFit/>
          </a:bodyPr>
          <a:lstStyle/>
          <a:p>
            <a:r>
              <a:rPr lang="en-US" b="1" dirty="0" smtClean="0"/>
              <a:t>Regular Expression Syntax:</a:t>
            </a:r>
          </a:p>
          <a:p>
            <a:endParaRPr lang="en-US" b="1" dirty="0" smtClean="0"/>
          </a:p>
          <a:p>
            <a:endParaRPr lang="en-US" b="1" dirty="0"/>
          </a:p>
        </p:txBody>
      </p:sp>
      <p:pic>
        <p:nvPicPr>
          <p:cNvPr id="9217" name="Picture 1" descr="C:\Users\ravikiran\Desktop\Python weeekly report\re2.PNG"/>
          <p:cNvPicPr>
            <a:picLocks noChangeAspect="1" noChangeArrowheads="1"/>
          </p:cNvPicPr>
          <p:nvPr/>
        </p:nvPicPr>
        <p:blipFill>
          <a:blip r:embed="rId2"/>
          <a:srcRect/>
          <a:stretch>
            <a:fillRect/>
          </a:stretch>
        </p:blipFill>
        <p:spPr bwMode="auto">
          <a:xfrm>
            <a:off x="1095047" y="1312808"/>
            <a:ext cx="6030913" cy="485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455295" y="1965917"/>
            <a:ext cx="7784815" cy="1384995"/>
          </a:xfrm>
          <a:prstGeom prst="rect">
            <a:avLst/>
          </a:prstGeom>
        </p:spPr>
        <p:txBody>
          <a:bodyPr wrap="square">
            <a:spAutoFit/>
          </a:bodyPr>
          <a:lstStyle/>
          <a:p>
            <a:r>
              <a:rPr lang="en-US" b="1" dirty="0" smtClean="0"/>
              <a:t>RE:</a:t>
            </a:r>
          </a:p>
          <a:p>
            <a:endParaRPr lang="en-US" b="1" dirty="0" smtClean="0"/>
          </a:p>
          <a:p>
            <a:pPr>
              <a:buFont typeface="Arial" pitchFamily="34" charset="0"/>
              <a:buChar char="•"/>
            </a:pPr>
            <a:r>
              <a:rPr lang="en-US" dirty="0" smtClean="0"/>
              <a:t> "re" module included with Python primarily used for string searching and manipulation.</a:t>
            </a:r>
          </a:p>
          <a:p>
            <a:endParaRPr lang="en-US" dirty="0" smtClean="0"/>
          </a:p>
          <a:p>
            <a:pPr>
              <a:buFont typeface="Arial" pitchFamily="34" charset="0"/>
              <a:buChar char="•"/>
            </a:pPr>
            <a:r>
              <a:rPr lang="en-US" dirty="0" smtClean="0"/>
              <a:t> Also used frequently for web page "Scraping“.</a:t>
            </a:r>
          </a:p>
          <a:p>
            <a:endParaRPr lang="en-US" dirty="0"/>
          </a:p>
        </p:txBody>
      </p:sp>
      <p:sp>
        <p:nvSpPr>
          <p:cNvPr id="11" name="Rectangle 10"/>
          <p:cNvSpPr/>
          <p:nvPr/>
        </p:nvSpPr>
        <p:spPr>
          <a:xfrm>
            <a:off x="404648" y="3327618"/>
            <a:ext cx="8350469" cy="1384995"/>
          </a:xfrm>
          <a:prstGeom prst="rect">
            <a:avLst/>
          </a:prstGeom>
        </p:spPr>
        <p:txBody>
          <a:bodyPr wrap="square">
            <a:spAutoFit/>
          </a:bodyPr>
          <a:lstStyle/>
          <a:p>
            <a:r>
              <a:rPr lang="en-US" b="1" dirty="0" smtClean="0"/>
              <a:t>Example of w+ and ^ Expression:</a:t>
            </a:r>
          </a:p>
          <a:p>
            <a:endParaRPr lang="en-US" b="1" dirty="0" smtClean="0"/>
          </a:p>
          <a:p>
            <a:pPr>
              <a:buFont typeface="Arial" pitchFamily="34" charset="0"/>
              <a:buChar char="•"/>
            </a:pPr>
            <a:r>
              <a:rPr lang="en-US" b="1" dirty="0" smtClean="0"/>
              <a:t> "^": </a:t>
            </a:r>
            <a:r>
              <a:rPr lang="en-US" dirty="0" smtClean="0"/>
              <a:t>This expression matches the start of a string.</a:t>
            </a:r>
          </a:p>
          <a:p>
            <a:pPr>
              <a:buFont typeface="Arial" pitchFamily="34" charset="0"/>
              <a:buChar char="•"/>
            </a:pPr>
            <a:r>
              <a:rPr lang="en-US" b="1" dirty="0" smtClean="0"/>
              <a:t> "w+</a:t>
            </a:r>
            <a:r>
              <a:rPr lang="en-US" dirty="0" smtClean="0"/>
              <a:t>": This expression matches the alphanumeric character in the string.</a:t>
            </a:r>
          </a:p>
          <a:p>
            <a:pPr>
              <a:buFont typeface="Arial" pitchFamily="34" charset="0"/>
              <a:buChar char="•"/>
            </a:pPr>
            <a:endParaRPr lang="en-US" dirty="0" smtClean="0"/>
          </a:p>
          <a:p>
            <a:pPr>
              <a:buFont typeface="Arial" pitchFamily="34" charset="0"/>
              <a:buChar char="•"/>
            </a:pPr>
            <a:r>
              <a:rPr lang="en-US" dirty="0" smtClean="0"/>
              <a:t>Here we will see an example of how we can use w+ and ^ expression in our code</a:t>
            </a:r>
            <a:endParaRPr lang="en-US" dirty="0"/>
          </a:p>
        </p:txBody>
      </p:sp>
    </p:spTree>
    <p:extLst>
      <p:ext uri="{BB962C8B-B14F-4D97-AF65-F5344CB8AC3E}">
        <p14:creationId xmlns="" xmlns:p14="http://schemas.microsoft.com/office/powerpoint/2010/main" val="3620604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778980" y="4794300"/>
            <a:ext cx="1487400" cy="315600"/>
          </a:xfrm>
        </p:spPr>
        <p:txBody>
          <a:bodyPr/>
          <a:lstStyle/>
          <a:p>
            <a:pPr lvl="0">
              <a:spcBef>
                <a:spcPts val="0"/>
              </a:spcBef>
              <a:buNone/>
            </a:pPr>
            <a:fld id="{00000000-1234-1234-1234-123412341234}" type="slidenum">
              <a:rPr lang="en" smtClean="0"/>
              <a:pPr lvl="0">
                <a:spcBef>
                  <a:spcPts val="0"/>
                </a:spcBef>
                <a:buNone/>
              </a:pPr>
              <a:t>6</a:t>
            </a:fld>
            <a:endParaRPr lang="en"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endParaRPr lang="en-IN" sz="1800" b="1" dirty="0">
              <a:solidFill>
                <a:srgbClr val="002060"/>
              </a:solidFill>
            </a:endParaRPr>
          </a:p>
        </p:txBody>
      </p:sp>
      <p:sp>
        <p:nvSpPr>
          <p:cNvPr id="6" name="Rectangle 5"/>
          <p:cNvSpPr/>
          <p:nvPr/>
        </p:nvSpPr>
        <p:spPr>
          <a:xfrm>
            <a:off x="599089" y="662634"/>
            <a:ext cx="7641021" cy="738664"/>
          </a:xfrm>
          <a:prstGeom prst="rect">
            <a:avLst/>
          </a:prstGeom>
        </p:spPr>
        <p:txBody>
          <a:bodyPr wrap="square">
            <a:spAutoFit/>
          </a:bodyPr>
          <a:lstStyle/>
          <a:p>
            <a:endParaRPr lang="en-US" dirty="0" smtClean="0"/>
          </a:p>
          <a:p>
            <a:pPr>
              <a:buFont typeface="Arial" pitchFamily="34" charset="0"/>
              <a:buChar char="•"/>
            </a:pPr>
            <a:endParaRPr lang="en-US" dirty="0" smtClean="0"/>
          </a:p>
          <a:p>
            <a:pPr>
              <a:buFont typeface="Arial" pitchFamily="34" charset="0"/>
              <a:buChar char="•"/>
            </a:pPr>
            <a:endParaRPr lang="en-US" dirty="0" smtClean="0"/>
          </a:p>
        </p:txBody>
      </p:sp>
      <p:pic>
        <p:nvPicPr>
          <p:cNvPr id="8193" name="Picture 1" descr="C:\Users\ravikiran\Desktop\Python weeekly report\re3.1.PNG"/>
          <p:cNvPicPr>
            <a:picLocks noChangeAspect="1" noChangeArrowheads="1"/>
          </p:cNvPicPr>
          <p:nvPr/>
        </p:nvPicPr>
        <p:blipFill>
          <a:blip r:embed="rId2"/>
          <a:srcRect/>
          <a:stretch>
            <a:fillRect/>
          </a:stretch>
        </p:blipFill>
        <p:spPr bwMode="auto">
          <a:xfrm>
            <a:off x="4348983" y="1456722"/>
            <a:ext cx="3114675" cy="7609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4" name="Picture 2" descr="C:\Users\ravikiran\Desktop\Python weeekly report\re3.PNG"/>
          <p:cNvPicPr>
            <a:picLocks noChangeAspect="1" noChangeArrowheads="1"/>
          </p:cNvPicPr>
          <p:nvPr/>
        </p:nvPicPr>
        <p:blipFill>
          <a:blip r:embed="rId3"/>
          <a:srcRect/>
          <a:stretch>
            <a:fillRect/>
          </a:stretch>
        </p:blipFill>
        <p:spPr bwMode="auto">
          <a:xfrm>
            <a:off x="686950" y="856811"/>
            <a:ext cx="2200275" cy="1465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p:cNvCxnSpPr>
            <a:endCxn id="8193" idx="1"/>
          </p:cNvCxnSpPr>
          <p:nvPr/>
        </p:nvCxnSpPr>
        <p:spPr>
          <a:xfrm flipV="1">
            <a:off x="1313793" y="1837202"/>
            <a:ext cx="3035190" cy="86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5159" y="2470453"/>
            <a:ext cx="8728841" cy="1815882"/>
          </a:xfrm>
          <a:prstGeom prst="rect">
            <a:avLst/>
          </a:prstGeom>
        </p:spPr>
        <p:txBody>
          <a:bodyPr wrap="square">
            <a:spAutoFit/>
          </a:bodyPr>
          <a:lstStyle/>
          <a:p>
            <a:pPr>
              <a:buFont typeface="Arial" pitchFamily="34" charset="0"/>
              <a:buChar char="•"/>
            </a:pPr>
            <a:r>
              <a:rPr lang="en-US" dirty="0" smtClean="0"/>
              <a:t> For example, for our string “digitallync111, education" if we execute the code with w+ and^, it will give the output " digitallync111 ".</a:t>
            </a:r>
          </a:p>
          <a:p>
            <a:endParaRPr lang="en-US" dirty="0" smtClean="0"/>
          </a:p>
          <a:p>
            <a:pPr>
              <a:buFont typeface="Arial" pitchFamily="34" charset="0"/>
              <a:buChar char="•"/>
            </a:pPr>
            <a:r>
              <a:rPr lang="en-US" dirty="0" smtClean="0"/>
              <a:t> Remember, if you remove +sign from the w+, the output will change, and it will only give the first character of the first letter, i.e., [d]</a:t>
            </a:r>
            <a:endParaRPr lang="en-IN" b="1" dirty="0" smtClean="0"/>
          </a:p>
          <a:p>
            <a:endParaRPr lang="en-US" dirty="0" smtClean="0"/>
          </a:p>
          <a:p>
            <a:r>
              <a:rPr lang="en-US" dirty="0" smtClean="0"/>
              <a:t/>
            </a:r>
            <a:br>
              <a:rPr lang="en-US" dirty="0" smtClean="0"/>
            </a:br>
            <a:endParaRPr lang="en-US" dirty="0"/>
          </a:p>
        </p:txBody>
      </p:sp>
      <p:pic>
        <p:nvPicPr>
          <p:cNvPr id="8195" name="Picture 3" descr="C:\Users\ravikiran\Desktop\Python weeekly report\re4.1.PNG"/>
          <p:cNvPicPr>
            <a:picLocks noChangeAspect="1" noChangeArrowheads="1"/>
          </p:cNvPicPr>
          <p:nvPr/>
        </p:nvPicPr>
        <p:blipFill>
          <a:blip r:embed="rId4"/>
          <a:srcRect/>
          <a:stretch>
            <a:fillRect/>
          </a:stretch>
        </p:blipFill>
        <p:spPr bwMode="auto">
          <a:xfrm>
            <a:off x="4430385" y="3933826"/>
            <a:ext cx="2952750" cy="806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196" name="Picture 4" descr="C:\Users\ravikiran\Desktop\Python weeekly report\re4.PNG"/>
          <p:cNvPicPr>
            <a:picLocks noChangeAspect="1" noChangeArrowheads="1"/>
          </p:cNvPicPr>
          <p:nvPr/>
        </p:nvPicPr>
        <p:blipFill>
          <a:blip r:embed="rId5"/>
          <a:srcRect/>
          <a:stretch>
            <a:fillRect/>
          </a:stretch>
        </p:blipFill>
        <p:spPr bwMode="auto">
          <a:xfrm>
            <a:off x="707204" y="3820291"/>
            <a:ext cx="2095500" cy="1014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2" name="Straight Arrow Connector 21"/>
          <p:cNvCxnSpPr>
            <a:endCxn id="8195" idx="1"/>
          </p:cNvCxnSpPr>
          <p:nvPr/>
        </p:nvCxnSpPr>
        <p:spPr>
          <a:xfrm flipV="1">
            <a:off x="1355834" y="4336996"/>
            <a:ext cx="3074551" cy="308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9043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778980" y="4794300"/>
            <a:ext cx="1487400" cy="315600"/>
          </a:xfrm>
        </p:spPr>
        <p:txBody>
          <a:bodyPr/>
          <a:lstStyle/>
          <a:p>
            <a:pPr lvl="0">
              <a:spcBef>
                <a:spcPts val="0"/>
              </a:spcBef>
              <a:buNone/>
            </a:pPr>
            <a:fld id="{00000000-1234-1234-1234-123412341234}" type="slidenum">
              <a:rPr lang="en" smtClean="0"/>
              <a:pPr lvl="0">
                <a:spcBef>
                  <a:spcPts val="0"/>
                </a:spcBef>
                <a:buNone/>
              </a:pPr>
              <a:t>7</a:t>
            </a:fld>
            <a:endParaRPr lang="en"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endParaRPr lang="en-IN" sz="1800" b="1" dirty="0">
              <a:solidFill>
                <a:srgbClr val="002060"/>
              </a:solidFill>
            </a:endParaRPr>
          </a:p>
        </p:txBody>
      </p:sp>
      <p:sp>
        <p:nvSpPr>
          <p:cNvPr id="6" name="Rectangle 5"/>
          <p:cNvSpPr/>
          <p:nvPr/>
        </p:nvSpPr>
        <p:spPr>
          <a:xfrm>
            <a:off x="599089" y="662634"/>
            <a:ext cx="7641021" cy="2031325"/>
          </a:xfrm>
          <a:prstGeom prst="rect">
            <a:avLst/>
          </a:prstGeom>
        </p:spPr>
        <p:txBody>
          <a:bodyPr wrap="square">
            <a:spAutoFit/>
          </a:bodyPr>
          <a:lstStyle/>
          <a:p>
            <a:r>
              <a:rPr lang="en-US" b="1" dirty="0" smtClean="0"/>
              <a:t>Example of \s expression in </a:t>
            </a:r>
            <a:r>
              <a:rPr lang="en-US" b="1" dirty="0" err="1" smtClean="0"/>
              <a:t>re.split</a:t>
            </a:r>
            <a:r>
              <a:rPr lang="en-US" b="1" dirty="0" smtClean="0"/>
              <a:t> function</a:t>
            </a:r>
            <a:r>
              <a:rPr lang="en-IN" b="1" dirty="0" smtClean="0"/>
              <a:t>:</a:t>
            </a:r>
          </a:p>
          <a:p>
            <a:endParaRPr lang="en-IN" b="1" dirty="0" smtClean="0"/>
          </a:p>
          <a:p>
            <a:pPr>
              <a:buFont typeface="Arial" pitchFamily="34" charset="0"/>
              <a:buChar char="•"/>
            </a:pPr>
            <a:r>
              <a:rPr lang="en-US" dirty="0" smtClean="0"/>
              <a:t> "s": This expression is used for creating a space in the string.</a:t>
            </a:r>
          </a:p>
          <a:p>
            <a:pPr>
              <a:buFont typeface="Arial" pitchFamily="34" charset="0"/>
              <a:buChar char="•"/>
            </a:pPr>
            <a:endParaRPr lang="en-US" dirty="0" smtClean="0"/>
          </a:p>
          <a:p>
            <a:pPr>
              <a:buFont typeface="Arial" pitchFamily="34" charset="0"/>
              <a:buChar char="•"/>
            </a:pPr>
            <a:r>
              <a:rPr lang="en-US" dirty="0" smtClean="0"/>
              <a:t>To understand how this regular expression works in Python, we begin with a simple example of a split function. In the example, we have split each word using the "</a:t>
            </a:r>
            <a:r>
              <a:rPr lang="en-US" dirty="0" err="1" smtClean="0"/>
              <a:t>re.split</a:t>
            </a:r>
            <a:r>
              <a:rPr lang="en-US" dirty="0" smtClean="0"/>
              <a:t>" function and at the same time we have used expression \s that allows to parse each word in the string separately.</a:t>
            </a:r>
          </a:p>
          <a:p>
            <a:endParaRPr lang="en-US" b="1" dirty="0" smtClean="0"/>
          </a:p>
        </p:txBody>
      </p:sp>
      <p:pic>
        <p:nvPicPr>
          <p:cNvPr id="7169" name="Picture 1" descr="C:\Users\ravikiran\Desktop\Python weeekly report\re5.PNG"/>
          <p:cNvPicPr>
            <a:picLocks noChangeAspect="1" noChangeArrowheads="1"/>
          </p:cNvPicPr>
          <p:nvPr/>
        </p:nvPicPr>
        <p:blipFill>
          <a:blip r:embed="rId3"/>
          <a:srcRect/>
          <a:stretch>
            <a:fillRect/>
          </a:stretch>
        </p:blipFill>
        <p:spPr bwMode="auto">
          <a:xfrm>
            <a:off x="4992414" y="2408238"/>
            <a:ext cx="3238500" cy="671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0" name="Picture 2" descr="C:\Users\ravikiran\Desktop\Python weeekly report\re5.1.PNG"/>
          <p:cNvPicPr>
            <a:picLocks noChangeAspect="1" noChangeArrowheads="1"/>
          </p:cNvPicPr>
          <p:nvPr/>
        </p:nvPicPr>
        <p:blipFill>
          <a:blip r:embed="rId4"/>
          <a:srcRect/>
          <a:stretch>
            <a:fillRect/>
          </a:stretch>
        </p:blipFill>
        <p:spPr bwMode="auto">
          <a:xfrm>
            <a:off x="651641" y="2438673"/>
            <a:ext cx="3677801" cy="651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Straight Arrow Connector 10"/>
          <p:cNvCxnSpPr>
            <a:stCxn id="7170" idx="3"/>
            <a:endCxn id="7169" idx="1"/>
          </p:cNvCxnSpPr>
          <p:nvPr/>
        </p:nvCxnSpPr>
        <p:spPr>
          <a:xfrm flipV="1">
            <a:off x="4329442" y="2743885"/>
            <a:ext cx="662972" cy="20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813" y="3300768"/>
            <a:ext cx="8245365" cy="738664"/>
          </a:xfrm>
          <a:prstGeom prst="rect">
            <a:avLst/>
          </a:prstGeom>
        </p:spPr>
        <p:txBody>
          <a:bodyPr wrap="square">
            <a:spAutoFit/>
          </a:bodyPr>
          <a:lstStyle/>
          <a:p>
            <a:pPr>
              <a:buFont typeface="Arial" pitchFamily="34" charset="0"/>
              <a:buChar char="•"/>
            </a:pPr>
            <a:r>
              <a:rPr lang="en-US" dirty="0" smtClean="0"/>
              <a:t>Now, let see what happens if you remove "\" from s. There is no 's' alphabet in the output, this is because we have removed '\' from the string, and it evaluates "s" as a regular character and thus split the words wherever it finds "s" in the string.</a:t>
            </a:r>
            <a:endParaRPr lang="en-US" dirty="0"/>
          </a:p>
        </p:txBody>
      </p:sp>
      <p:pic>
        <p:nvPicPr>
          <p:cNvPr id="7171" name="Picture 3" descr="C:\Users\ravikiran\Desktop\Python weeekly report\re6.PNG"/>
          <p:cNvPicPr>
            <a:picLocks noChangeAspect="1" noChangeArrowheads="1"/>
          </p:cNvPicPr>
          <p:nvPr/>
        </p:nvPicPr>
        <p:blipFill>
          <a:blip r:embed="rId5"/>
          <a:srcRect/>
          <a:stretch>
            <a:fillRect/>
          </a:stretch>
        </p:blipFill>
        <p:spPr bwMode="auto">
          <a:xfrm>
            <a:off x="5259059" y="3990264"/>
            <a:ext cx="2933700" cy="623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2" name="Picture 4" descr="C:\Users\ravikiran\Desktop\Python weeekly report\re6.1.PNG"/>
          <p:cNvPicPr>
            <a:picLocks noChangeAspect="1" noChangeArrowheads="1"/>
          </p:cNvPicPr>
          <p:nvPr/>
        </p:nvPicPr>
        <p:blipFill>
          <a:blip r:embed="rId6"/>
          <a:srcRect/>
          <a:stretch>
            <a:fillRect/>
          </a:stretch>
        </p:blipFill>
        <p:spPr bwMode="auto">
          <a:xfrm>
            <a:off x="705234" y="4043636"/>
            <a:ext cx="3886200" cy="601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9" name="Straight Arrow Connector 18"/>
          <p:cNvCxnSpPr>
            <a:stCxn id="7172" idx="3"/>
            <a:endCxn id="7171" idx="1"/>
          </p:cNvCxnSpPr>
          <p:nvPr/>
        </p:nvCxnSpPr>
        <p:spPr>
          <a:xfrm flipV="1">
            <a:off x="4591434" y="4302153"/>
            <a:ext cx="667625" cy="424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4856" y="4620280"/>
            <a:ext cx="7961586" cy="523220"/>
          </a:xfrm>
          <a:prstGeom prst="rect">
            <a:avLst/>
          </a:prstGeom>
        </p:spPr>
        <p:txBody>
          <a:bodyPr wrap="square">
            <a:spAutoFit/>
          </a:bodyPr>
          <a:lstStyle/>
          <a:p>
            <a:pPr>
              <a:buFont typeface="Arial" pitchFamily="34" charset="0"/>
              <a:buChar char="•"/>
            </a:pPr>
            <a:r>
              <a:rPr lang="en-US" dirty="0" smtClean="0"/>
              <a:t>Similarly, there are series of other regular expressions in Python that you can use in various ways in Python like \d,\D,$,\.,\b, etc.</a:t>
            </a:r>
            <a:endParaRPr lang="en-US" dirty="0"/>
          </a:p>
        </p:txBody>
      </p:sp>
    </p:spTree>
    <p:extLst>
      <p:ext uri="{BB962C8B-B14F-4D97-AF65-F5344CB8AC3E}">
        <p14:creationId xmlns="" xmlns:p14="http://schemas.microsoft.com/office/powerpoint/2010/main" val="169043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a:xfrm>
            <a:off x="8778980" y="4794300"/>
            <a:ext cx="1487400" cy="315600"/>
          </a:xfrm>
        </p:spPr>
        <p:txBody>
          <a:bodyPr/>
          <a:lstStyle/>
          <a:p>
            <a:pPr lvl="0">
              <a:spcBef>
                <a:spcPts val="0"/>
              </a:spcBef>
              <a:buNone/>
            </a:pPr>
            <a:fld id="{00000000-1234-1234-1234-123412341234}" type="slidenum">
              <a:rPr lang="en" smtClean="0"/>
              <a:pPr lvl="0">
                <a:spcBef>
                  <a:spcPts val="0"/>
                </a:spcBef>
                <a:buNone/>
              </a:pPr>
              <a:t>8</a:t>
            </a:fld>
            <a:endParaRPr lang="en" dirty="0"/>
          </a:p>
        </p:txBody>
      </p:sp>
      <p:sp>
        <p:nvSpPr>
          <p:cNvPr id="4" name="TextBox 3"/>
          <p:cNvSpPr txBox="1"/>
          <p:nvPr/>
        </p:nvSpPr>
        <p:spPr>
          <a:xfrm>
            <a:off x="2928135" y="154113"/>
            <a:ext cx="3154168" cy="369332"/>
          </a:xfrm>
          <a:prstGeom prst="rect">
            <a:avLst/>
          </a:prstGeom>
          <a:noFill/>
        </p:spPr>
        <p:txBody>
          <a:bodyPr wrap="square" rtlCol="0">
            <a:spAutoFit/>
          </a:bodyPr>
          <a:lstStyle/>
          <a:p>
            <a:pPr algn="ctr"/>
            <a:r>
              <a:rPr lang="en-US" sz="1800" b="1" dirty="0" smtClean="0">
                <a:solidFill>
                  <a:schemeClr val="accent1">
                    <a:lumMod val="75000"/>
                  </a:schemeClr>
                </a:solidFill>
              </a:rPr>
              <a:t>Regular Expression</a:t>
            </a:r>
            <a:endParaRPr lang="en-IN" sz="1800" b="1" dirty="0">
              <a:solidFill>
                <a:srgbClr val="002060"/>
              </a:solidFill>
            </a:endParaRPr>
          </a:p>
        </p:txBody>
      </p:sp>
      <p:sp>
        <p:nvSpPr>
          <p:cNvPr id="6" name="Rectangle 5"/>
          <p:cNvSpPr/>
          <p:nvPr/>
        </p:nvSpPr>
        <p:spPr>
          <a:xfrm>
            <a:off x="599089" y="662634"/>
            <a:ext cx="7641021" cy="1169551"/>
          </a:xfrm>
          <a:prstGeom prst="rect">
            <a:avLst/>
          </a:prstGeom>
        </p:spPr>
        <p:txBody>
          <a:bodyPr wrap="square">
            <a:spAutoFit/>
          </a:bodyPr>
          <a:lstStyle/>
          <a:p>
            <a:pPr>
              <a:buFont typeface="Arial" pitchFamily="34" charset="0"/>
              <a:buChar char="•"/>
            </a:pPr>
            <a:endParaRPr lang="en-US" b="1" dirty="0" smtClean="0"/>
          </a:p>
          <a:p>
            <a:pPr>
              <a:buFont typeface="Arial" pitchFamily="34" charset="0"/>
              <a:buChar char="•"/>
            </a:pPr>
            <a:endParaRPr lang="en-IN" b="1" dirty="0" smtClean="0"/>
          </a:p>
          <a:p>
            <a:endParaRPr lang="en-US" b="1" dirty="0" smtClean="0"/>
          </a:p>
          <a:p>
            <a:endParaRPr lang="en-US" b="1" dirty="0" smtClean="0"/>
          </a:p>
          <a:p>
            <a:endParaRPr lang="en-US" b="1" dirty="0" smtClean="0"/>
          </a:p>
        </p:txBody>
      </p:sp>
      <p:sp>
        <p:nvSpPr>
          <p:cNvPr id="9" name="Rectangle 8"/>
          <p:cNvSpPr/>
          <p:nvPr/>
        </p:nvSpPr>
        <p:spPr>
          <a:xfrm>
            <a:off x="159807" y="809779"/>
            <a:ext cx="8469186" cy="3108543"/>
          </a:xfrm>
          <a:prstGeom prst="rect">
            <a:avLst/>
          </a:prstGeom>
        </p:spPr>
        <p:txBody>
          <a:bodyPr wrap="square">
            <a:spAutoFit/>
          </a:bodyPr>
          <a:lstStyle/>
          <a:p>
            <a:r>
              <a:rPr lang="en-US" b="1" dirty="0" smtClean="0"/>
              <a:t>Using regular expression methods:</a:t>
            </a:r>
          </a:p>
          <a:p>
            <a:endParaRPr lang="en-US" b="1" dirty="0" smtClean="0"/>
          </a:p>
          <a:p>
            <a:pPr>
              <a:buFont typeface="Arial" pitchFamily="34" charset="0"/>
              <a:buChar char="•"/>
            </a:pPr>
            <a:r>
              <a:rPr lang="en-US" dirty="0" smtClean="0"/>
              <a:t> The "re" package provides several methods to actually perform queries on an input string. The method we going to see are</a:t>
            </a:r>
          </a:p>
          <a:p>
            <a:pPr>
              <a:buFont typeface="Arial" pitchFamily="34" charset="0"/>
              <a:buChar char="•"/>
            </a:pPr>
            <a:r>
              <a:rPr lang="en-US" dirty="0" smtClean="0"/>
              <a:t>  </a:t>
            </a:r>
            <a:r>
              <a:rPr lang="en-US" dirty="0" err="1" smtClean="0"/>
              <a:t>re.match</a:t>
            </a:r>
            <a:r>
              <a:rPr lang="en-US" dirty="0" smtClean="0"/>
              <a:t>()</a:t>
            </a:r>
          </a:p>
          <a:p>
            <a:pPr>
              <a:buFont typeface="Arial" pitchFamily="34" charset="0"/>
              <a:buChar char="•"/>
            </a:pPr>
            <a:r>
              <a:rPr lang="en-US" dirty="0" smtClean="0"/>
              <a:t>  </a:t>
            </a:r>
            <a:r>
              <a:rPr lang="en-US" dirty="0" err="1" smtClean="0"/>
              <a:t>re.search</a:t>
            </a:r>
            <a:r>
              <a:rPr lang="en-US" dirty="0" smtClean="0"/>
              <a:t>()</a:t>
            </a:r>
          </a:p>
          <a:p>
            <a:pPr>
              <a:buFont typeface="Arial" pitchFamily="34" charset="0"/>
              <a:buChar char="•"/>
            </a:pPr>
            <a:r>
              <a:rPr lang="en-US" dirty="0" smtClean="0"/>
              <a:t>  </a:t>
            </a:r>
            <a:r>
              <a:rPr lang="en-US" dirty="0" err="1" smtClean="0"/>
              <a:t>re.findall</a:t>
            </a:r>
            <a:r>
              <a:rPr lang="en-US" dirty="0" smtClean="0"/>
              <a:t>()</a:t>
            </a:r>
          </a:p>
          <a:p>
            <a:pPr>
              <a:buFont typeface="Arial" pitchFamily="34" charset="0"/>
              <a:buChar char="•"/>
            </a:pPr>
            <a:endParaRPr lang="en-US" dirty="0" smtClean="0"/>
          </a:p>
          <a:p>
            <a:r>
              <a:rPr lang="en-US" b="1" dirty="0" err="1" smtClean="0"/>
              <a:t>re.match</a:t>
            </a:r>
            <a:r>
              <a:rPr lang="en-US" b="1" dirty="0" smtClean="0"/>
              <a:t>():</a:t>
            </a:r>
          </a:p>
          <a:p>
            <a:pPr>
              <a:buFont typeface="Arial" pitchFamily="34" charset="0"/>
              <a:buChar char="•"/>
            </a:pPr>
            <a:r>
              <a:rPr lang="en-US" dirty="0" smtClean="0"/>
              <a:t>  The match function is used to match the RE pattern to string with optional flags. In this method, the expression "w+" and "\W" will match the words starting with letter ‘d' and thereafter, anything which is not started with ‘d' is not identified. To check match for each element in the list or string, we run the </a:t>
            </a:r>
            <a:r>
              <a:rPr lang="en-US" dirty="0" err="1" smtClean="0"/>
              <a:t>forloop</a:t>
            </a:r>
            <a:r>
              <a:rPr lang="en-US" dirty="0" smtClean="0"/>
              <a:t>.</a:t>
            </a:r>
            <a:endParaRPr lang="en-US" b="1" dirty="0" smtClean="0"/>
          </a:p>
          <a:p>
            <a:pPr>
              <a:buFont typeface="Arial" pitchFamily="34" charset="0"/>
              <a:buChar char="•"/>
            </a:pPr>
            <a:endParaRPr lang="en-US" dirty="0" smtClean="0"/>
          </a:p>
          <a:p>
            <a:endParaRPr lang="en-US" b="1" dirty="0"/>
          </a:p>
        </p:txBody>
      </p:sp>
      <p:pic>
        <p:nvPicPr>
          <p:cNvPr id="6145" name="Picture 1" descr="C:\Users\ravikiran\Desktop\Python weeekly report\re7.PNG"/>
          <p:cNvPicPr>
            <a:picLocks noChangeAspect="1" noChangeArrowheads="1"/>
          </p:cNvPicPr>
          <p:nvPr/>
        </p:nvPicPr>
        <p:blipFill>
          <a:blip r:embed="rId2"/>
          <a:srcRect/>
          <a:stretch>
            <a:fillRect/>
          </a:stretch>
        </p:blipFill>
        <p:spPr bwMode="auto">
          <a:xfrm>
            <a:off x="5356882" y="3979151"/>
            <a:ext cx="2971800" cy="750504"/>
          </a:xfrm>
          <a:prstGeom prst="rect">
            <a:avLst/>
          </a:prstGeom>
          <a:noFill/>
        </p:spPr>
      </p:pic>
      <p:pic>
        <p:nvPicPr>
          <p:cNvPr id="3" name="Picture 2" descr="C:\Users\ravikiran\Desktop\Python weeekly report\re7.1.PNG"/>
          <p:cNvPicPr>
            <a:picLocks noChangeAspect="1" noChangeArrowheads="1"/>
          </p:cNvPicPr>
          <p:nvPr/>
        </p:nvPicPr>
        <p:blipFill>
          <a:blip r:embed="rId3"/>
          <a:srcRect/>
          <a:stretch>
            <a:fillRect/>
          </a:stretch>
        </p:blipFill>
        <p:spPr bwMode="auto">
          <a:xfrm>
            <a:off x="352973" y="3538702"/>
            <a:ext cx="4191000" cy="1247775"/>
          </a:xfrm>
          <a:prstGeom prst="rect">
            <a:avLst/>
          </a:prstGeom>
          <a:noFill/>
        </p:spPr>
      </p:pic>
      <p:cxnSp>
        <p:nvCxnSpPr>
          <p:cNvPr id="14" name="Straight Arrow Connector 13"/>
          <p:cNvCxnSpPr>
            <a:endCxn id="6145" idx="1"/>
          </p:cNvCxnSpPr>
          <p:nvPr/>
        </p:nvCxnSpPr>
        <p:spPr>
          <a:xfrm flipV="1">
            <a:off x="2364828" y="4354403"/>
            <a:ext cx="2992054" cy="32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90432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9</a:t>
            </a:fld>
            <a:endParaRPr lang="en"/>
          </a:p>
        </p:txBody>
      </p:sp>
      <p:sp>
        <p:nvSpPr>
          <p:cNvPr id="3" name="Rectangle 2"/>
          <p:cNvSpPr/>
          <p:nvPr/>
        </p:nvSpPr>
        <p:spPr>
          <a:xfrm>
            <a:off x="3859608" y="179159"/>
            <a:ext cx="1866217" cy="307777"/>
          </a:xfrm>
          <a:prstGeom prst="rect">
            <a:avLst/>
          </a:prstGeom>
        </p:spPr>
        <p:txBody>
          <a:bodyPr wrap="none">
            <a:spAutoFit/>
          </a:bodyPr>
          <a:lstStyle/>
          <a:p>
            <a:pPr algn="ctr"/>
            <a:r>
              <a:rPr lang="en-US" b="1" dirty="0" smtClean="0">
                <a:solidFill>
                  <a:schemeClr val="accent1">
                    <a:lumMod val="75000"/>
                  </a:schemeClr>
                </a:solidFill>
              </a:rPr>
              <a:t>Regular Expression</a:t>
            </a:r>
            <a:endParaRPr lang="en-IN" b="1" dirty="0">
              <a:solidFill>
                <a:srgbClr val="002060"/>
              </a:solidFill>
            </a:endParaRPr>
          </a:p>
        </p:txBody>
      </p:sp>
      <p:sp>
        <p:nvSpPr>
          <p:cNvPr id="4" name="Rectangle 3"/>
          <p:cNvSpPr/>
          <p:nvPr/>
        </p:nvSpPr>
        <p:spPr>
          <a:xfrm>
            <a:off x="194203" y="862331"/>
            <a:ext cx="8781632" cy="1600438"/>
          </a:xfrm>
          <a:prstGeom prst="rect">
            <a:avLst/>
          </a:prstGeom>
        </p:spPr>
        <p:txBody>
          <a:bodyPr wrap="square">
            <a:spAutoFit/>
          </a:bodyPr>
          <a:lstStyle/>
          <a:p>
            <a:r>
              <a:rPr lang="en-US" b="1" dirty="0" err="1" smtClean="0"/>
              <a:t>re.search</a:t>
            </a:r>
            <a:r>
              <a:rPr lang="en-US" b="1" dirty="0" smtClean="0"/>
              <a:t>():</a:t>
            </a:r>
          </a:p>
          <a:p>
            <a:pPr>
              <a:buFont typeface="Arial" pitchFamily="34" charset="0"/>
              <a:buChar char="•"/>
            </a:pPr>
            <a:r>
              <a:rPr lang="en-US" dirty="0" smtClean="0"/>
              <a:t> A regular expression is commonly used to search for a pattern in a text. </a:t>
            </a:r>
          </a:p>
          <a:p>
            <a:pPr>
              <a:buFont typeface="Arial" pitchFamily="34" charset="0"/>
              <a:buChar char="•"/>
            </a:pPr>
            <a:r>
              <a:rPr lang="en-US" dirty="0" smtClean="0"/>
              <a:t> This method takes a regular expression pattern and a string and searches for that pattern with the string.</a:t>
            </a:r>
          </a:p>
          <a:p>
            <a:pPr>
              <a:buFont typeface="Arial" pitchFamily="34" charset="0"/>
              <a:buChar char="•"/>
            </a:pPr>
            <a:r>
              <a:rPr lang="en-US" dirty="0" smtClean="0"/>
              <a:t> In order to use search() function, you need to import re first and then execute the code. </a:t>
            </a:r>
          </a:p>
          <a:p>
            <a:r>
              <a:rPr lang="en-US" dirty="0" smtClean="0"/>
              <a:t>The search() function takes the "pattern" and "text" to scan from our main string and returns a match object when the pattern is found or else not match if the pattern is not found.</a:t>
            </a:r>
          </a:p>
          <a:p>
            <a:endParaRPr lang="en-US" b="1" dirty="0"/>
          </a:p>
        </p:txBody>
      </p:sp>
      <p:pic>
        <p:nvPicPr>
          <p:cNvPr id="5121" name="Picture 1" descr="C:\Users\ravikiran\Desktop\Python weeekly report\re8.1.PNG"/>
          <p:cNvPicPr>
            <a:picLocks noChangeAspect="1" noChangeArrowheads="1"/>
          </p:cNvPicPr>
          <p:nvPr/>
        </p:nvPicPr>
        <p:blipFill>
          <a:blip r:embed="rId2"/>
          <a:srcRect/>
          <a:stretch>
            <a:fillRect/>
          </a:stretch>
        </p:blipFill>
        <p:spPr bwMode="auto">
          <a:xfrm>
            <a:off x="1114096" y="2226129"/>
            <a:ext cx="7115503"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2" name="Picture 2" descr="C:\Users\ravikiran\Desktop\Python weeekly report\re8.PNG"/>
          <p:cNvPicPr>
            <a:picLocks noChangeAspect="1" noChangeArrowheads="1"/>
          </p:cNvPicPr>
          <p:nvPr/>
        </p:nvPicPr>
        <p:blipFill>
          <a:blip r:embed="rId3"/>
          <a:srcRect/>
          <a:stretch>
            <a:fillRect/>
          </a:stretch>
        </p:blipFill>
        <p:spPr bwMode="auto">
          <a:xfrm>
            <a:off x="1109663" y="4135164"/>
            <a:ext cx="7269162" cy="819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3976</TotalTime>
  <Words>886</Words>
  <Application>Microsoft Office PowerPoint</Application>
  <PresentationFormat>On-screen Show (16:9)</PresentationFormat>
  <Paragraphs>99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 Condensed</vt:lpstr>
      <vt:lpstr>Arvo</vt:lpstr>
      <vt:lpstr>Roboto Condensed Light</vt:lpstr>
      <vt:lpstr>Salerio template</vt:lpstr>
      <vt:lpstr>Python </vt:lpstr>
      <vt:lpstr>Index</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sadik sk</dc:creator>
  <cp:lastModifiedBy>hchintada</cp:lastModifiedBy>
  <cp:revision>150</cp:revision>
  <dcterms:modified xsi:type="dcterms:W3CDTF">2017-12-26T08:56:22Z</dcterms:modified>
</cp:coreProperties>
</file>