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3"/>
    <p:sldId id="262" r:id="rId5"/>
    <p:sldId id="264" r:id="rId6"/>
    <p:sldId id="263" r:id="rId7"/>
    <p:sldId id="265" r:id="rId8"/>
    <p:sldId id="266" r:id="rId9"/>
    <p:sldId id="267" r:id="rId10"/>
    <p:sldId id="273" r:id="rId11"/>
    <p:sldId id="275" r:id="rId12"/>
  </p:sldIdLst>
  <p:sldSz cx="9144000" cy="5143500" type="screen16x9"/>
  <p:notesSz cx="6858000" cy="9144000"/>
  <p:embeddedFontLst>
    <p:embeddedFont>
      <p:font typeface="Roboto Condensed" panose="02000000000000000000"/>
      <p:italic r:id="rId16"/>
    </p:embeddedFont>
    <p:embeddedFont>
      <p:font typeface="Roboto Condensed Light" panose="02000000000000000000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25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pic>
        <p:nvPicPr>
          <p:cNvPr id="23" name="Shape 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7200" b="1">
                <a:solidFill>
                  <a:srgbClr val="FF9800"/>
                </a:solidFill>
              </a:rPr>
              <a:t>“</a:t>
            </a:r>
            <a:endParaRPr lang="en-GB" sz="7200" b="1">
              <a:solidFill>
                <a:srgbClr val="FF9800"/>
              </a:solidFill>
            </a:endParaRP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64" name="Shape 64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pic>
        <p:nvPicPr>
          <p:cNvPr id="68" name="Shape 68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/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▰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</a:fld>
            <a:endParaRPr lang="en-GB" sz="1200" b="1">
              <a:solidFill>
                <a:srgbClr val="FFFFFF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Python – Basics 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>
                <a:solidFill>
                  <a:srgbClr val="3F5378"/>
                </a:solidFill>
              </a:rPr>
              <a:t>Index</a:t>
            </a:r>
            <a:endParaRPr lang="en-GB" sz="2400">
              <a:solidFill>
                <a:srgbClr val="3F5378"/>
              </a:solidFill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-GB" sz="1600" dirty="0" smtClean="0">
                <a:solidFill>
                  <a:srgbClr val="3F5378"/>
                </a:solidFill>
              </a:rPr>
              <a:t>Python Basics </a:t>
            </a:r>
            <a:endParaRPr lang="en-GB" sz="1600" dirty="0" smtClean="0">
              <a:solidFill>
                <a:srgbClr val="3F5378"/>
              </a:solidFill>
            </a:endParaRP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-GB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• Modules and Packages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Math Module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Random Module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Packages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92520"/>
            <a:ext cx="85730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Math Module</a:t>
            </a:r>
            <a:r>
              <a:rPr lang="en-US" b="1" dirty="0" smtClean="0"/>
              <a:t>: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The math module is a standard module in Python.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can import mathematical functions using </a:t>
            </a:r>
            <a:r>
              <a:rPr lang="en-US" b="1" dirty="0" smtClean="0"/>
              <a:t>import math.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For Complex data types we cant use </a:t>
            </a:r>
            <a:r>
              <a:rPr lang="en-US" b="1" dirty="0" smtClean="0"/>
              <a:t>math</a:t>
            </a:r>
            <a:r>
              <a:rPr lang="en-US" dirty="0" smtClean="0"/>
              <a:t> we have to use </a:t>
            </a:r>
            <a:r>
              <a:rPr lang="en-US" b="1" dirty="0" smtClean="0"/>
              <a:t>cmath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some built-in functions in math module</a:t>
            </a:r>
            <a:r>
              <a:rPr lang="en-US" b="1" dirty="0" smtClean="0"/>
              <a:t> </a:t>
            </a:r>
            <a:endParaRPr lang="en-IN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Modules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Screenshot (243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45" y="1576177"/>
            <a:ext cx="1929269" cy="757120"/>
          </a:xfrm>
          <a:prstGeom prst="rect">
            <a:avLst/>
          </a:prstGeom>
        </p:spPr>
      </p:pic>
      <p:pic>
        <p:nvPicPr>
          <p:cNvPr id="8" name="Picture 7" descr="Screenshot (24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54" y="1555530"/>
            <a:ext cx="3753374" cy="767255"/>
          </a:xfrm>
          <a:prstGeom prst="rect">
            <a:avLst/>
          </a:prstGeom>
        </p:spPr>
      </p:pic>
      <p:pic>
        <p:nvPicPr>
          <p:cNvPr id="9" name="Picture 8" descr="Screenshot (24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51" y="3069021"/>
            <a:ext cx="6992326" cy="161547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71447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Modules 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404" y="1047964"/>
            <a:ext cx="85614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 Module:</a:t>
            </a:r>
            <a:endParaRPr lang="en-US" b="1" dirty="0" smtClean="0"/>
          </a:p>
          <a:p>
            <a:r>
              <a:rPr lang="en-IN" dirty="0" smtClean="0"/>
              <a:t>» Python offers </a:t>
            </a:r>
            <a:r>
              <a:rPr lang="en-IN" b="1" dirty="0" smtClean="0"/>
              <a:t>random</a:t>
            </a:r>
            <a:r>
              <a:rPr lang="en-IN" dirty="0" smtClean="0"/>
              <a:t> module that can generate random numbers.</a:t>
            </a:r>
            <a:endParaRPr lang="en-IN" dirty="0" smtClean="0"/>
          </a:p>
          <a:p>
            <a:endParaRPr lang="en-US" b="1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These are pseudo-random number as the sequence of number generated depends on the seed.</a:t>
            </a:r>
            <a:endParaRPr lang="en-IN" dirty="0" smtClean="0"/>
          </a:p>
          <a:p>
            <a:endParaRPr lang="en-US" b="1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If the seeding value is same, the sequence will be the same.</a:t>
            </a:r>
            <a:endParaRPr lang="en-IN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» This generator is completely deterministic, it must not be used for encryption purpose.</a:t>
            </a:r>
            <a:endParaRPr lang="en-IN" dirty="0" smtClean="0"/>
          </a:p>
          <a:p>
            <a:endParaRPr lang="en-IN" dirty="0" smtClean="0"/>
          </a:p>
          <a:p>
            <a:endParaRPr lang="en-US" b="1" dirty="0" smtClean="0"/>
          </a:p>
        </p:txBody>
      </p:sp>
      <p:pic>
        <p:nvPicPr>
          <p:cNvPr id="6" name="Picture 5" descr="Screenshot (249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807" y="2530137"/>
            <a:ext cx="2795751" cy="791132"/>
          </a:xfrm>
          <a:prstGeom prst="rect">
            <a:avLst/>
          </a:prstGeom>
        </p:spPr>
      </p:pic>
      <p:pic>
        <p:nvPicPr>
          <p:cNvPr id="7" name="Picture 6" descr="Screenshot (25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62" y="2537539"/>
            <a:ext cx="3743848" cy="76210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Modules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99" y="811657"/>
            <a:ext cx="3190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Built-in Random functions:</a:t>
            </a:r>
            <a:endParaRPr lang="en-US" b="1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32" y="1187670"/>
            <a:ext cx="8119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pic>
        <p:nvPicPr>
          <p:cNvPr id="11" name="Picture 10" descr="Screenshot (252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468" y="1208689"/>
            <a:ext cx="6535063" cy="37636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Packages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Package: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» </a:t>
            </a:r>
            <a:r>
              <a:rPr lang="en-IN" dirty="0" smtClean="0"/>
              <a:t>A package is a hierarchical file directory structure that defines a single Python application environment that consists of modules and sub packages and sub-sub packages, and so on.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» A directory can contain sub-directories and files, a Python package can have sub-packages and modules.</a:t>
            </a:r>
            <a:endParaRPr lang="en-IN" dirty="0" smtClean="0"/>
          </a:p>
          <a:p>
            <a:endParaRPr lang="en-IN" dirty="0" smtClean="0"/>
          </a:p>
          <a:p>
            <a:r>
              <a:rPr lang="en-US" b="1" dirty="0" smtClean="0"/>
              <a:t>» </a:t>
            </a:r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IN" dirty="0" smtClean="0"/>
              <a:t>directory must contain a file named __init__.py in order for Python to consider it as a package.</a:t>
            </a:r>
            <a:r>
              <a:rPr lang="en-US" b="1" dirty="0" smtClean="0"/>
              <a:t>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» </a:t>
            </a:r>
            <a:r>
              <a:rPr lang="en-US" dirty="0" smtClean="0"/>
              <a:t>We can keep __init__.py file as empty but generally used to write the initialization code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» </a:t>
            </a:r>
            <a:r>
              <a:rPr lang="en-US" dirty="0" smtClean="0"/>
              <a:t>While developing a game , the packages and modules structure will look as show in figure.</a:t>
            </a:r>
            <a:endParaRPr lang="en-US" dirty="0" smtClean="0"/>
          </a:p>
          <a:p>
            <a:endParaRPr lang="en-US" b="1" dirty="0" smtClean="0"/>
          </a:p>
          <a:p>
            <a:endParaRPr lang="en-IN" dirty="0" smtClean="0"/>
          </a:p>
          <a:p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Modules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» We can import modules from packages using the dot (.) operator</a:t>
            </a:r>
            <a:endParaRPr lang="en-IN" dirty="0" smtClean="0"/>
          </a:p>
          <a:p>
            <a:endParaRPr lang="en-US" b="1" dirty="0" smtClean="0"/>
          </a:p>
          <a:p>
            <a:r>
              <a:rPr lang="en-IN" b="1" dirty="0" smtClean="0"/>
              <a:t>» T</a:t>
            </a:r>
            <a:r>
              <a:rPr lang="en-IN" dirty="0" smtClean="0"/>
              <a:t>o import the start module in the example.</a:t>
            </a:r>
            <a:endParaRPr lang="en-IN" dirty="0" smtClean="0"/>
          </a:p>
          <a:p>
            <a:r>
              <a:rPr lang="en-US" b="1" dirty="0" smtClean="0"/>
              <a:t>	</a:t>
            </a:r>
            <a:r>
              <a:rPr lang="en-IN" b="1" dirty="0" smtClean="0"/>
              <a:t> import Game.Level.start</a:t>
            </a:r>
            <a:endParaRPr lang="en-IN" b="1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Now if this module contains a function named </a:t>
            </a:r>
            <a:r>
              <a:rPr lang="en-IN" b="1" dirty="0" smtClean="0"/>
              <a:t>difficulty().</a:t>
            </a:r>
            <a:endParaRPr lang="en-IN" b="1" dirty="0" smtClean="0"/>
          </a:p>
          <a:p>
            <a:r>
              <a:rPr lang="en-US" b="1" dirty="0" smtClean="0"/>
              <a:t>	</a:t>
            </a:r>
            <a:r>
              <a:rPr lang="en-IN" dirty="0" smtClean="0"/>
              <a:t> </a:t>
            </a:r>
            <a:r>
              <a:rPr lang="en-IN" b="1" dirty="0" smtClean="0"/>
              <a:t>Game.Level.start.select_difficulty(2)</a:t>
            </a:r>
            <a:endParaRPr lang="en-US" b="1" dirty="0" smtClean="0"/>
          </a:p>
        </p:txBody>
      </p:sp>
      <p:pic>
        <p:nvPicPr>
          <p:cNvPr id="5" name="Picture 4" descr="PackageModuleStructur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396" y="788276"/>
            <a:ext cx="5929354" cy="219666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Modules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If this construct seems lengthy, we can import the module without the package prefix</a:t>
            </a:r>
            <a:endParaRPr lang="en-IN" dirty="0" smtClean="0"/>
          </a:p>
          <a:p>
            <a:r>
              <a:rPr lang="en-US" b="1" dirty="0" smtClean="0"/>
              <a:t>	</a:t>
            </a:r>
            <a:r>
              <a:rPr lang="en-IN" dirty="0" smtClean="0"/>
              <a:t> </a:t>
            </a:r>
            <a:r>
              <a:rPr lang="en-IN" b="1" dirty="0" smtClean="0"/>
              <a:t>from Game.Level import start</a:t>
            </a:r>
            <a:endParaRPr lang="en-IN" b="1" dirty="0" smtClean="0"/>
          </a:p>
          <a:p>
            <a:endParaRPr lang="en-IN" dirty="0" smtClean="0"/>
          </a:p>
          <a:p>
            <a:r>
              <a:rPr lang="en-IN" dirty="0" smtClean="0"/>
              <a:t>» Now we can call function using </a:t>
            </a:r>
            <a:endParaRPr lang="en-IN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start.select_difficulty(2)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» </a:t>
            </a:r>
            <a:r>
              <a:rPr lang="en-IN" dirty="0" smtClean="0"/>
              <a:t>Another way of importing just the required function form a module within a package.</a:t>
            </a:r>
            <a:endParaRPr lang="en-IN" dirty="0" smtClean="0"/>
          </a:p>
          <a:p>
            <a:r>
              <a:rPr lang="en-US" dirty="0" smtClean="0"/>
              <a:t>	</a:t>
            </a:r>
            <a:r>
              <a:rPr lang="en-IN" b="1" dirty="0" smtClean="0"/>
              <a:t>from Game.Level.start import select_difficulty</a:t>
            </a:r>
            <a:endParaRPr lang="en-IN" b="1" dirty="0" smtClean="0"/>
          </a:p>
          <a:p>
            <a:r>
              <a:rPr lang="en-US" b="1" dirty="0" smtClean="0"/>
              <a:t>	</a:t>
            </a:r>
            <a:r>
              <a:rPr lang="en-IN" b="1" dirty="0" smtClean="0"/>
              <a:t>select_difficulty(2)</a:t>
            </a:r>
            <a:endParaRPr lang="en-IN" b="1" dirty="0" smtClean="0"/>
          </a:p>
          <a:p>
            <a:endParaRPr lang="en-US" b="1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While importing packages, Python looks in the list of directories defined in sys.path.</a:t>
            </a:r>
            <a:endParaRPr lang="en-US" b="1" dirty="0" smtClean="0"/>
          </a:p>
          <a:p>
            <a:endParaRPr lang="en-I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Modules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Example:</a:t>
            </a:r>
            <a:endParaRPr lang="en-IN" b="1" dirty="0" smtClean="0"/>
          </a:p>
          <a:p>
            <a:r>
              <a:rPr lang="en-IN" b="1" dirty="0" smtClean="0"/>
              <a:t>Main.py:</a:t>
            </a:r>
            <a:r>
              <a:rPr lang="en-US" b="1" dirty="0" smtClean="0"/>
              <a:t>                                                                     a.py:                                    b.py: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                                         </a:t>
            </a:r>
            <a:endParaRPr lang="en-US" b="1" dirty="0" smtClean="0"/>
          </a:p>
          <a:p>
            <a:r>
              <a:rPr lang="en-US" b="1" dirty="0" smtClean="0"/>
              <a:t>                                                                                   c.py:                     output: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» Here main.py is at some location and remaining are at some location.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» In main.py we specified directory path and then we import different py files and executed them in main.py file.</a:t>
            </a:r>
            <a:r>
              <a:rPr lang="en-US" b="1" dirty="0" smtClean="0"/>
              <a:t>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» </a:t>
            </a:r>
            <a:r>
              <a:rPr lang="en-US" dirty="0" smtClean="0"/>
              <a:t>In every subdirectory we should  have __init__.py for making it as a package.</a:t>
            </a:r>
            <a:r>
              <a:rPr lang="en-US" b="1" dirty="0" smtClean="0"/>
              <a:t> </a:t>
            </a:r>
            <a:endParaRPr lang="en-US" b="1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Screenshot (258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924" y="1153508"/>
            <a:ext cx="3962400" cy="1915513"/>
          </a:xfrm>
          <a:prstGeom prst="rect">
            <a:avLst/>
          </a:prstGeom>
        </p:spPr>
      </p:pic>
      <p:pic>
        <p:nvPicPr>
          <p:cNvPr id="7" name="Picture 6" descr="Screenshot (25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172" y="1187667"/>
            <a:ext cx="2010056" cy="683173"/>
          </a:xfrm>
          <a:prstGeom prst="rect">
            <a:avLst/>
          </a:prstGeom>
        </p:spPr>
      </p:pic>
      <p:pic>
        <p:nvPicPr>
          <p:cNvPr id="8" name="Picture 7" descr="Screenshot (26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108" y="1208689"/>
            <a:ext cx="1829055" cy="504497"/>
          </a:xfrm>
          <a:prstGeom prst="rect">
            <a:avLst/>
          </a:prstGeom>
        </p:spPr>
      </p:pic>
      <p:pic>
        <p:nvPicPr>
          <p:cNvPr id="9" name="Picture 8" descr="Screenshot (26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530" y="2270235"/>
            <a:ext cx="1439919" cy="472966"/>
          </a:xfrm>
          <a:prstGeom prst="rect">
            <a:avLst/>
          </a:prstGeom>
        </p:spPr>
      </p:pic>
      <p:pic>
        <p:nvPicPr>
          <p:cNvPr id="10" name="Picture 9" descr="Screenshot (262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062" y="2250811"/>
            <a:ext cx="2827283" cy="98637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2511</Words>
  <Application>WPS Presentation</Application>
  <PresentationFormat>On-screen Show (16:9)</PresentationFormat>
  <Paragraphs>155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Roboto Condensed</vt:lpstr>
      <vt:lpstr>Roboto Condensed Light</vt:lpstr>
      <vt:lpstr>Arvo</vt:lpstr>
      <vt:lpstr>Microsoft YaHei</vt:lpstr>
      <vt:lpstr/>
      <vt:lpstr>Arial Unicode MS</vt:lpstr>
      <vt:lpstr>Segoe Print</vt:lpstr>
      <vt:lpstr>Salerio template</vt:lpstr>
      <vt:lpstr>Python – Basics </vt:lpstr>
      <vt:lpstr>Index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virinchi</cp:lastModifiedBy>
  <cp:revision>109</cp:revision>
  <dcterms:created xsi:type="dcterms:W3CDTF">2017-12-07T17:48:51Z</dcterms:created>
  <dcterms:modified xsi:type="dcterms:W3CDTF">2017-12-09T05:05:37Z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