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61" r:id="rId2"/>
    <p:sldId id="262" r:id="rId3"/>
    <p:sldId id="264" r:id="rId4"/>
    <p:sldId id="265" r:id="rId5"/>
    <p:sldId id="266" r:id="rId6"/>
    <p:sldId id="267" r:id="rId7"/>
    <p:sldId id="281" r:id="rId8"/>
    <p:sldId id="279" r:id="rId9"/>
    <p:sldId id="273" r:id="rId10"/>
  </p:sldIdLst>
  <p:sldSz cx="9144000" cy="5143500" type="screen16x9"/>
  <p:notesSz cx="6858000" cy="9144000"/>
  <p:embeddedFontLst>
    <p:embeddedFont>
      <p:font typeface="Roboto Condensed" charset="0"/>
      <p:regular r:id="rId12"/>
      <p:bold r:id="rId13"/>
      <p:italic r:id="rId14"/>
      <p:boldItalic r:id="rId15"/>
    </p:embeddedFont>
    <p:embeddedFont>
      <p:font typeface="Arvo" charset="0"/>
      <p:regular r:id="rId16"/>
      <p:bold r:id="rId17"/>
      <p:italic r:id="rId18"/>
      <p:boldItalic r:id="rId19"/>
    </p:embeddedFont>
    <p:embeddedFont>
      <p:font typeface="Roboto Condensed Light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99" autoAdjust="0"/>
  </p:normalViewPr>
  <p:slideViewPr>
    <p:cSldViewPr snapToGrid="0">
      <p:cViewPr varScale="1">
        <p:scale>
          <a:sx n="93" d="100"/>
          <a:sy n="93" d="100"/>
        </p:scale>
        <p:origin x="-72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358740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1624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2948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69825" y="2994699"/>
            <a:ext cx="2418473" cy="10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6" name="Shape 2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7" name="Shape 2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30" name="Shape 30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2" name="Shape 3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3" name="Shape 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4" name="Shape 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5" name="Shape 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7" name="Shape 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8" name="Shape 48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9" name="Shape 49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3" name="Shape 5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4" name="Shape 5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5" name="Shape 5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6" name="Shape 5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367050" y="87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27200" y="82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71" name="Shape 7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8" name="Shape 78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9" name="Shape 79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80" name="Shape 80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3" name="Shape 83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94" name="Shape 9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95" name="Shape 9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98" name="Shape 9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01" name="Shape 10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02" name="Shape 10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03" name="Shape 10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6" name="Shape 10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13" name="Shape 113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4" name="Shape 114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7" name="Shape 117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22" name="Shape 12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23" name="Shape 12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24" name="Shape 12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7" name="Shape 12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32" name="Shape 13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33" name="Shape 1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4" name="Shape 1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7" name="Shape 1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140" name="Shape 140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606225" y="1406775"/>
            <a:ext cx="5311200" cy="131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OOPs in Python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38029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 rot="10800000" flipH="1">
            <a:off x="0" y="3000"/>
            <a:ext cx="3017100" cy="514050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110000" y="125450"/>
            <a:ext cx="28548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3F5378"/>
                </a:solidFill>
              </a:rPr>
              <a:t>Index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4294967295"/>
          </p:nvPr>
        </p:nvSpPr>
        <p:spPr>
          <a:xfrm>
            <a:off x="8850899" y="48279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</a:t>
            </a:fld>
            <a:endParaRPr lang="en" dirty="0"/>
          </a:p>
        </p:txBody>
      </p:sp>
      <p:sp>
        <p:nvSpPr>
          <p:cNvPr id="153" name="Shape 153"/>
          <p:cNvSpPr txBox="1"/>
          <p:nvPr/>
        </p:nvSpPr>
        <p:spPr>
          <a:xfrm>
            <a:off x="3666475" y="1438381"/>
            <a:ext cx="5279700" cy="31508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r>
              <a:rPr lang="en" sz="1600" dirty="0" smtClean="0">
                <a:solidFill>
                  <a:srgbClr val="3F5378"/>
                </a:solidFill>
              </a:rPr>
              <a:t>OOPs in Python </a:t>
            </a:r>
          </a:p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endParaRPr lang="en" sz="16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• Polymorphism</a:t>
            </a: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Introduction</a:t>
            </a:r>
          </a:p>
          <a:p>
            <a:pPr marL="15240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Creating Polymorphic Classes</a:t>
            </a:r>
          </a:p>
          <a:p>
            <a:pPr marL="15240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Polymorphism with Class methods</a:t>
            </a: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Polymorphism with Functions</a:t>
            </a: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 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endParaRPr lang="en-US" sz="1600" dirty="0" smtClean="0">
              <a:solidFill>
                <a:srgbClr val="3F5378"/>
              </a:solidFill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87" y="1549075"/>
            <a:ext cx="1689551" cy="1835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073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50899" y="4820481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7712" y="792520"/>
            <a:ext cx="857301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Introduction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IN" dirty="0" smtClean="0"/>
              <a:t>Polymorphism is an object-oriented programming concept that refers to the ability of a variable, function or object to take on multiple forms.</a:t>
            </a:r>
          </a:p>
          <a:p>
            <a:r>
              <a:rPr lang="en-IN" dirty="0" smtClean="0"/>
              <a:t> </a:t>
            </a:r>
          </a:p>
          <a:p>
            <a:r>
              <a:rPr lang="en-IN" b="1" dirty="0" smtClean="0"/>
              <a:t>· </a:t>
            </a:r>
            <a:r>
              <a:rPr lang="en-IN" dirty="0" smtClean="0"/>
              <a:t>A language that features polymorphism allows developers to program in the general rather than program in the specific.</a:t>
            </a:r>
          </a:p>
          <a:p>
            <a:endParaRPr lang="en-IN" b="1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Polymorphism can be carried out through inheritance, with subclasses making use of base class methods or overriding them.</a:t>
            </a:r>
          </a:p>
          <a:p>
            <a:endParaRPr lang="en-IN" b="1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Polymorphism allows for flexibility and loose coupling so that code can be extended and easily maintained over time.</a:t>
            </a:r>
            <a:endParaRPr lang="en-US" b="1" dirty="0" smtClean="0"/>
          </a:p>
          <a:p>
            <a:endParaRPr lang="en-IN" dirty="0" smtClean="0"/>
          </a:p>
          <a:p>
            <a:endParaRPr lang="en-IN" b="1" dirty="0" smtClean="0"/>
          </a:p>
          <a:p>
            <a:endParaRPr lang="en-US" b="1" dirty="0" smtClean="0"/>
          </a:p>
          <a:p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F5378"/>
                </a:solidFill>
              </a:rPr>
              <a:t>Polymorphism</a:t>
            </a:r>
            <a:endParaRPr lang="en-IN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79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99528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Polymorphism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599" y="811657"/>
            <a:ext cx="83094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Creating polymorphic classes: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IN" dirty="0" smtClean="0"/>
              <a:t>Create two distinct classes to use with two distinct objects. </a:t>
            </a:r>
          </a:p>
          <a:p>
            <a:endParaRPr lang="en-US" dirty="0" smtClean="0"/>
          </a:p>
          <a:p>
            <a:r>
              <a:rPr lang="en-US" b="1" dirty="0" smtClean="0"/>
              <a:t>· </a:t>
            </a:r>
            <a:r>
              <a:rPr lang="en-IN" dirty="0" smtClean="0"/>
              <a:t>These distinct classes need to have an interface that is in common so that they can be used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Make different methods with same name in two classes.</a:t>
            </a:r>
          </a:p>
          <a:p>
            <a:endParaRPr lang="en-US" dirty="0" smtClean="0"/>
          </a:p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 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332" y="1187670"/>
            <a:ext cx="8119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</p:txBody>
      </p:sp>
      <p:pic>
        <p:nvPicPr>
          <p:cNvPr id="11" name="Picture 10" descr="Screenshot (42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141" y="2373156"/>
            <a:ext cx="3496163" cy="25709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2063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40625" y="4815181"/>
            <a:ext cx="303375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Polymorphism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499" y="986319"/>
            <a:ext cx="862580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· </a:t>
            </a:r>
            <a:r>
              <a:rPr lang="en-US" dirty="0" smtClean="0"/>
              <a:t>In the example we created two classes with three methods which are same in both classes , but there functionality is different.</a:t>
            </a:r>
          </a:p>
          <a:p>
            <a:endParaRPr lang="en-US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We instantiated these classes to two objects and same method from both the classes is called. </a:t>
            </a:r>
          </a:p>
          <a:p>
            <a:r>
              <a:rPr lang="en-US" b="1" dirty="0" smtClean="0"/>
              <a:t>  </a:t>
            </a:r>
          </a:p>
          <a:p>
            <a:r>
              <a:rPr lang="en-US" b="1" dirty="0" smtClean="0"/>
              <a:t>· </a:t>
            </a:r>
            <a:r>
              <a:rPr lang="en-US" dirty="0" smtClean="0"/>
              <a:t>It will give output as both</a:t>
            </a:r>
            <a:r>
              <a:rPr lang="en-US" b="1" dirty="0" smtClean="0"/>
              <a:t> president names.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We can use</a:t>
            </a:r>
            <a:r>
              <a:rPr lang="en-US" b="1" dirty="0" smtClean="0"/>
              <a:t> </a:t>
            </a:r>
            <a:r>
              <a:rPr lang="en-IN" dirty="0" smtClean="0"/>
              <a:t>the two objects in the same way regardless of their individual types.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US" b="1" dirty="0" smtClean="0"/>
          </a:p>
          <a:p>
            <a:r>
              <a:rPr lang="en-US" b="1" dirty="0" smtClean="0"/>
              <a:t>  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6" name="Picture 5" descr="Screenshot (42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414052"/>
            <a:ext cx="4182059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06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6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Polymorphism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Polymorphism with class methods:</a:t>
            </a:r>
          </a:p>
          <a:p>
            <a:endParaRPr lang="en-US" b="1" dirty="0" smtClean="0"/>
          </a:p>
          <a:p>
            <a:r>
              <a:rPr lang="en-US" b="1" dirty="0" smtClean="0"/>
              <a:t>·</a:t>
            </a:r>
            <a:r>
              <a:rPr lang="en-IN" dirty="0" smtClean="0"/>
              <a:t> To show how Python can use each of these different class types in the same way, we can first create a </a:t>
            </a:r>
            <a:r>
              <a:rPr lang="en-IN" b="1" dirty="0" smtClean="0"/>
              <a:t>for loop</a:t>
            </a:r>
            <a:r>
              <a:rPr lang="en-IN" dirty="0" smtClean="0"/>
              <a:t> that iterates through a tuple of objects.</a:t>
            </a:r>
          </a:p>
          <a:p>
            <a:endParaRPr lang="en-IN" b="1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We can call the methods without being concerned about which class type each object is and we assume these methods exist in each class.</a:t>
            </a:r>
          </a:p>
          <a:p>
            <a:endParaRPr lang="en-IN" b="1" dirty="0" smtClean="0"/>
          </a:p>
          <a:p>
            <a:r>
              <a:rPr lang="en-IN" b="1" dirty="0" smtClean="0"/>
              <a:t>Example: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we have two objects </a:t>
            </a:r>
            <a:r>
              <a:rPr lang="en-IN" b="1" dirty="0" smtClean="0"/>
              <a:t>rule , opposite</a:t>
            </a:r>
            <a:r>
              <a:rPr lang="en-IN" dirty="0" smtClean="0"/>
              <a:t> and for to iterate over methods in the class.</a:t>
            </a:r>
          </a:p>
        </p:txBody>
      </p:sp>
      <p:pic>
        <p:nvPicPr>
          <p:cNvPr id="5" name="Picture 4" descr="Screenshot (42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34" y="2771677"/>
            <a:ext cx="3610581" cy="1066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7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Polymorphism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</a:p>
          <a:p>
            <a:endParaRPr lang="en-IN" b="1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First for loop iterates through </a:t>
            </a:r>
            <a:r>
              <a:rPr lang="en-IN" b="1" dirty="0" smtClean="0"/>
              <a:t>rule object</a:t>
            </a:r>
            <a:r>
              <a:rPr lang="en-IN" dirty="0" smtClean="0"/>
              <a:t> of Ruling class and then to Opposition class, so the methods of Ruling are executed first .</a:t>
            </a:r>
          </a:p>
          <a:p>
            <a:endParaRPr lang="en-IN" b="1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By this python is using these methods in a way without considering what class type each of these objects is.</a:t>
            </a:r>
            <a:r>
              <a:rPr lang="en-IN" b="1" dirty="0" smtClean="0"/>
              <a:t> </a:t>
            </a:r>
            <a:endParaRPr lang="en-US" b="1" dirty="0" smtClean="0"/>
          </a:p>
          <a:p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Screenshot (42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33" y="1090410"/>
            <a:ext cx="4816547" cy="1525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8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Polymorphism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Polymorphism with functions:</a:t>
            </a:r>
          </a:p>
          <a:p>
            <a:endParaRPr lang="en-IN" b="1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Create a function that can take any object for polymorphism.</a:t>
            </a:r>
          </a:p>
          <a:p>
            <a:endParaRPr lang="en-IN" b="1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is_politics() is the function and random which takes in the objects.</a:t>
            </a:r>
          </a:p>
          <a:p>
            <a:r>
              <a:rPr lang="en-IN" b="1" dirty="0" smtClean="0"/>
              <a:t>	</a:t>
            </a:r>
          </a:p>
          <a:p>
            <a:r>
              <a:rPr lang="en-IN" b="1" dirty="0" smtClean="0"/>
              <a:t>Example: 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In the example we created a function called is_politics() and random to take the object which are called.</a:t>
            </a:r>
            <a:r>
              <a:rPr lang="en-IN" b="1" dirty="0" smtClean="0"/>
              <a:t>	</a:t>
            </a:r>
          </a:p>
          <a:p>
            <a:endParaRPr lang="en-IN" b="1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We will give some functionality to do that uses random object we passed to it i.e, year() method ,which is defined in both classes.</a:t>
            </a:r>
            <a:r>
              <a:rPr lang="en-IN" b="1" dirty="0" smtClean="0"/>
              <a:t>   </a:t>
            </a:r>
          </a:p>
          <a:p>
            <a:r>
              <a:rPr lang="en-IN" b="1" dirty="0" smtClean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Screenshot (43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40" y="2277845"/>
            <a:ext cx="1867161" cy="1533739"/>
          </a:xfrm>
          <a:prstGeom prst="rect">
            <a:avLst/>
          </a:prstGeom>
        </p:spPr>
      </p:pic>
      <p:pic>
        <p:nvPicPr>
          <p:cNvPr id="7" name="Picture 6" descr="Screenshot (43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285" y="2399606"/>
            <a:ext cx="4143954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Polymorphism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Example:</a:t>
            </a:r>
          </a:p>
          <a:p>
            <a:endParaRPr lang="en-IN" b="1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We will create instantiations of both classes with these we can call their action using  same </a:t>
            </a:r>
            <a:r>
              <a:rPr lang="en-IN" b="1" dirty="0" smtClean="0"/>
              <a:t>is_politics()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b="1" dirty="0" smtClean="0"/>
              <a:t>·</a:t>
            </a:r>
            <a:r>
              <a:rPr lang="en-IN" dirty="0" smtClean="0"/>
              <a:t> Finally</a:t>
            </a:r>
            <a:r>
              <a:rPr lang="en-IN" b="1" dirty="0" smtClean="0"/>
              <a:t>, </a:t>
            </a:r>
            <a:r>
              <a:rPr lang="en-IN" dirty="0" smtClean="0"/>
              <a:t>though we passed a random object (random) into the </a:t>
            </a:r>
            <a:r>
              <a:rPr lang="en-IN" b="1" dirty="0" smtClean="0"/>
              <a:t>is_politics()</a:t>
            </a:r>
            <a:r>
              <a:rPr lang="en-IN" dirty="0" smtClean="0"/>
              <a:t> function when defining it, we were still able to use it effectively for instantiations of the </a:t>
            </a:r>
            <a:r>
              <a:rPr lang="en-IN" b="1" dirty="0" smtClean="0"/>
              <a:t>Ruling</a:t>
            </a:r>
            <a:r>
              <a:rPr lang="en-IN" dirty="0" smtClean="0"/>
              <a:t> and </a:t>
            </a:r>
            <a:r>
              <a:rPr lang="en-IN" b="1" dirty="0" smtClean="0"/>
              <a:t>Opposition</a:t>
            </a:r>
            <a:r>
              <a:rPr lang="en-IN" dirty="0" smtClean="0"/>
              <a:t> classes. </a:t>
            </a:r>
          </a:p>
          <a:p>
            <a:endParaRPr lang="en-IN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The </a:t>
            </a:r>
            <a:r>
              <a:rPr lang="en-IN" b="1" dirty="0" smtClean="0"/>
              <a:t>rule</a:t>
            </a:r>
            <a:r>
              <a:rPr lang="en-IN" dirty="0" smtClean="0"/>
              <a:t> called the </a:t>
            </a:r>
            <a:r>
              <a:rPr lang="en-IN" b="1" dirty="0" smtClean="0"/>
              <a:t>year()</a:t>
            </a:r>
            <a:r>
              <a:rPr lang="en-IN" dirty="0" smtClean="0"/>
              <a:t> method defined in the </a:t>
            </a:r>
            <a:r>
              <a:rPr lang="en-IN" b="1" dirty="0" smtClean="0"/>
              <a:t>Ruling</a:t>
            </a:r>
            <a:r>
              <a:rPr lang="en-IN" dirty="0" smtClean="0"/>
              <a:t> class, and the </a:t>
            </a:r>
            <a:r>
              <a:rPr lang="en-IN" b="1" dirty="0" smtClean="0"/>
              <a:t>opposite</a:t>
            </a:r>
            <a:r>
              <a:rPr lang="en-IN" dirty="0" smtClean="0"/>
              <a:t> object called the</a:t>
            </a:r>
            <a:r>
              <a:rPr lang="en-IN" b="1" dirty="0" smtClean="0"/>
              <a:t> year()</a:t>
            </a:r>
            <a:r>
              <a:rPr lang="en-IN" dirty="0" smtClean="0"/>
              <a:t> method defined in the </a:t>
            </a:r>
            <a:r>
              <a:rPr lang="en-IN" b="1" dirty="0" smtClean="0"/>
              <a:t>Opposition</a:t>
            </a:r>
            <a:r>
              <a:rPr lang="en-IN" dirty="0" smtClean="0"/>
              <a:t> class.</a:t>
            </a:r>
          </a:p>
          <a:p>
            <a:endParaRPr lang="en-IN" b="1" dirty="0" smtClean="0"/>
          </a:p>
          <a:p>
            <a:r>
              <a:rPr lang="en-IN" b="1" dirty="0" smtClean="0"/>
              <a:t>Note: </a:t>
            </a:r>
            <a:r>
              <a:rPr lang="en-IN" dirty="0" smtClean="0"/>
              <a:t>Without using polymorphism, a type check may be required before performing an action on an object to determine the correct method to call.</a:t>
            </a:r>
            <a:endParaRPr lang="en-IN" b="1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</TotalTime>
  <Words>309</Words>
  <Application>Microsoft Office PowerPoint</Application>
  <PresentationFormat>On-screen Show (16:9)</PresentationFormat>
  <Paragraphs>151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Roboto Condensed</vt:lpstr>
      <vt:lpstr>Arvo</vt:lpstr>
      <vt:lpstr>Roboto Condensed Light</vt:lpstr>
      <vt:lpstr>Salerio template</vt:lpstr>
      <vt:lpstr>OOPs in Python </vt:lpstr>
      <vt:lpstr>Index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sadik sk</dc:creator>
  <cp:lastModifiedBy>hchintada</cp:lastModifiedBy>
  <cp:revision>198</cp:revision>
  <dcterms:modified xsi:type="dcterms:W3CDTF">2017-12-19T13:38:43Z</dcterms:modified>
</cp:coreProperties>
</file>