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61" r:id="rId2"/>
    <p:sldId id="262" r:id="rId3"/>
    <p:sldId id="264" r:id="rId4"/>
    <p:sldId id="265" r:id="rId5"/>
    <p:sldId id="266" r:id="rId6"/>
    <p:sldId id="267" r:id="rId7"/>
    <p:sldId id="279" r:id="rId8"/>
    <p:sldId id="273" r:id="rId9"/>
    <p:sldId id="275" r:id="rId10"/>
  </p:sldIdLst>
  <p:sldSz cx="9144000" cy="5143500" type="screen16x9"/>
  <p:notesSz cx="6858000" cy="9144000"/>
  <p:embeddedFontLst>
    <p:embeddedFont>
      <p:font typeface="Roboto Condensed" charset="0"/>
      <p:regular r:id="rId12"/>
      <p:bold r:id="rId13"/>
      <p:italic r:id="rId14"/>
      <p:boldItalic r:id="rId15"/>
    </p:embeddedFont>
    <p:embeddedFont>
      <p:font typeface="Arvo" charset="0"/>
      <p:regular r:id="rId16"/>
      <p:bold r:id="rId17"/>
      <p:italic r:id="rId18"/>
      <p:boldItalic r:id="rId19"/>
    </p:embeddedFont>
    <p:embeddedFont>
      <p:font typeface="Roboto Condensed Light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-25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8358740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816247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2948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5" y="4278348"/>
            <a:ext cx="5480828" cy="432996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pic>
        <p:nvPicPr>
          <p:cNvPr id="23" name="Shape 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69825" y="2994699"/>
            <a:ext cx="2418473" cy="10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5697213" y="2635518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6" name="Shape 26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7" name="Shape 27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9" name="Shape 29"/>
          <p:cNvGrpSpPr/>
          <p:nvPr/>
        </p:nvGrpSpPr>
        <p:grpSpPr>
          <a:xfrm rot="10800000" flipH="1">
            <a:off x="-1" y="2924825"/>
            <a:ext cx="6589086" cy="2027267"/>
            <a:chOff x="-9894851" y="-4493254"/>
            <a:chExt cx="21200407" cy="6522739"/>
          </a:xfrm>
        </p:grpSpPr>
        <p:sp>
          <p:nvSpPr>
            <p:cNvPr id="30" name="Shape 30"/>
            <p:cNvSpPr/>
            <p:nvPr/>
          </p:nvSpPr>
          <p:spPr>
            <a:xfrm>
              <a:off x="-9894851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2" name="Shape 32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33" name="Shape 3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4" name="Shape 3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35" name="Shape 3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6" name="Shape 3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7" name="Shape 3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38" name="Shape 3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463525" y="3975448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5" name="Shape 4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6" name="Shape 4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8" name="Shape 48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49" name="Shape 49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</a:p>
        </p:txBody>
      </p:sp>
      <p:grpSp>
        <p:nvGrpSpPr>
          <p:cNvPr id="53" name="Shape 53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54" name="Shape 54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55" name="Shape 55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56" name="Shape 56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59" name="Shape 59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2">
            <a:alphaModFix/>
          </a:blip>
          <a:srcRect t="19376" r="3316" b="9956"/>
          <a:stretch/>
        </p:blipFill>
        <p:spPr>
          <a:xfrm>
            <a:off x="7367050" y="87162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4275" y="1537987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396123" y="1537987"/>
            <a:ext cx="3378299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2">
            <a:alphaModFix/>
          </a:blip>
          <a:srcRect t="19376" r="3316" b="9956"/>
          <a:stretch/>
        </p:blipFill>
        <p:spPr>
          <a:xfrm>
            <a:off x="7427200" y="82162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71" name="Shape 71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Shape 72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8" name="Shape 78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79" name="Shape 79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80" name="Shape 80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81" name="Shape 81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83" name="Shape 83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84" name="Shape 84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870450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3233637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5540649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2">
            <a:alphaModFix/>
          </a:blip>
          <a:srcRect t="19376" r="3316" b="9956"/>
          <a:stretch/>
        </p:blipFill>
        <p:spPr>
          <a:xfrm>
            <a:off x="7452275" y="27975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Shape 93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94" name="Shape 9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95" name="Shape 95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98" name="Shape 98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99" name="Shape 9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01" name="Shape 101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02" name="Shape 10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03" name="Shape 10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04" name="Shape 10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5" name="Shape 10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06" name="Shape 10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07" name="Shape 10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8" name="Shape 10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Shape 112"/>
          <p:cNvGrpSpPr/>
          <p:nvPr/>
        </p:nvGrpSpPr>
        <p:grpSpPr>
          <a:xfrm>
            <a:off x="2466137" y="4472722"/>
            <a:ext cx="6686825" cy="670794"/>
            <a:chOff x="5589287" y="4472722"/>
            <a:chExt cx="6686825" cy="670794"/>
          </a:xfrm>
        </p:grpSpPr>
        <p:sp>
          <p:nvSpPr>
            <p:cNvPr id="113" name="Shape 113"/>
            <p:cNvSpPr/>
            <p:nvPr/>
          </p:nvSpPr>
          <p:spPr>
            <a:xfrm rot="10800000">
              <a:off x="5589287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14" name="Shape 114"/>
            <p:cNvGrpSpPr/>
            <p:nvPr/>
          </p:nvGrpSpPr>
          <p:grpSpPr>
            <a:xfrm flipH="1">
              <a:off x="5748896" y="4472722"/>
              <a:ext cx="6527216" cy="670794"/>
              <a:chOff x="-10101301" y="330075"/>
              <a:chExt cx="16532971" cy="1699505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x="-10101301" y="330080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7" name="Shape 117"/>
            <p:cNvGrpSpPr/>
            <p:nvPr/>
          </p:nvGrpSpPr>
          <p:grpSpPr>
            <a:xfrm flipH="1">
              <a:off x="5592254" y="4646737"/>
              <a:ext cx="6682918" cy="304562"/>
              <a:chOff x="-30922586" y="330075"/>
              <a:chExt cx="37293070" cy="1699568"/>
            </a:xfrm>
          </p:grpSpPr>
          <p:sp>
            <p:nvSpPr>
              <p:cNvPr id="118" name="Shape 118"/>
              <p:cNvSpPr/>
              <p:nvPr/>
            </p:nvSpPr>
            <p:spPr>
              <a:xfrm>
                <a:off x="-30922586" y="330143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4670983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1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grpSp>
        <p:nvGrpSpPr>
          <p:cNvPr id="122" name="Shape 12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23" name="Shape 12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24" name="Shape 12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25" name="Shape 12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7" name="Shape 12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grpSp>
        <p:nvGrpSpPr>
          <p:cNvPr id="132" name="Shape 13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33" name="Shape 13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4" name="Shape 13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35" name="Shape 13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7" name="Shape 13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38" name="Shape 13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pic>
        <p:nvPicPr>
          <p:cNvPr id="140" name="Shape 140"/>
          <p:cNvPicPr preferRelativeResize="0"/>
          <p:nvPr/>
        </p:nvPicPr>
        <p:blipFill rotWithShape="1">
          <a:blip r:embed="rId2">
            <a:alphaModFix/>
          </a:blip>
          <a:srcRect t="19376" r="3316" b="9956"/>
          <a:stretch/>
        </p:blipFill>
        <p:spPr>
          <a:xfrm>
            <a:off x="7452275" y="27975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quadr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606225" y="1406775"/>
            <a:ext cx="5311200" cy="1316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OOP-Python </a:t>
            </a: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6945331" y="4620280"/>
            <a:ext cx="2332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Shah Ayub Quadri</a:t>
            </a:r>
          </a:p>
          <a:p>
            <a:r>
              <a:rPr lang="en-US" dirty="0" smtClean="0">
                <a:hlinkClick r:id="rId3"/>
              </a:rPr>
              <a:t>aquadri@digital-lync.com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0294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 rot="10800000" flipH="1">
            <a:off x="0" y="3000"/>
            <a:ext cx="3017100" cy="514050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title" idx="4294967295"/>
          </p:nvPr>
        </p:nvSpPr>
        <p:spPr>
          <a:xfrm>
            <a:off x="110000" y="125450"/>
            <a:ext cx="28548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3F5378"/>
                </a:solidFill>
              </a:rPr>
              <a:t>Index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sldNum" idx="4294967295"/>
          </p:nvPr>
        </p:nvSpPr>
        <p:spPr>
          <a:xfrm>
            <a:off x="8850899" y="48279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</a:t>
            </a:fld>
            <a:endParaRPr lang="en" dirty="0"/>
          </a:p>
        </p:txBody>
      </p:sp>
      <p:sp>
        <p:nvSpPr>
          <p:cNvPr id="153" name="Shape 153"/>
          <p:cNvSpPr txBox="1"/>
          <p:nvPr/>
        </p:nvSpPr>
        <p:spPr>
          <a:xfrm>
            <a:off x="3666475" y="1438381"/>
            <a:ext cx="5279700" cy="31508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52400" lvl="0" rtl="0">
              <a:lnSpc>
                <a:spcPct val="115000"/>
              </a:lnSpc>
              <a:spcBef>
                <a:spcPts val="0"/>
              </a:spcBef>
              <a:buClr>
                <a:srgbClr val="3F5378"/>
              </a:buClr>
              <a:buSzPct val="100000"/>
            </a:pPr>
            <a:r>
              <a:rPr lang="en" sz="1600" dirty="0" smtClean="0">
                <a:solidFill>
                  <a:srgbClr val="3F5378"/>
                </a:solidFill>
              </a:rPr>
              <a:t>Python Basics </a:t>
            </a:r>
          </a:p>
          <a:p>
            <a:pPr marL="152400" lvl="0" rtl="0">
              <a:lnSpc>
                <a:spcPct val="115000"/>
              </a:lnSpc>
              <a:spcBef>
                <a:spcPts val="0"/>
              </a:spcBef>
              <a:buClr>
                <a:srgbClr val="3F5378"/>
              </a:buClr>
              <a:buSzPct val="100000"/>
            </a:pPr>
            <a:endParaRPr lang="en" sz="1600" dirty="0" smtClean="0">
              <a:solidFill>
                <a:srgbClr val="3F5378"/>
              </a:solidFill>
            </a:endParaRPr>
          </a:p>
          <a:p>
            <a:pPr marL="152400" lvl="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• Inheritance</a:t>
            </a: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Defining inheritance</a:t>
            </a: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Multiple &amp; Multilevel inheritance</a:t>
            </a: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Accessing parent class in subclass</a:t>
            </a: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Issubclass	 </a:t>
            </a: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</a:t>
            </a: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endParaRPr lang="en-US" sz="1600" dirty="0" smtClean="0">
              <a:solidFill>
                <a:srgbClr val="3F5378"/>
              </a:solidFill>
            </a:endParaRP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87" y="1549075"/>
            <a:ext cx="1689551" cy="1835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5073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850899" y="4820481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3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7712" y="792520"/>
            <a:ext cx="857301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Inheritance</a:t>
            </a:r>
            <a:r>
              <a:rPr lang="en-US" b="1" dirty="0" smtClean="0"/>
              <a:t>:</a:t>
            </a:r>
          </a:p>
          <a:p>
            <a:endParaRPr lang="en-US" b="1" dirty="0" smtClean="0"/>
          </a:p>
          <a:p>
            <a:r>
              <a:rPr lang="en-US" b="1" dirty="0" smtClean="0"/>
              <a:t>· </a:t>
            </a:r>
            <a:r>
              <a:rPr lang="en-IN" dirty="0" smtClean="0"/>
              <a:t>Inheritance is a powerful feature in object oriented programming.</a:t>
            </a:r>
          </a:p>
          <a:p>
            <a:endParaRPr lang="en-US" dirty="0" smtClean="0"/>
          </a:p>
          <a:p>
            <a:r>
              <a:rPr lang="en-IN" b="1" dirty="0" smtClean="0"/>
              <a:t>· </a:t>
            </a:r>
            <a:r>
              <a:rPr lang="en-IN" dirty="0" smtClean="0"/>
              <a:t>It refers to defining a new </a:t>
            </a:r>
            <a:r>
              <a:rPr lang="en-IN" b="1" dirty="0" smtClean="0"/>
              <a:t>class</a:t>
            </a:r>
            <a:r>
              <a:rPr lang="en-IN" dirty="0" smtClean="0"/>
              <a:t> with little or no modification to an existing class. The new class is called </a:t>
            </a:r>
            <a:r>
              <a:rPr lang="en-IN" b="1" dirty="0" smtClean="0"/>
              <a:t>derived class</a:t>
            </a:r>
            <a:r>
              <a:rPr lang="en-IN" dirty="0" smtClean="0"/>
              <a:t> and the one from which it inherits is called the </a:t>
            </a:r>
            <a:r>
              <a:rPr lang="en-IN" b="1" dirty="0" smtClean="0"/>
              <a:t>base class</a:t>
            </a:r>
            <a:r>
              <a:rPr lang="en-IN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Syntax:</a:t>
            </a:r>
          </a:p>
          <a:p>
            <a:endParaRPr lang="en-US" b="1" dirty="0" smtClean="0"/>
          </a:p>
          <a:p>
            <a:r>
              <a:rPr lang="en-US" b="1" dirty="0" smtClean="0"/>
              <a:t>	</a:t>
            </a:r>
            <a:r>
              <a:rPr lang="en-IN" dirty="0" smtClean="0"/>
              <a:t>class Baseclass:</a:t>
            </a:r>
          </a:p>
          <a:p>
            <a:r>
              <a:rPr lang="en-IN" dirty="0" smtClean="0"/>
              <a:t>  		Body of base class</a:t>
            </a:r>
          </a:p>
          <a:p>
            <a:r>
              <a:rPr lang="en-IN" dirty="0" smtClean="0"/>
              <a:t>	class Derivedclass(Baseclass):</a:t>
            </a:r>
          </a:p>
          <a:p>
            <a:r>
              <a:rPr lang="en-IN" dirty="0" smtClean="0"/>
              <a:t>  		Body of derived class</a:t>
            </a:r>
          </a:p>
          <a:p>
            <a:r>
              <a:rPr lang="en-IN" b="1" dirty="0" smtClean="0"/>
              <a:t>· </a:t>
            </a:r>
            <a:r>
              <a:rPr lang="en-IN" dirty="0" smtClean="0"/>
              <a:t>Here derived class inherits property from base class and re-usability of code.</a:t>
            </a:r>
          </a:p>
          <a:p>
            <a:r>
              <a:rPr lang="en-IN" b="1" dirty="0" smtClean="0"/>
              <a:t> </a:t>
            </a:r>
          </a:p>
          <a:p>
            <a:endParaRPr lang="en-IN" dirty="0" smtClean="0"/>
          </a:p>
          <a:p>
            <a:endParaRPr lang="en-IN" b="1" dirty="0" smtClean="0"/>
          </a:p>
          <a:p>
            <a:endParaRPr lang="en-US" b="1" dirty="0" smtClean="0"/>
          </a:p>
          <a:p>
            <a:endParaRPr lang="en-I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3F5378"/>
                </a:solidFill>
              </a:rPr>
              <a:t>Inheritance</a:t>
            </a:r>
            <a:endParaRPr lang="en-IN" sz="1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79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99528" y="48279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4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3F5378"/>
                </a:solidFill>
              </a:rPr>
              <a:t>Inheritance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0599" y="811657"/>
            <a:ext cx="83094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· </a:t>
            </a:r>
            <a:r>
              <a:rPr lang="en-US" dirty="0" smtClean="0"/>
              <a:t>Here we created a object</a:t>
            </a:r>
            <a:r>
              <a:rPr lang="en-US" b="1" dirty="0" smtClean="0"/>
              <a:t> stu </a:t>
            </a:r>
            <a:r>
              <a:rPr lang="en-US" dirty="0" smtClean="0"/>
              <a:t>with which we perform action in the class.</a:t>
            </a:r>
            <a:r>
              <a:rPr lang="en-US" b="1" dirty="0" smtClean="0"/>
              <a:t>   </a:t>
            </a:r>
          </a:p>
          <a:p>
            <a:endParaRPr lang="en-IN" dirty="0"/>
          </a:p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332" y="1187670"/>
            <a:ext cx="8119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 marL="342900" indent="-342900"/>
            <a:endParaRPr lang="en-IN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</p:txBody>
      </p:sp>
      <p:pic>
        <p:nvPicPr>
          <p:cNvPr id="9" name="Picture 8" descr="Screenshot (31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390" y="1263503"/>
            <a:ext cx="3791479" cy="2111068"/>
          </a:xfrm>
          <a:prstGeom prst="rect">
            <a:avLst/>
          </a:prstGeom>
        </p:spPr>
      </p:pic>
      <p:pic>
        <p:nvPicPr>
          <p:cNvPr id="10" name="Picture 9" descr="Screenshot (315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19" y="1238263"/>
            <a:ext cx="4221364" cy="21624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0635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840625" y="4815181"/>
            <a:ext cx="303375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5</a:t>
            </a:fld>
            <a:endParaRPr lang="en" dirty="0"/>
          </a:p>
        </p:txBody>
      </p:sp>
      <p:sp>
        <p:nvSpPr>
          <p:cNvPr id="3" name="TextBox 2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3F5378"/>
                </a:solidFill>
              </a:rPr>
              <a:t>Inheritance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499" y="986319"/>
            <a:ext cx="8625803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Issubclass():</a:t>
            </a:r>
          </a:p>
          <a:p>
            <a:endParaRPr lang="en-US" b="1" dirty="0" smtClean="0"/>
          </a:p>
          <a:p>
            <a:r>
              <a:rPr lang="en-US" b="1" dirty="0" smtClean="0"/>
              <a:t>· </a:t>
            </a:r>
            <a:r>
              <a:rPr lang="en-US" dirty="0" smtClean="0"/>
              <a:t>Python provide a function </a:t>
            </a:r>
            <a:r>
              <a:rPr lang="en-US" b="1" dirty="0" smtClean="0"/>
              <a:t>issubclass()</a:t>
            </a:r>
            <a:r>
              <a:rPr lang="en-US" dirty="0" smtClean="0"/>
              <a:t> that directly used to check whether a class is subclass of other.</a:t>
            </a:r>
          </a:p>
          <a:p>
            <a:r>
              <a:rPr lang="en-US" b="1" dirty="0" smtClean="0"/>
              <a:t>Example: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· First </a:t>
            </a:r>
            <a:r>
              <a:rPr lang="en-US" dirty="0" smtClean="0"/>
              <a:t>is not the subclass of</a:t>
            </a:r>
            <a:r>
              <a:rPr lang="en-US" b="1" dirty="0" smtClean="0"/>
              <a:t> Third </a:t>
            </a:r>
            <a:r>
              <a:rPr lang="en-US" dirty="0" smtClean="0"/>
              <a:t>but it is subclass of</a:t>
            </a:r>
            <a:r>
              <a:rPr lang="en-US" b="1" dirty="0" smtClean="0"/>
              <a:t> Second </a:t>
            </a:r>
            <a:r>
              <a:rPr lang="en-US" dirty="0" smtClean="0"/>
              <a:t>and</a:t>
            </a:r>
            <a:r>
              <a:rPr lang="en-US" b="1" dirty="0" smtClean="0"/>
              <a:t> Second </a:t>
            </a:r>
            <a:r>
              <a:rPr lang="en-US" dirty="0" smtClean="0"/>
              <a:t>is subclass of </a:t>
            </a:r>
            <a:r>
              <a:rPr lang="en-US" b="1" dirty="0" smtClean="0"/>
              <a:t>Third.</a:t>
            </a:r>
          </a:p>
          <a:p>
            <a:endParaRPr lang="en-US" b="1" dirty="0" smtClean="0"/>
          </a:p>
          <a:p>
            <a:r>
              <a:rPr lang="en-US" b="1" dirty="0" smtClean="0"/>
              <a:t>· </a:t>
            </a:r>
            <a:r>
              <a:rPr lang="en-US" dirty="0" smtClean="0"/>
              <a:t>It  will give output in boolean format as(True/False)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 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IN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8" name="Picture 7" descr="Screenshot (31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773" y="1954507"/>
            <a:ext cx="2362958" cy="2102486"/>
          </a:xfrm>
          <a:prstGeom prst="rect">
            <a:avLst/>
          </a:prstGeom>
        </p:spPr>
      </p:pic>
      <p:pic>
        <p:nvPicPr>
          <p:cNvPr id="9" name="Picture 8" descr="Screenshot (320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893" y="1960839"/>
            <a:ext cx="2305372" cy="20856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2060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78980" y="47943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6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3F5378"/>
                </a:solidFill>
              </a:rPr>
              <a:t>Inheritance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89" y="662634"/>
            <a:ext cx="76410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Multiple Inheritance:</a:t>
            </a:r>
          </a:p>
          <a:p>
            <a:r>
              <a:rPr lang="en-US" b="1" dirty="0" smtClean="0"/>
              <a:t>· </a:t>
            </a:r>
            <a:r>
              <a:rPr lang="en-US" dirty="0" smtClean="0"/>
              <a:t>The process of inheriting all features of base classes to the derived classes is called multiple inheritance.</a:t>
            </a:r>
          </a:p>
          <a:p>
            <a:r>
              <a:rPr lang="en-US" b="1" dirty="0" smtClean="0"/>
              <a:t>Syntax:</a:t>
            </a:r>
          </a:p>
          <a:p>
            <a:r>
              <a:rPr lang="en-US" dirty="0" smtClean="0"/>
              <a:t>	class One:</a:t>
            </a:r>
          </a:p>
          <a:p>
            <a:r>
              <a:rPr lang="en-US" dirty="0" smtClean="0"/>
              <a:t>		pass</a:t>
            </a:r>
          </a:p>
          <a:p>
            <a:r>
              <a:rPr lang="en-US" dirty="0" smtClean="0"/>
              <a:t>	class Two:</a:t>
            </a:r>
          </a:p>
          <a:p>
            <a:r>
              <a:rPr lang="en-US" dirty="0" smtClean="0"/>
              <a:t>		pass</a:t>
            </a:r>
          </a:p>
          <a:p>
            <a:r>
              <a:rPr lang="en-US" dirty="0" smtClean="0"/>
              <a:t>	class Three(One,Two):</a:t>
            </a:r>
          </a:p>
          <a:p>
            <a:r>
              <a:rPr lang="en-US" dirty="0" smtClean="0"/>
              <a:t>		pass</a:t>
            </a:r>
          </a:p>
          <a:p>
            <a:r>
              <a:rPr lang="en-US" b="1" dirty="0" smtClean="0"/>
              <a:t>Example:</a:t>
            </a:r>
          </a:p>
          <a:p>
            <a:endParaRPr lang="en-US" b="1" dirty="0" smtClean="0"/>
          </a:p>
        </p:txBody>
      </p:sp>
      <p:pic>
        <p:nvPicPr>
          <p:cNvPr id="5" name="Picture 4" descr="Screenshot (32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683" y="2606566"/>
            <a:ext cx="3510455" cy="2228858"/>
          </a:xfrm>
          <a:prstGeom prst="rect">
            <a:avLst/>
          </a:prstGeom>
        </p:spPr>
      </p:pic>
      <p:pic>
        <p:nvPicPr>
          <p:cNvPr id="7" name="Picture 6" descr="Screenshot (324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47" y="3287708"/>
            <a:ext cx="3753374" cy="8383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04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78980" y="47943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7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3F5378"/>
                </a:solidFill>
              </a:rPr>
              <a:t>Inheritance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89" y="662634"/>
            <a:ext cx="764102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Multilevel Inheritance:</a:t>
            </a:r>
          </a:p>
          <a:p>
            <a:endParaRPr lang="en-US" b="1" dirty="0" smtClean="0"/>
          </a:p>
          <a:p>
            <a:r>
              <a:rPr lang="en-US" b="1" dirty="0" smtClean="0"/>
              <a:t>· </a:t>
            </a:r>
            <a:r>
              <a:rPr lang="en-US" dirty="0" smtClean="0"/>
              <a:t>Inheriting property from the child class is called</a:t>
            </a:r>
            <a:r>
              <a:rPr lang="en-US" b="1" dirty="0" smtClean="0"/>
              <a:t> multilevel inheritance.</a:t>
            </a:r>
          </a:p>
          <a:p>
            <a:endParaRPr lang="en-US" b="1" dirty="0" smtClean="0"/>
          </a:p>
          <a:p>
            <a:r>
              <a:rPr lang="en-US" b="1" dirty="0" smtClean="0"/>
              <a:t>· </a:t>
            </a:r>
            <a:r>
              <a:rPr lang="en-US" dirty="0" smtClean="0"/>
              <a:t>In this method property of both parent and child class is inherited to other child class.</a:t>
            </a:r>
            <a:r>
              <a:rPr lang="en-US" b="1" dirty="0" smtClean="0"/>
              <a:t>  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Syntax:</a:t>
            </a:r>
          </a:p>
          <a:p>
            <a:r>
              <a:rPr lang="en-US" dirty="0" smtClean="0"/>
              <a:t>	class Parent:</a:t>
            </a:r>
          </a:p>
          <a:p>
            <a:r>
              <a:rPr lang="en-US" dirty="0" smtClean="0"/>
              <a:t>		pass</a:t>
            </a:r>
          </a:p>
          <a:p>
            <a:r>
              <a:rPr lang="en-US" dirty="0" smtClean="0"/>
              <a:t>	class Child1(Parent):</a:t>
            </a:r>
          </a:p>
          <a:p>
            <a:r>
              <a:rPr lang="en-US" dirty="0" smtClean="0"/>
              <a:t>		pass</a:t>
            </a:r>
          </a:p>
          <a:p>
            <a:r>
              <a:rPr lang="en-US" dirty="0" smtClean="0"/>
              <a:t>	class Child2(Child1):</a:t>
            </a:r>
          </a:p>
          <a:p>
            <a:r>
              <a:rPr lang="en-US" dirty="0" smtClean="0"/>
              <a:t>		pass</a:t>
            </a:r>
          </a:p>
          <a:p>
            <a:r>
              <a:rPr lang="en-US" b="1" dirty="0" smtClean="0"/>
              <a:t>Example: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· </a:t>
            </a:r>
            <a:r>
              <a:rPr lang="en-US" dirty="0" smtClean="0"/>
              <a:t>In example </a:t>
            </a:r>
            <a:r>
              <a:rPr lang="en-US" b="1" dirty="0" smtClean="0"/>
              <a:t>Leading class</a:t>
            </a:r>
            <a:r>
              <a:rPr lang="en-US" dirty="0" smtClean="0"/>
              <a:t> inherit the property of both </a:t>
            </a:r>
            <a:r>
              <a:rPr lang="en-US" b="1" dirty="0" smtClean="0"/>
              <a:t>Batsmen</a:t>
            </a:r>
            <a:r>
              <a:rPr lang="en-US" dirty="0" smtClean="0"/>
              <a:t> and </a:t>
            </a:r>
            <a:r>
              <a:rPr lang="en-US" b="1" dirty="0" smtClean="0"/>
              <a:t>Cricket</a:t>
            </a:r>
            <a:r>
              <a:rPr lang="en-US" dirty="0" smtClean="0"/>
              <a:t> class features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5" name="Picture 4" descr="Screenshot (33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47" y="3730797"/>
            <a:ext cx="3572374" cy="666843"/>
          </a:xfrm>
          <a:prstGeom prst="rect">
            <a:avLst/>
          </a:prstGeom>
        </p:spPr>
      </p:pic>
      <p:pic>
        <p:nvPicPr>
          <p:cNvPr id="7" name="Picture 6" descr="Screenshot (338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952" y="2535328"/>
            <a:ext cx="4191585" cy="18385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04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78980" y="47943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8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3F5378"/>
                </a:solidFill>
              </a:rPr>
              <a:t>Inheritance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89" y="662634"/>
            <a:ext cx="764102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Access parent class in subclass</a:t>
            </a:r>
            <a:r>
              <a:rPr lang="en-US" b="1" dirty="0" smtClean="0"/>
              <a:t>:</a:t>
            </a:r>
          </a:p>
          <a:p>
            <a:endParaRPr lang="en-US" b="1" dirty="0" smtClean="0"/>
          </a:p>
          <a:p>
            <a:r>
              <a:rPr lang="en-US" b="1" dirty="0" smtClean="0"/>
              <a:t>· </a:t>
            </a:r>
            <a:r>
              <a:rPr lang="en-US" dirty="0" smtClean="0"/>
              <a:t>Two different methods of accessing parent class in a subclass are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	» Parent class name</a:t>
            </a:r>
          </a:p>
          <a:p>
            <a:r>
              <a:rPr lang="en-US" dirty="0" smtClean="0"/>
              <a:t>	» Super()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Parent classname: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· </a:t>
            </a:r>
            <a:r>
              <a:rPr lang="en-US" dirty="0" smtClean="0"/>
              <a:t>In this method we used the parent class name to access the value in parent class.</a:t>
            </a:r>
          </a:p>
          <a:p>
            <a:endParaRPr lang="en-US" dirty="0" smtClean="0"/>
          </a:p>
          <a:p>
            <a:r>
              <a:rPr lang="en-US" b="1" dirty="0" smtClean="0"/>
              <a:t>· </a:t>
            </a:r>
            <a:r>
              <a:rPr lang="en-US" dirty="0" smtClean="0"/>
              <a:t>We can use</a:t>
            </a:r>
            <a:r>
              <a:rPr lang="en-US" b="1" dirty="0" smtClean="0"/>
              <a:t> self.name </a:t>
            </a:r>
            <a:r>
              <a:rPr lang="en-US" dirty="0" smtClean="0"/>
              <a:t>in print statement instead of</a:t>
            </a:r>
            <a:r>
              <a:rPr lang="en-US" b="1" dirty="0" smtClean="0"/>
              <a:t> Parent.name, </a:t>
            </a:r>
            <a:r>
              <a:rPr lang="en-US" dirty="0" smtClean="0"/>
              <a:t>both perform same action</a:t>
            </a:r>
            <a:r>
              <a:rPr lang="en-US" b="1" dirty="0" smtClean="0"/>
              <a:t>.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US" b="1" dirty="0" smtClean="0"/>
          </a:p>
        </p:txBody>
      </p:sp>
      <p:pic>
        <p:nvPicPr>
          <p:cNvPr id="7" name="Picture 6" descr="Screenshot (32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00" y="1398914"/>
            <a:ext cx="2724530" cy="1609950"/>
          </a:xfrm>
          <a:prstGeom prst="rect">
            <a:avLst/>
          </a:prstGeom>
        </p:spPr>
      </p:pic>
      <p:pic>
        <p:nvPicPr>
          <p:cNvPr id="8" name="Picture 7" descr="Screenshot (329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44" y="2086106"/>
            <a:ext cx="3820058" cy="5204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04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78980" y="47943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9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3F5378"/>
                </a:solidFill>
              </a:rPr>
              <a:t>Inheritance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89" y="662634"/>
            <a:ext cx="764102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Super():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· </a:t>
            </a:r>
            <a:r>
              <a:rPr lang="en-US" dirty="0" smtClean="0"/>
              <a:t>The second method for accessing parent class is</a:t>
            </a:r>
            <a:r>
              <a:rPr lang="en-US" b="1" dirty="0" smtClean="0"/>
              <a:t> super().</a:t>
            </a:r>
          </a:p>
          <a:p>
            <a:endParaRPr lang="en-US" b="1" dirty="0" smtClean="0"/>
          </a:p>
          <a:p>
            <a:r>
              <a:rPr lang="en-US" b="1" dirty="0" smtClean="0"/>
              <a:t>Example:</a:t>
            </a:r>
            <a:endParaRPr lang="en-IN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8" name="Picture 7" descr="Screenshot (33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53" y="1665921"/>
            <a:ext cx="2810267" cy="1895740"/>
          </a:xfrm>
          <a:prstGeom prst="rect">
            <a:avLst/>
          </a:prstGeom>
        </p:spPr>
      </p:pic>
      <p:pic>
        <p:nvPicPr>
          <p:cNvPr id="9" name="Picture 8" descr="Screenshot (33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470" y="1828800"/>
            <a:ext cx="3934374" cy="14260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04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3924</TotalTime>
  <Words>213</Words>
  <Application>Microsoft Office PowerPoint</Application>
  <PresentationFormat>On-screen Show (16:9)</PresentationFormat>
  <Paragraphs>150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Roboto Condensed</vt:lpstr>
      <vt:lpstr>Arvo</vt:lpstr>
      <vt:lpstr>Roboto Condensed Light</vt:lpstr>
      <vt:lpstr>Salerio template</vt:lpstr>
      <vt:lpstr>OOP-Python </vt:lpstr>
      <vt:lpstr>Index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sadik sk</dc:creator>
  <cp:lastModifiedBy>Windows User</cp:lastModifiedBy>
  <cp:revision>157</cp:revision>
  <dcterms:modified xsi:type="dcterms:W3CDTF">2017-10-04T05:43:37Z</dcterms:modified>
</cp:coreProperties>
</file>