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7" r:id="rId5"/>
    <p:sldId id="298" r:id="rId6"/>
    <p:sldId id="299" r:id="rId7"/>
    <p:sldId id="334" r:id="rId8"/>
    <p:sldId id="323" r:id="rId9"/>
    <p:sldId id="338" r:id="rId10"/>
    <p:sldId id="300" r:id="rId11"/>
    <p:sldId id="324" r:id="rId12"/>
    <p:sldId id="301" r:id="rId13"/>
    <p:sldId id="335" r:id="rId14"/>
    <p:sldId id="305" r:id="rId15"/>
    <p:sldId id="332" r:id="rId16"/>
    <p:sldId id="331" r:id="rId17"/>
    <p:sldId id="321" r:id="rId18"/>
    <p:sldId id="333" r:id="rId19"/>
    <p:sldId id="330" r:id="rId20"/>
    <p:sldId id="325" r:id="rId21"/>
    <p:sldId id="339" r:id="rId22"/>
    <p:sldId id="326" r:id="rId23"/>
    <p:sldId id="327" r:id="rId24"/>
    <p:sldId id="337" r:id="rId25"/>
    <p:sldId id="329" r:id="rId26"/>
    <p:sldId id="277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Franklin Gothic Book" panose="020B0503020102020204" pitchFamily="34" charset="0"/>
      <p:regular r:id="rId34"/>
      <p:italic r:id="rId35"/>
    </p:embeddedFont>
    <p:embeddedFont>
      <p:font typeface="Franklin Gothic Medium" panose="020B0603020102020204" pitchFamily="34" charset="0"/>
      <p:regular r:id="rId36"/>
      <p:italic r:id="rId37"/>
    </p:embeddedFont>
    <p:embeddedFont>
      <p:font typeface="Franklin Gothic Medium Cond" panose="020B0606030402020204" pitchFamily="3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875"/>
    <a:srgbClr val="FFDAE5"/>
    <a:srgbClr val="DDB945"/>
    <a:srgbClr val="EBD99F"/>
    <a:srgbClr val="CFB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9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6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44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7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0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48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4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9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1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8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9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15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4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>
              <a:solidFill>
                <a:srgbClr val="FFFFFF"/>
              </a:solidFill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8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77279"/>
            <a:ext cx="9525473" cy="534037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40"/>
            <a:ext cx="9525473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093721"/>
            <a:ext cx="9525473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27953B1A-8D89-FC00-CDA8-BD7D70E0F3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258" y="5853640"/>
            <a:ext cx="2886133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4"/>
            <a:ext cx="5469743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5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6" y="1543325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30" y="3652273"/>
            <a:ext cx="5469743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7221A35A-2648-6F9F-10F9-603BA71E45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3E3B7773-D729-EEB8-5185-BB935D693C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5" y="3652274"/>
            <a:ext cx="353447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3325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5" y="1543326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61" y="3652274"/>
            <a:ext cx="353447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9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1" y="3641257"/>
            <a:ext cx="353447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3AAB972-9CEB-27DE-119B-74B391E60A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CD4A0D9-437D-0B37-FB43-1653146A281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457200"/>
            <a:ext cx="4314823" cy="96409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3" y="1570385"/>
            <a:ext cx="4314823" cy="429860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3" y="457200"/>
            <a:ext cx="6662927" cy="54117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32772CED-5DF0-B9F2-A78A-4E9A3894D7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545FF400-547F-A87F-4731-58B7D725A31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44243070-2D61-965C-9E18-B3D7C6ECF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C7F250F-A460-CEB6-88C1-58DECD40ACF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7" y="1543325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61" y="1543322"/>
            <a:ext cx="5129927" cy="430757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8" y="3795306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7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E6C8536C-D431-05E3-65BF-25F437B39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0ADAA0C-A717-8A72-DC74-6BBDC3C723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92036"/>
            <a:ext cx="3541792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1" y="1406232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5" y="1406232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214781" y="1406232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92036"/>
            <a:ext cx="3541792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214780" y="3292036"/>
            <a:ext cx="3541792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85387"/>
            <a:ext cx="3541792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9" y="3799583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3" y="3799583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9" y="3799583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85387"/>
            <a:ext cx="3541792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85387"/>
            <a:ext cx="3541792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2895CD1-985A-0246-0A03-652625D8B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EDCCCDC-B335-96CB-3A28-8C862E3B1B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AF4CD7-BD40-B04A-DF1A-83E2FE16C0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5" y="1542764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4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4" y="1542764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4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2" y="365115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70" y="365115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D14C6799-E59E-5D63-419A-734A1E4ECD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A51AC66E-2540-95BE-F71E-33FA852D2A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7" y="1643075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7" y="3884039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6" y="1643074"/>
            <a:ext cx="5745165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7" y="3395951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7" y="3395951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5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7" y="5636915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FF1F47B4-C1F8-3104-7C95-F3C41016CD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51EFD2D6-B900-FFA5-831B-B1EA710346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7" y="1643075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9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7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6" y="1643074"/>
            <a:ext cx="5745165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7" y="3395951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51"/>
            <a:ext cx="5162847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7" y="5631999"/>
            <a:ext cx="251233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3" y="5631999"/>
            <a:ext cx="2488248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9" y="5641705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5"/>
            <a:ext cx="2408631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71541E48-83C5-5EB5-97B8-98DFEB175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30422ED-9223-B7D3-345E-36AD935002A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6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7" y="1315897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7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70"/>
            <a:ext cx="3319463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4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5" y="1436470"/>
            <a:ext cx="3319463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20"/>
            <a:ext cx="3319463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1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74FBA10C-BD6B-D663-8BC1-53DB3DAB31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56F49F-59AA-23FB-4600-EC4D944973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944" y="204067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A6E053-97C0-F5A8-A5C6-62806699EADE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19721" y="2040673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823F7D4-DD74-2A27-4C24-052C4575CCDF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37241" y="2040672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FB2143-AFC2-A617-748E-DC7915F7911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17644"/>
            <a:ext cx="9578481" cy="583733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8"/>
            <a:ext cx="9578481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079276"/>
            <a:ext cx="9578481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3/31/23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991E72C7-48BD-C239-7F19-37B446DE4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258" y="5843190"/>
            <a:ext cx="2886133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5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9" y="1315896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8"/>
            <a:ext cx="3319463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6" y="1436468"/>
            <a:ext cx="3319463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5" y="1433918"/>
            <a:ext cx="3319463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5" y="2040672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1" y="206526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5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3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5" y="2071426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16840224-B911-9DB4-12A7-EBDE3D4472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F7129B6-75D8-EE67-1E76-47E661DB54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5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41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8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3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1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6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900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9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4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9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7" y="1768552"/>
            <a:ext cx="1918019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9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4" y="1768552"/>
            <a:ext cx="1918019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9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6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9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4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4A97DDBF-179C-94C6-3E37-D16A4C82E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2E5C670-1084-1443-316C-AF96A74FDA1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5" cy="6867524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6" y="891153"/>
            <a:ext cx="3932237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6" y="2491353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E0D7BF47-C37F-B8A1-1A11-44557F3DBDA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5" cy="6892463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6" y="891153"/>
            <a:ext cx="3932237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6" y="2491353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0464EB41-ECD5-B516-E378-7F7547F189B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8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1" y="2466282"/>
            <a:ext cx="7981645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41" y="3434012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7C34ED6E-B67E-0025-71C7-DB53F46496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258" y="5853640"/>
            <a:ext cx="2886133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1" y="2466282"/>
            <a:ext cx="7981645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41" y="3434012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0A142358-0FE4-9B97-6440-26990DA329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258" y="5843190"/>
            <a:ext cx="2886133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306111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5049078"/>
            <a:ext cx="11266715" cy="68580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5754758"/>
            <a:ext cx="11266715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B24B6A1A-F51F-D953-1FB8-E1E043C75A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92463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C2F29188-94CE-DDF5-F8EC-ECF3B8A63D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F8BDE95A-AB09-FFEA-8B85-05759E445B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1E5DF0B-F573-AA5E-711E-6103D82B39C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2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5" y="1543324"/>
            <a:ext cx="11266715" cy="44547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7" name="Purdue Logo" descr="Purdue Logo">
            <a:extLst>
              <a:ext uri="{FF2B5EF4-FFF2-40B4-BE49-F238E27FC236}">
                <a16:creationId xmlns:a16="http://schemas.microsoft.com/office/drawing/2014/main" id="{E5D3423E-06BB-9735-48C8-9AC2842045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B86140A5-FB1E-29CD-2903-B71F8A25D69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8" y="1543324"/>
            <a:ext cx="5413169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EDABB844-3818-42EE-9372-04EA073908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2568921-BC01-91E6-6538-5B226E816FE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8" y="1543324"/>
            <a:ext cx="3507565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8" y="1543324"/>
            <a:ext cx="3507565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8" y="1543324"/>
            <a:ext cx="3507565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D36B521-DA27-439D-D385-E7825E54C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6269786"/>
            <a:ext cx="2296887" cy="308353"/>
          </a:xfrm>
          <a:prstGeom prst="rect">
            <a:avLst/>
          </a:prstGeom>
        </p:spPr>
      </p:pic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68B2E69B-627D-AF65-CF44-AB5A10C4C2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385004"/>
            <a:ext cx="11266715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5" y="1192696"/>
            <a:ext cx="11266715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191C2C5-CAF1-3874-A893-892353627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3603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7D5ADD-79DF-BF6B-2ECC-B0AE9E67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5499" y="6336714"/>
            <a:ext cx="1219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706" r:id="rId13"/>
    <p:sldLayoutId id="2147483705" r:id="rId14"/>
    <p:sldLayoutId id="2147483707" r:id="rId15"/>
    <p:sldLayoutId id="2147483713" r:id="rId16"/>
    <p:sldLayoutId id="2147483709" r:id="rId17"/>
    <p:sldLayoutId id="2147483710" r:id="rId18"/>
    <p:sldLayoutId id="2147483653" r:id="rId19"/>
    <p:sldLayoutId id="2147483690" r:id="rId20"/>
    <p:sldLayoutId id="2147483704" r:id="rId21"/>
    <p:sldLayoutId id="2147483692" r:id="rId22"/>
    <p:sldLayoutId id="2147483693" r:id="rId23"/>
    <p:sldLayoutId id="2147483691" r:id="rId24"/>
    <p:sldLayoutId id="2147483703" r:id="rId25"/>
  </p:sldLayoutIdLst>
  <p:hf hdr="0" ftr="0" dt="0"/>
  <p:txStyles>
    <p:titleStyle>
      <a:lvl1pPr algn="l" defTabSz="685800" rtl="0" eaLnBrk="1" fontAlgn="t" latinLnBrk="0" hangingPunct="1">
        <a:lnSpc>
          <a:spcPct val="90000"/>
        </a:lnSpc>
        <a:spcBef>
          <a:spcPct val="0"/>
        </a:spcBef>
        <a:buNone/>
        <a:defRPr lang="en-US" sz="36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7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2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None/>
        <a:defRPr sz="105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10.sv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2095303"/>
            <a:ext cx="7144105" cy="534037"/>
          </a:xfrm>
        </p:spPr>
        <p:txBody>
          <a:bodyPr/>
          <a:lstStyle/>
          <a:p>
            <a:r>
              <a:rPr lang="en-US" i="0"/>
              <a:t>Causality of </a:t>
            </a:r>
            <a:r>
              <a:rPr lang="en-US" i="0" err="1"/>
              <a:t>Superhost</a:t>
            </a:r>
            <a:r>
              <a:rPr lang="en-US" i="0"/>
              <a:t>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MGMT 683 Innovation &amp;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3940" y="3779398"/>
            <a:ext cx="7144105" cy="1421130"/>
          </a:xfrm>
        </p:spPr>
        <p:txBody>
          <a:bodyPr>
            <a:normAutofit lnSpcReduction="10000"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Team 9 : 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sz="1400">
                <a:solidFill>
                  <a:schemeClr val="bg2">
                    <a:lumMod val="90000"/>
                  </a:schemeClr>
                </a:solidFill>
              </a:rPr>
              <a:t>Harish Datta </a:t>
            </a:r>
            <a:r>
              <a:rPr lang="en-US" sz="1400" err="1">
                <a:solidFill>
                  <a:schemeClr val="bg2">
                    <a:lumMod val="90000"/>
                  </a:schemeClr>
                </a:solidFill>
              </a:rPr>
              <a:t>Chitneni</a:t>
            </a:r>
            <a:endParaRPr lang="en-US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sz="1400">
                <a:solidFill>
                  <a:schemeClr val="bg2">
                    <a:lumMod val="90000"/>
                  </a:schemeClr>
                </a:solidFill>
              </a:rPr>
              <a:t>Goutham Kumar Vemasani</a:t>
            </a:r>
          </a:p>
          <a:p>
            <a:pPr lvl="1"/>
            <a:r>
              <a:rPr lang="en-US" sz="1400">
                <a:solidFill>
                  <a:schemeClr val="bg2">
                    <a:lumMod val="90000"/>
                  </a:schemeClr>
                </a:solidFill>
              </a:rPr>
              <a:t>Chaitanya Krishna </a:t>
            </a:r>
            <a:r>
              <a:rPr lang="en-US" sz="1400" err="1">
                <a:solidFill>
                  <a:schemeClr val="bg2">
                    <a:lumMod val="90000"/>
                  </a:schemeClr>
                </a:solidFill>
              </a:rPr>
              <a:t>Burri</a:t>
            </a:r>
            <a:endParaRPr lang="en-US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sz="1400">
                <a:solidFill>
                  <a:schemeClr val="bg2">
                    <a:lumMod val="90000"/>
                  </a:schemeClr>
                </a:solidFill>
              </a:rPr>
              <a:t>Sai </a:t>
            </a:r>
            <a:r>
              <a:rPr lang="en-US" sz="1400" err="1">
                <a:solidFill>
                  <a:schemeClr val="bg2">
                    <a:lumMod val="90000"/>
                  </a:schemeClr>
                </a:solidFill>
              </a:rPr>
              <a:t>Bheeshma</a:t>
            </a:r>
            <a:r>
              <a:rPr lang="en-US" sz="14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90000"/>
                  </a:schemeClr>
                </a:solidFill>
              </a:rPr>
              <a:t>Ramaraju</a:t>
            </a:r>
            <a:r>
              <a:rPr lang="en-US" sz="14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90000"/>
                  </a:schemeClr>
                </a:solidFill>
              </a:rPr>
              <a:t>Pagilla</a:t>
            </a:r>
            <a:endParaRPr lang="en-US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sz="1400" err="1">
                <a:solidFill>
                  <a:schemeClr val="bg2">
                    <a:lumMod val="90000"/>
                  </a:schemeClr>
                </a:solidFill>
              </a:rPr>
              <a:t>Xiaoyu</a:t>
            </a:r>
            <a:r>
              <a:rPr lang="en-US" sz="1400">
                <a:solidFill>
                  <a:schemeClr val="bg2">
                    <a:lumMod val="90000"/>
                  </a:schemeClr>
                </a:solidFill>
              </a:rPr>
              <a:t> Guan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1450">
        <p14:gallery dir="l"/>
      </p:transition>
    </mc:Choice>
    <mc:Fallback>
      <p:transition spd="slow" advTm="314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59487-B461-B14C-1CA0-065B9EAF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" y="274922"/>
            <a:ext cx="11266715" cy="589032"/>
          </a:xfrm>
        </p:spPr>
        <p:txBody>
          <a:bodyPr>
            <a:normAutofit fontScale="90000"/>
          </a:bodyPr>
          <a:lstStyle/>
          <a:p>
            <a:r>
              <a:rPr lang="en-US"/>
              <a:t>Summarize Data Cleaning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DB7A83-F07C-625C-1FB6-995B2002D3D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D52133-97EB-9526-BE63-3F19CC617224}"/>
              </a:ext>
            </a:extLst>
          </p:cNvPr>
          <p:cNvGrpSpPr/>
          <p:nvPr/>
        </p:nvGrpSpPr>
        <p:grpSpPr>
          <a:xfrm>
            <a:off x="0" y="1099806"/>
            <a:ext cx="6502401" cy="4983490"/>
            <a:chOff x="-22692" y="1099807"/>
            <a:chExt cx="7437183" cy="52149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A58222-8B60-F0E8-275F-226B53067168}"/>
                </a:ext>
              </a:extLst>
            </p:cNvPr>
            <p:cNvSpPr/>
            <p:nvPr/>
          </p:nvSpPr>
          <p:spPr>
            <a:xfrm>
              <a:off x="5239327" y="1099807"/>
              <a:ext cx="2175164" cy="6927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/>
                <a:t>New York Dataset Records: 437, 583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1BFA66-E9C6-D6F7-1B4C-95888D0DD8CE}"/>
                </a:ext>
              </a:extLst>
            </p:cNvPr>
            <p:cNvCxnSpPr>
              <a:cxnSpLocks/>
              <a:stCxn id="5" idx="2"/>
              <a:endCxn id="30" idx="0"/>
            </p:cNvCxnSpPr>
            <p:nvPr/>
          </p:nvCxnSpPr>
          <p:spPr>
            <a:xfrm>
              <a:off x="6326909" y="1792534"/>
              <a:ext cx="0" cy="814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94C1F9-397D-AAB6-3A3D-1367ECBDD02C}"/>
                </a:ext>
              </a:extLst>
            </p:cNvPr>
            <p:cNvSpPr/>
            <p:nvPr/>
          </p:nvSpPr>
          <p:spPr>
            <a:xfrm>
              <a:off x="5239327" y="2607217"/>
              <a:ext cx="2175164" cy="6927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err="1"/>
                <a:t>df</a:t>
              </a:r>
              <a:r>
                <a:rPr lang="en-IN" sz="1600"/>
                <a:t> (period = 10, 11)</a:t>
              </a:r>
            </a:p>
            <a:p>
              <a:pPr algn="ctr"/>
              <a:r>
                <a:rPr lang="en-IN" sz="1600"/>
                <a:t>Records : 64,106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4BB0112-2880-EF6C-E36B-C50683FCB670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>
              <a:off x="6326909" y="3299944"/>
              <a:ext cx="0" cy="814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B62237-7C1E-D84A-8922-CE5E02CA0211}"/>
                </a:ext>
              </a:extLst>
            </p:cNvPr>
            <p:cNvSpPr/>
            <p:nvPr/>
          </p:nvSpPr>
          <p:spPr>
            <a:xfrm>
              <a:off x="5239327" y="4114627"/>
              <a:ext cx="2175164" cy="69272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err="1">
                  <a:solidFill>
                    <a:schemeClr val="tx1"/>
                  </a:solidFill>
                </a:rPr>
                <a:t>df</a:t>
              </a:r>
              <a:r>
                <a:rPr lang="en-IN" sz="1600">
                  <a:solidFill>
                    <a:schemeClr val="tx1"/>
                  </a:solidFill>
                </a:rPr>
                <a:t> (period = 10)</a:t>
              </a:r>
            </a:p>
            <a:p>
              <a:pPr algn="ctr"/>
              <a:r>
                <a:rPr lang="en-IN" sz="1600">
                  <a:solidFill>
                    <a:schemeClr val="tx1"/>
                  </a:solidFill>
                </a:rPr>
                <a:t>Records</a:t>
              </a:r>
              <a:r>
                <a:rPr lang="en-IN" sz="1600"/>
                <a:t> </a:t>
              </a:r>
              <a:r>
                <a:rPr lang="en-IN" sz="1600">
                  <a:solidFill>
                    <a:schemeClr val="tx1"/>
                  </a:solidFill>
                </a:rPr>
                <a:t>: 5,843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362C2-9E08-36CD-FE86-976115B782D4}"/>
                </a:ext>
              </a:extLst>
            </p:cNvPr>
            <p:cNvSpPr txBox="1"/>
            <p:nvPr/>
          </p:nvSpPr>
          <p:spPr>
            <a:xfrm>
              <a:off x="565459" y="2015209"/>
              <a:ext cx="5092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Filter out only the records in the </a:t>
              </a:r>
              <a:r>
                <a:rPr lang="en-IN" sz="1600" b="1" dirty="0"/>
                <a:t>evaluation period 10, 11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54D867-257F-801D-8BF8-9A290347123A}"/>
                </a:ext>
              </a:extLst>
            </p:cNvPr>
            <p:cNvSpPr txBox="1"/>
            <p:nvPr/>
          </p:nvSpPr>
          <p:spPr>
            <a:xfrm>
              <a:off x="-22692" y="3597283"/>
              <a:ext cx="6675618" cy="35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/>
                <a:t>Filter out only the </a:t>
              </a:r>
              <a:r>
                <a:rPr lang="en-IN" sz="1600" b="1"/>
                <a:t>just Miss </a:t>
              </a:r>
              <a:r>
                <a:rPr lang="en-IN" sz="1600"/>
                <a:t>records in the evaluation period 10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2762B9-6350-C599-2927-ED2C8C3A5874}"/>
                </a:ext>
              </a:extLst>
            </p:cNvPr>
            <p:cNvSpPr/>
            <p:nvPr/>
          </p:nvSpPr>
          <p:spPr>
            <a:xfrm>
              <a:off x="5239327" y="5622038"/>
              <a:ext cx="2175164" cy="6927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err="1">
                  <a:solidFill>
                    <a:schemeClr val="tx1"/>
                  </a:solidFill>
                </a:rPr>
                <a:t>df</a:t>
              </a:r>
              <a:r>
                <a:rPr lang="en-IN" sz="1600">
                  <a:solidFill>
                    <a:schemeClr val="tx1"/>
                  </a:solidFill>
                </a:rPr>
                <a:t> (period = 11)</a:t>
              </a:r>
            </a:p>
            <a:p>
              <a:pPr algn="ctr"/>
              <a:r>
                <a:rPr lang="en-IN" sz="1600">
                  <a:solidFill>
                    <a:schemeClr val="tx1"/>
                  </a:solidFill>
                </a:rPr>
                <a:t>Records</a:t>
              </a:r>
              <a:r>
                <a:rPr lang="en-IN" sz="1600"/>
                <a:t> </a:t>
              </a:r>
              <a:r>
                <a:rPr lang="en-IN" sz="1600">
                  <a:solidFill>
                    <a:schemeClr val="tx1"/>
                  </a:solidFill>
                </a:rPr>
                <a:t>: 3,633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455F8B3-A88F-665F-6947-252A7FE120A9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6326909" y="4807354"/>
              <a:ext cx="0" cy="814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15DE1A-B820-257B-911C-7F0E5D03100F}"/>
                </a:ext>
              </a:extLst>
            </p:cNvPr>
            <p:cNvSpPr txBox="1"/>
            <p:nvPr/>
          </p:nvSpPr>
          <p:spPr>
            <a:xfrm>
              <a:off x="350176" y="4891530"/>
              <a:ext cx="6192015" cy="611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/>
                <a:t>For the </a:t>
              </a:r>
              <a:r>
                <a:rPr lang="en-IN" sz="1600" b="1"/>
                <a:t>same Airbnb Properties </a:t>
              </a:r>
              <a:r>
                <a:rPr lang="en-IN" sz="1600"/>
                <a:t>in the above step, filter out </a:t>
              </a:r>
              <a:r>
                <a:rPr lang="en-IN" sz="1600" b="1"/>
                <a:t>just Miss and just Pass records </a:t>
              </a:r>
              <a:r>
                <a:rPr lang="en-IN" sz="1600"/>
                <a:t>for the evaluation </a:t>
              </a:r>
              <a:r>
                <a:rPr lang="en-IN" sz="1600" b="1"/>
                <a:t>period 11 </a:t>
              </a:r>
            </a:p>
          </p:txBody>
        </p: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0392427-7307-0562-337B-5FFB3229D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08068"/>
              </p:ext>
            </p:extLst>
          </p:nvPr>
        </p:nvGraphicFramePr>
        <p:xfrm>
          <a:off x="6886577" y="1336868"/>
          <a:ext cx="5179950" cy="338636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106919">
                  <a:extLst>
                    <a:ext uri="{9D8B030D-6E8A-4147-A177-3AD203B41FA5}">
                      <a16:colId xmlns:a16="http://schemas.microsoft.com/office/drawing/2014/main" val="2607185511"/>
                    </a:ext>
                  </a:extLst>
                </a:gridCol>
                <a:gridCol w="1235880">
                  <a:extLst>
                    <a:ext uri="{9D8B030D-6E8A-4147-A177-3AD203B41FA5}">
                      <a16:colId xmlns:a16="http://schemas.microsoft.com/office/drawing/2014/main" val="1974519440"/>
                    </a:ext>
                  </a:extLst>
                </a:gridCol>
                <a:gridCol w="1644258">
                  <a:extLst>
                    <a:ext uri="{9D8B030D-6E8A-4147-A177-3AD203B41FA5}">
                      <a16:colId xmlns:a16="http://schemas.microsoft.com/office/drawing/2014/main" val="1049698076"/>
                    </a:ext>
                  </a:extLst>
                </a:gridCol>
                <a:gridCol w="1192893">
                  <a:extLst>
                    <a:ext uri="{9D8B030D-6E8A-4147-A177-3AD203B41FA5}">
                      <a16:colId xmlns:a16="http://schemas.microsoft.com/office/drawing/2014/main" val="1661849046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Property ID</a:t>
                      </a:r>
                      <a:endParaRPr lang="en-IN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Period</a:t>
                      </a:r>
                      <a:endParaRPr lang="en-IN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Superhost</a:t>
                      </a:r>
                      <a:endParaRPr lang="en-IN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JM/JP</a:t>
                      </a:r>
                      <a:endParaRPr lang="en-IN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95992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15257024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Just Pass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2256501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15324045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Just Pass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4879973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15411327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Just Pass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707786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3330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Just Miss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21223915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5238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Just Miss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8457648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3330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Just Miss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030500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5238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Just Miss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07097303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5295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Just Miss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441449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8024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Just Miss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8789833"/>
                  </a:ext>
                </a:extLst>
              </a:tr>
              <a:tr h="287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8025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Just Miss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37806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C05F794-2F1A-D956-4A81-45C210D4F450}"/>
              </a:ext>
            </a:extLst>
          </p:cNvPr>
          <p:cNvSpPr txBox="1"/>
          <p:nvPr/>
        </p:nvSpPr>
        <p:spPr>
          <a:xfrm>
            <a:off x="6781944" y="5080366"/>
            <a:ext cx="3812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Defining treatment/control groups:</a:t>
            </a:r>
          </a:p>
          <a:p>
            <a:r>
              <a:rPr lang="en-IN" b="1" dirty="0"/>
              <a:t>Properties:</a:t>
            </a:r>
          </a:p>
          <a:p>
            <a:r>
              <a:rPr lang="en-IN" dirty="0"/>
              <a:t>	</a:t>
            </a:r>
            <a:r>
              <a:rPr lang="en-IN" b="1" dirty="0"/>
              <a:t>Just Pass: </a:t>
            </a:r>
            <a:r>
              <a:rPr lang="en-IN" dirty="0"/>
              <a:t>Treatment Group</a:t>
            </a:r>
          </a:p>
          <a:p>
            <a:r>
              <a:rPr lang="en-IN" dirty="0"/>
              <a:t>	</a:t>
            </a:r>
            <a:r>
              <a:rPr lang="en-IN" b="1" dirty="0"/>
              <a:t>Just Miss: </a:t>
            </a:r>
            <a:r>
              <a:rPr lang="en-IN" dirty="0"/>
              <a:t>Control Group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92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4876">
        <p14:gallery dir="l"/>
      </p:transition>
    </mc:Choice>
    <mc:Fallback>
      <p:transition spd="slow" advTm="448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59487-B461-B14C-1CA0-065B9EAF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Treatment vs Control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DB7A83-F07C-625C-1FB6-995B2002D3D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7B5F53-42BA-F483-1E89-D6DB42CCFCA5}"/>
              </a:ext>
            </a:extLst>
          </p:cNvPr>
          <p:cNvGrpSpPr/>
          <p:nvPr/>
        </p:nvGrpSpPr>
        <p:grpSpPr>
          <a:xfrm>
            <a:off x="1018791" y="2014536"/>
            <a:ext cx="3857626" cy="2114552"/>
            <a:chOff x="1577747" y="2243135"/>
            <a:chExt cx="3857626" cy="2114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17F4A1-E045-EAA7-6331-DF89B2249E43}"/>
                </a:ext>
              </a:extLst>
            </p:cNvPr>
            <p:cNvSpPr/>
            <p:nvPr/>
          </p:nvSpPr>
          <p:spPr>
            <a:xfrm>
              <a:off x="3682772" y="2411016"/>
              <a:ext cx="1662113" cy="1721642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FCB01F-6FB3-030B-7839-3EAE030C32FE}"/>
                </a:ext>
              </a:extLst>
            </p:cNvPr>
            <p:cNvSpPr/>
            <p:nvPr/>
          </p:nvSpPr>
          <p:spPr>
            <a:xfrm>
              <a:off x="1577747" y="2243135"/>
              <a:ext cx="3857626" cy="21145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F97FFE-0B94-6BA3-F4F1-098B56B5D006}"/>
                </a:ext>
              </a:extLst>
            </p:cNvPr>
            <p:cNvSpPr/>
            <p:nvPr/>
          </p:nvSpPr>
          <p:spPr>
            <a:xfrm>
              <a:off x="1844447" y="2411016"/>
              <a:ext cx="1662113" cy="1721642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725D57-E1E0-D1FD-B29E-5146695F9F11}"/>
              </a:ext>
            </a:extLst>
          </p:cNvPr>
          <p:cNvGrpSpPr/>
          <p:nvPr/>
        </p:nvGrpSpPr>
        <p:grpSpPr>
          <a:xfrm>
            <a:off x="7148513" y="2014535"/>
            <a:ext cx="3857626" cy="2114553"/>
            <a:chOff x="6376988" y="2214561"/>
            <a:chExt cx="3857626" cy="211455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B683D4-42A9-4930-5164-4B6A6F19D0D5}"/>
                </a:ext>
              </a:extLst>
            </p:cNvPr>
            <p:cNvSpPr/>
            <p:nvPr/>
          </p:nvSpPr>
          <p:spPr>
            <a:xfrm>
              <a:off x="8377748" y="2468165"/>
              <a:ext cx="1662113" cy="1721642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247C4-A82B-EA9D-2B7F-8555CC45E7DE}"/>
                </a:ext>
              </a:extLst>
            </p:cNvPr>
            <p:cNvSpPr/>
            <p:nvPr/>
          </p:nvSpPr>
          <p:spPr>
            <a:xfrm>
              <a:off x="6376988" y="2214561"/>
              <a:ext cx="3857626" cy="211455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A1034F-86A3-7ADF-BE5B-4DF2BB350123}"/>
                </a:ext>
              </a:extLst>
            </p:cNvPr>
            <p:cNvSpPr/>
            <p:nvPr/>
          </p:nvSpPr>
          <p:spPr>
            <a:xfrm>
              <a:off x="6546311" y="2468165"/>
              <a:ext cx="1662113" cy="1721642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9A9EC57-A0C3-2B38-7639-1A838D34BDF4}"/>
              </a:ext>
            </a:extLst>
          </p:cNvPr>
          <p:cNvSpPr/>
          <p:nvPr/>
        </p:nvSpPr>
        <p:spPr>
          <a:xfrm>
            <a:off x="5484507" y="2055256"/>
            <a:ext cx="1248159" cy="10165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0A37D1C-D285-3AC3-542D-3883C3570ECA}"/>
              </a:ext>
            </a:extLst>
          </p:cNvPr>
          <p:cNvSpPr/>
          <p:nvPr/>
        </p:nvSpPr>
        <p:spPr>
          <a:xfrm>
            <a:off x="5474110" y="3107695"/>
            <a:ext cx="1248159" cy="10165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Superhost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6AC29-56FE-2764-672B-09C4DC929133}"/>
              </a:ext>
            </a:extLst>
          </p:cNvPr>
          <p:cNvSpPr txBox="1"/>
          <p:nvPr/>
        </p:nvSpPr>
        <p:spPr>
          <a:xfrm>
            <a:off x="1592370" y="2887145"/>
            <a:ext cx="923356" cy="369332"/>
          </a:xfrm>
          <a:prstGeom prst="rect">
            <a:avLst/>
          </a:prstGeom>
          <a:solidFill>
            <a:schemeClr val="accent4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6CD62-4E1B-F495-1DCB-16459C6A4C5C}"/>
              </a:ext>
            </a:extLst>
          </p:cNvPr>
          <p:cNvSpPr txBox="1"/>
          <p:nvPr/>
        </p:nvSpPr>
        <p:spPr>
          <a:xfrm>
            <a:off x="3316982" y="2887145"/>
            <a:ext cx="1260116" cy="369332"/>
          </a:xfrm>
          <a:prstGeom prst="rect">
            <a:avLst/>
          </a:prstGeom>
          <a:solidFill>
            <a:schemeClr val="accent4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Treatment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40296-0F93-7C9B-D219-49226373CDBC}"/>
              </a:ext>
            </a:extLst>
          </p:cNvPr>
          <p:cNvSpPr txBox="1"/>
          <p:nvPr/>
        </p:nvSpPr>
        <p:spPr>
          <a:xfrm>
            <a:off x="7671184" y="2959335"/>
            <a:ext cx="923356" cy="369332"/>
          </a:xfrm>
          <a:prstGeom prst="rect">
            <a:avLst/>
          </a:prstGeom>
          <a:solidFill>
            <a:schemeClr val="accent4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A7405-9317-158D-F6C4-3E545B43F7AA}"/>
              </a:ext>
            </a:extLst>
          </p:cNvPr>
          <p:cNvSpPr txBox="1"/>
          <p:nvPr/>
        </p:nvSpPr>
        <p:spPr>
          <a:xfrm>
            <a:off x="9395796" y="2959335"/>
            <a:ext cx="1260116" cy="369332"/>
          </a:xfrm>
          <a:prstGeom prst="rect">
            <a:avLst/>
          </a:prstGeom>
          <a:solidFill>
            <a:schemeClr val="accent4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4DF20-60F6-EB20-8222-C50557AD9CC1}"/>
              </a:ext>
            </a:extLst>
          </p:cNvPr>
          <p:cNvSpPr txBox="1"/>
          <p:nvPr/>
        </p:nvSpPr>
        <p:spPr>
          <a:xfrm>
            <a:off x="1018791" y="1534835"/>
            <a:ext cx="17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Time Period: </a:t>
            </a:r>
            <a:r>
              <a:rPr lang="en-IN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5CA14-F484-5162-4B0B-2517289A88C9}"/>
              </a:ext>
            </a:extLst>
          </p:cNvPr>
          <p:cNvSpPr txBox="1"/>
          <p:nvPr/>
        </p:nvSpPr>
        <p:spPr>
          <a:xfrm>
            <a:off x="935063" y="4382840"/>
            <a:ext cx="7307834" cy="1114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/>
              <a:t>Control Group: </a:t>
            </a:r>
            <a:r>
              <a:rPr lang="en-IN"/>
              <a:t>Properties that just Miss </a:t>
            </a:r>
            <a:r>
              <a:rPr lang="en-IN" err="1"/>
              <a:t>superhost</a:t>
            </a:r>
            <a:r>
              <a:rPr lang="en-IN"/>
              <a:t> status in period 11</a:t>
            </a:r>
          </a:p>
          <a:p>
            <a:pPr>
              <a:lnSpc>
                <a:spcPct val="200000"/>
              </a:lnSpc>
            </a:pPr>
            <a:r>
              <a:rPr lang="en-IN" b="1"/>
              <a:t>Treatment Group: </a:t>
            </a:r>
            <a:r>
              <a:rPr lang="en-IN"/>
              <a:t>Properties that just Pass </a:t>
            </a:r>
            <a:r>
              <a:rPr lang="en-IN" err="1"/>
              <a:t>superhost</a:t>
            </a:r>
            <a:r>
              <a:rPr lang="en-IN"/>
              <a:t> status in period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D4D87-6A45-CB71-C946-2C5F359D79DF}"/>
              </a:ext>
            </a:extLst>
          </p:cNvPr>
          <p:cNvSpPr txBox="1"/>
          <p:nvPr/>
        </p:nvSpPr>
        <p:spPr>
          <a:xfrm>
            <a:off x="7148513" y="1548368"/>
            <a:ext cx="17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Time Period: </a:t>
            </a:r>
            <a:r>
              <a:rPr lang="en-IN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8982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104">
        <p14:gallery dir="l"/>
      </p:transition>
    </mc:Choice>
    <mc:Fallback>
      <p:transition spd="slow" advTm="3010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59487-B461-B14C-1CA0-065B9EAF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Change in Occupancy rates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DB7A83-F07C-625C-1FB6-995B2002D3D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86502-5DCE-7E3A-C17B-1DB16BB2C839}"/>
              </a:ext>
            </a:extLst>
          </p:cNvPr>
          <p:cNvSpPr txBox="1"/>
          <p:nvPr/>
        </p:nvSpPr>
        <p:spPr>
          <a:xfrm>
            <a:off x="6915150" y="1862563"/>
            <a:ext cx="4357688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Increase in Average ln(Occupancy rate) from Period 10 to Period 11 </a:t>
            </a:r>
          </a:p>
        </p:txBody>
      </p:sp>
      <p:pic>
        <p:nvPicPr>
          <p:cNvPr id="7" name="Picture 6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B5361022-96D1-918C-E9E6-C23C93989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5" y="1425872"/>
            <a:ext cx="6232753" cy="4006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D5F53-2546-637B-585F-56E7CB5924C6}"/>
              </a:ext>
            </a:extLst>
          </p:cNvPr>
          <p:cNvSpPr txBox="1"/>
          <p:nvPr/>
        </p:nvSpPr>
        <p:spPr>
          <a:xfrm>
            <a:off x="6915150" y="3623637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But how much of this increase is caused by just the </a:t>
            </a:r>
            <a:r>
              <a:rPr lang="en-US" sz="2400" b="1" dirty="0" err="1">
                <a:solidFill>
                  <a:srgbClr val="C00000"/>
                </a:solidFill>
              </a:rPr>
              <a:t>superhost</a:t>
            </a:r>
            <a:r>
              <a:rPr lang="en-US" sz="2400" b="1" dirty="0">
                <a:solidFill>
                  <a:srgbClr val="C00000"/>
                </a:solidFill>
              </a:rPr>
              <a:t> badge?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2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1152">
        <p14:gallery dir="l"/>
      </p:transition>
    </mc:Choice>
    <mc:Fallback>
      <p:transition spd="slow" advTm="411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59487-B461-B14C-1CA0-065B9EAF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Defining </a:t>
            </a:r>
            <a:r>
              <a:rPr lang="en-US" err="1"/>
              <a:t>Superhost</a:t>
            </a:r>
            <a:r>
              <a:rPr lang="en-US"/>
              <a:t> effect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DB7A83-F07C-625C-1FB6-995B2002D3D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2D7159-993E-CF57-0609-603EF6AD01F3}"/>
              </a:ext>
            </a:extLst>
          </p:cNvPr>
          <p:cNvCxnSpPr>
            <a:cxnSpLocks/>
          </p:cNvCxnSpPr>
          <p:nvPr/>
        </p:nvCxnSpPr>
        <p:spPr>
          <a:xfrm flipH="1">
            <a:off x="1349302" y="4083997"/>
            <a:ext cx="4257676" cy="708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A2A7BA-81DA-1C0C-8441-1B2B2372F851}"/>
              </a:ext>
            </a:extLst>
          </p:cNvPr>
          <p:cNvCxnSpPr>
            <a:cxnSpLocks/>
          </p:cNvCxnSpPr>
          <p:nvPr/>
        </p:nvCxnSpPr>
        <p:spPr>
          <a:xfrm flipH="1">
            <a:off x="1349301" y="1822016"/>
            <a:ext cx="4000502" cy="1892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37AD5A-128F-F662-47A0-8A95BEF83E91}"/>
              </a:ext>
            </a:extLst>
          </p:cNvPr>
          <p:cNvCxnSpPr>
            <a:cxnSpLocks/>
          </p:cNvCxnSpPr>
          <p:nvPr/>
        </p:nvCxnSpPr>
        <p:spPr>
          <a:xfrm flipV="1">
            <a:off x="1335013" y="4740194"/>
            <a:ext cx="4371977" cy="5981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C7F07-C594-8310-AA7A-76988190839B}"/>
              </a:ext>
            </a:extLst>
          </p:cNvPr>
          <p:cNvCxnSpPr>
            <a:cxnSpLocks/>
          </p:cNvCxnSpPr>
          <p:nvPr/>
        </p:nvCxnSpPr>
        <p:spPr>
          <a:xfrm flipV="1">
            <a:off x="1349301" y="2987467"/>
            <a:ext cx="4257677" cy="7395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5294881-E2B8-AB60-2BC5-07B4F559BC6A}"/>
              </a:ext>
            </a:extLst>
          </p:cNvPr>
          <p:cNvSpPr txBox="1"/>
          <p:nvPr/>
        </p:nvSpPr>
        <p:spPr>
          <a:xfrm rot="16200000">
            <a:off x="195965" y="2306845"/>
            <a:ext cx="189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Occupancy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815133-6186-6935-1013-BFE7ED897167}"/>
              </a:ext>
            </a:extLst>
          </p:cNvPr>
          <p:cNvSpPr txBox="1"/>
          <p:nvPr/>
        </p:nvSpPr>
        <p:spPr>
          <a:xfrm rot="20029393">
            <a:off x="2093836" y="2786145"/>
            <a:ext cx="1400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Just Pass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E924C6-ED05-14CD-78E4-585CAF0D5185}"/>
              </a:ext>
            </a:extLst>
          </p:cNvPr>
          <p:cNvCxnSpPr>
            <a:cxnSpLocks/>
          </p:cNvCxnSpPr>
          <p:nvPr/>
        </p:nvCxnSpPr>
        <p:spPr>
          <a:xfrm>
            <a:off x="4221091" y="1521077"/>
            <a:ext cx="0" cy="3896456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7A1C01-972C-976F-7369-5FDAC3718D1C}"/>
              </a:ext>
            </a:extLst>
          </p:cNvPr>
          <p:cNvSpPr txBox="1"/>
          <p:nvPr/>
        </p:nvSpPr>
        <p:spPr>
          <a:xfrm>
            <a:off x="813407" y="5432050"/>
            <a:ext cx="10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After=0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E69F03-072E-1B21-34F1-3C1B1F8F901F}"/>
              </a:ext>
            </a:extLst>
          </p:cNvPr>
          <p:cNvSpPr txBox="1"/>
          <p:nvPr/>
        </p:nvSpPr>
        <p:spPr>
          <a:xfrm>
            <a:off x="3711677" y="5477258"/>
            <a:ext cx="10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After=1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DDC45D6-35EE-D213-89FB-E8D26BB400BD}"/>
              </a:ext>
            </a:extLst>
          </p:cNvPr>
          <p:cNvSpPr/>
          <p:nvPr/>
        </p:nvSpPr>
        <p:spPr>
          <a:xfrm>
            <a:off x="4292515" y="2376354"/>
            <a:ext cx="214300" cy="783422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7172BD6-1C70-5D47-62A0-2E87F580435E}"/>
              </a:ext>
            </a:extLst>
          </p:cNvPr>
          <p:cNvSpPr/>
          <p:nvPr/>
        </p:nvSpPr>
        <p:spPr>
          <a:xfrm>
            <a:off x="4292515" y="3314311"/>
            <a:ext cx="214297" cy="871543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8ED9431-FB38-53CC-6400-DC81D2834084}"/>
              </a:ext>
            </a:extLst>
          </p:cNvPr>
          <p:cNvSpPr/>
          <p:nvPr/>
        </p:nvSpPr>
        <p:spPr>
          <a:xfrm>
            <a:off x="4292515" y="4338131"/>
            <a:ext cx="214276" cy="402063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56ED22-C3CD-B8BD-DAC8-AF6F56380A5D}"/>
              </a:ext>
            </a:extLst>
          </p:cNvPr>
          <p:cNvSpPr txBox="1"/>
          <p:nvPr/>
        </p:nvSpPr>
        <p:spPr>
          <a:xfrm>
            <a:off x="4479116" y="3558702"/>
            <a:ext cx="246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Just Miss vs Just Pass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27289F-FC3C-A722-82EE-1C59A4308670}"/>
              </a:ext>
            </a:extLst>
          </p:cNvPr>
          <p:cNvSpPr txBox="1"/>
          <p:nvPr/>
        </p:nvSpPr>
        <p:spPr>
          <a:xfrm rot="21068358">
            <a:off x="2393484" y="4288142"/>
            <a:ext cx="120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Just Miss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9CA1EF-6400-3827-5E73-48E1231CAA3A}"/>
              </a:ext>
            </a:extLst>
          </p:cNvPr>
          <p:cNvSpPr txBox="1"/>
          <p:nvPr/>
        </p:nvSpPr>
        <p:spPr>
          <a:xfrm>
            <a:off x="4399653" y="2564179"/>
            <a:ext cx="176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err="1">
                <a:solidFill>
                  <a:srgbClr val="00B050"/>
                </a:solidFill>
              </a:rPr>
              <a:t>Superhost</a:t>
            </a:r>
            <a:r>
              <a:rPr lang="en-US" sz="1400" b="1">
                <a:solidFill>
                  <a:srgbClr val="00B050"/>
                </a:solidFill>
              </a:rPr>
              <a:t> Effect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944D42-B355-F5B1-AA82-C9D29498A65C}"/>
              </a:ext>
            </a:extLst>
          </p:cNvPr>
          <p:cNvSpPr txBox="1"/>
          <p:nvPr/>
        </p:nvSpPr>
        <p:spPr>
          <a:xfrm>
            <a:off x="4464784" y="4367555"/>
            <a:ext cx="131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Effect of time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0995AE-F46F-8887-C0B5-7B4BED575843}"/>
              </a:ext>
            </a:extLst>
          </p:cNvPr>
          <p:cNvCxnSpPr>
            <a:cxnSpLocks/>
          </p:cNvCxnSpPr>
          <p:nvPr/>
        </p:nvCxnSpPr>
        <p:spPr>
          <a:xfrm flipV="1">
            <a:off x="1323089" y="1489502"/>
            <a:ext cx="0" cy="3970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DB27DB-7CF1-6590-F2A0-5BE73422552F}"/>
              </a:ext>
            </a:extLst>
          </p:cNvPr>
          <p:cNvCxnSpPr>
            <a:cxnSpLocks/>
          </p:cNvCxnSpPr>
          <p:nvPr/>
        </p:nvCxnSpPr>
        <p:spPr>
          <a:xfrm flipV="1">
            <a:off x="1321394" y="5409987"/>
            <a:ext cx="4453954" cy="359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9D0AC0B-2CC0-9988-495D-6E790DF61E33}"/>
              </a:ext>
            </a:extLst>
          </p:cNvPr>
          <p:cNvSpPr txBox="1"/>
          <p:nvPr/>
        </p:nvSpPr>
        <p:spPr>
          <a:xfrm>
            <a:off x="8186007" y="2216383"/>
            <a:ext cx="12430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Occupancy Rate in Control Group after treatment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B69C9B-258D-3E3C-A948-3DD3B28CF006}"/>
              </a:ext>
            </a:extLst>
          </p:cNvPr>
          <p:cNvSpPr txBox="1"/>
          <p:nvPr/>
        </p:nvSpPr>
        <p:spPr>
          <a:xfrm>
            <a:off x="9591894" y="2230553"/>
            <a:ext cx="14201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Occupancy Rate in Treatment group after treatment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B581E11-9648-BC37-73D8-1DCB1D937CDC}"/>
              </a:ext>
            </a:extLst>
          </p:cNvPr>
          <p:cNvSpPr txBox="1"/>
          <p:nvPr/>
        </p:nvSpPr>
        <p:spPr>
          <a:xfrm>
            <a:off x="8169854" y="4028677"/>
            <a:ext cx="12430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Occupancy Rate in Control Group before treatment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AC1E6E-6704-D0AE-4F19-3D1F65253488}"/>
              </a:ext>
            </a:extLst>
          </p:cNvPr>
          <p:cNvSpPr txBox="1"/>
          <p:nvPr/>
        </p:nvSpPr>
        <p:spPr>
          <a:xfrm>
            <a:off x="9629317" y="4041454"/>
            <a:ext cx="1447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Occupancy Rate in Treatment group before treatment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193895-61FD-CE75-23B9-86659580FCB3}"/>
              </a:ext>
            </a:extLst>
          </p:cNvPr>
          <p:cNvSpPr txBox="1"/>
          <p:nvPr/>
        </p:nvSpPr>
        <p:spPr>
          <a:xfrm>
            <a:off x="9341861" y="2426734"/>
            <a:ext cx="38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--</a:t>
            </a:r>
            <a:endParaRPr lang="en-US" sz="1100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5F8272-9D4C-2B8A-AC06-F44D34B108E0}"/>
              </a:ext>
            </a:extLst>
          </p:cNvPr>
          <p:cNvSpPr txBox="1"/>
          <p:nvPr/>
        </p:nvSpPr>
        <p:spPr>
          <a:xfrm>
            <a:off x="9382892" y="4243034"/>
            <a:ext cx="38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--</a:t>
            </a:r>
            <a:endParaRPr lang="en-US" sz="1100" b="1"/>
          </a:p>
        </p:txBody>
      </p:sp>
      <p:sp>
        <p:nvSpPr>
          <p:cNvPr id="83" name="Left Bracket 82">
            <a:extLst>
              <a:ext uri="{FF2B5EF4-FFF2-40B4-BE49-F238E27FC236}">
                <a16:creationId xmlns:a16="http://schemas.microsoft.com/office/drawing/2014/main" id="{BCA8F86E-C545-944D-7F14-09FDCB4CA27A}"/>
              </a:ext>
            </a:extLst>
          </p:cNvPr>
          <p:cNvSpPr/>
          <p:nvPr/>
        </p:nvSpPr>
        <p:spPr>
          <a:xfrm>
            <a:off x="8140274" y="2056775"/>
            <a:ext cx="231473" cy="914400"/>
          </a:xfrm>
          <a:prstGeom prst="leftBracke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4" name="Left Bracket 83">
            <a:extLst>
              <a:ext uri="{FF2B5EF4-FFF2-40B4-BE49-F238E27FC236}">
                <a16:creationId xmlns:a16="http://schemas.microsoft.com/office/drawing/2014/main" id="{D0A2EDC7-0ACA-6E99-B8DD-ECF12BFF7627}"/>
              </a:ext>
            </a:extLst>
          </p:cNvPr>
          <p:cNvSpPr/>
          <p:nvPr/>
        </p:nvSpPr>
        <p:spPr>
          <a:xfrm flipH="1">
            <a:off x="10754885" y="2056775"/>
            <a:ext cx="231473" cy="914400"/>
          </a:xfrm>
          <a:prstGeom prst="leftBracke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5" name="Left Bracket 84">
            <a:extLst>
              <a:ext uri="{FF2B5EF4-FFF2-40B4-BE49-F238E27FC236}">
                <a16:creationId xmlns:a16="http://schemas.microsoft.com/office/drawing/2014/main" id="{FFF842D4-7952-3613-755D-831697EBE95B}"/>
              </a:ext>
            </a:extLst>
          </p:cNvPr>
          <p:cNvSpPr/>
          <p:nvPr/>
        </p:nvSpPr>
        <p:spPr>
          <a:xfrm>
            <a:off x="8129866" y="3894642"/>
            <a:ext cx="231473" cy="914400"/>
          </a:xfrm>
          <a:prstGeom prst="leftBracke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AA10780E-0EDC-3478-3F0A-035D2A904CDF}"/>
              </a:ext>
            </a:extLst>
          </p:cNvPr>
          <p:cNvSpPr/>
          <p:nvPr/>
        </p:nvSpPr>
        <p:spPr>
          <a:xfrm flipH="1">
            <a:off x="10729411" y="3912859"/>
            <a:ext cx="231473" cy="914400"/>
          </a:xfrm>
          <a:prstGeom prst="leftBracke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F04BFF-B2BE-10DB-68C8-64E34ACFA2E3}"/>
              </a:ext>
            </a:extLst>
          </p:cNvPr>
          <p:cNvSpPr txBox="1"/>
          <p:nvPr/>
        </p:nvSpPr>
        <p:spPr>
          <a:xfrm>
            <a:off x="9313986" y="3347301"/>
            <a:ext cx="38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--</a:t>
            </a:r>
            <a:endParaRPr lang="en-US" sz="11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48FA37A-72AA-A9D2-9B11-CB2FC771D5FC}"/>
                  </a:ext>
                </a:extLst>
              </p:cNvPr>
              <p:cNvSpPr txBox="1"/>
              <p:nvPr/>
            </p:nvSpPr>
            <p:spPr>
              <a:xfrm>
                <a:off x="6797249" y="1345975"/>
                <a:ext cx="2686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𝑫𝒊𝒇𝒇𝒆𝒓𝒆𝒏𝒄𝒆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𝑫𝒊𝒇𝒇𝒆𝒓𝒆𝒏𝒄𝒆𝒔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𝑫𝒊𝑫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800" b="1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48FA37A-72AA-A9D2-9B11-CB2FC771D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249" y="1345975"/>
                <a:ext cx="2686050" cy="369332"/>
              </a:xfrm>
              <a:prstGeom prst="rect">
                <a:avLst/>
              </a:prstGeom>
              <a:blipFill>
                <a:blip r:embed="rId3"/>
                <a:stretch>
                  <a:fillRect l="-680" r="-44218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5174823-9D51-7A1F-6044-8E49973DDDF1}"/>
                  </a:ext>
                </a:extLst>
              </p:cNvPr>
              <p:cNvSpPr txBox="1"/>
              <p:nvPr/>
            </p:nvSpPr>
            <p:spPr>
              <a:xfrm>
                <a:off x="6463262" y="5261815"/>
                <a:ext cx="5593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𝐷𝑖𝐷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sz="3200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200" baseline="-2500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5174823-9D51-7A1F-6044-8E49973DD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62" y="5261815"/>
                <a:ext cx="5593566" cy="584775"/>
              </a:xfrm>
              <a:prstGeom prst="rect">
                <a:avLst/>
              </a:prstGeom>
              <a:blipFill>
                <a:blip r:embed="rId4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12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60137">
        <p14:gallery dir="l"/>
      </p:transition>
    </mc:Choice>
    <mc:Fallback>
      <p:transition spd="slow" advTm="601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57BDE-873E-A277-50DD-F24D2043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Equation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BAA6CF-E1C9-37F2-7211-898DA3E61F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45E47A-0E4F-ED12-B9A0-C1E88FA227E7}"/>
              </a:ext>
            </a:extLst>
          </p:cNvPr>
          <p:cNvGrpSpPr/>
          <p:nvPr/>
        </p:nvGrpSpPr>
        <p:grpSpPr>
          <a:xfrm>
            <a:off x="1903110" y="1877865"/>
            <a:ext cx="7873451" cy="1282141"/>
            <a:chOff x="1903110" y="1877865"/>
            <a:chExt cx="7873451" cy="12821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1FBA6-78C8-F27C-D0E3-7F395596584B}"/>
                </a:ext>
              </a:extLst>
            </p:cNvPr>
            <p:cNvSpPr txBox="1"/>
            <p:nvPr/>
          </p:nvSpPr>
          <p:spPr>
            <a:xfrm>
              <a:off x="1903110" y="1904066"/>
              <a:ext cx="2428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Occupancy Rate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AB12C6-5C56-EBBF-F0C5-01A3556A319E}"/>
                </a:ext>
              </a:extLst>
            </p:cNvPr>
            <p:cNvSpPr txBox="1"/>
            <p:nvPr/>
          </p:nvSpPr>
          <p:spPr>
            <a:xfrm>
              <a:off x="4586098" y="1877865"/>
              <a:ext cx="514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Treatment + After + After*Treatment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98E51A-3F06-EAA6-AB41-BB60FA363693}"/>
                </a:ext>
              </a:extLst>
            </p:cNvPr>
            <p:cNvSpPr txBox="1"/>
            <p:nvPr/>
          </p:nvSpPr>
          <p:spPr>
            <a:xfrm>
              <a:off x="4314448" y="1879898"/>
              <a:ext cx="543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=  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FCE450-6BD4-ABBF-B437-A5185329C18E}"/>
                </a:ext>
              </a:extLst>
            </p:cNvPr>
            <p:cNvSpPr txBox="1"/>
            <p:nvPr/>
          </p:nvSpPr>
          <p:spPr>
            <a:xfrm>
              <a:off x="4628521" y="2636786"/>
              <a:ext cx="514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Just Pass + Period + Period*Just Pass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9C91B1-31BD-692B-A736-F973EE224BFC}"/>
                </a:ext>
              </a:extLst>
            </p:cNvPr>
            <p:cNvSpPr txBox="1"/>
            <p:nvPr/>
          </p:nvSpPr>
          <p:spPr>
            <a:xfrm>
              <a:off x="4331984" y="2636786"/>
              <a:ext cx="543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=   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EC6DE9-89AE-CD0A-A1B9-34E2A968D33E}"/>
                  </a:ext>
                </a:extLst>
              </p:cNvPr>
              <p:cNvSpPr txBox="1"/>
              <p:nvPr/>
            </p:nvSpPr>
            <p:spPr>
              <a:xfrm>
                <a:off x="125865" y="4575604"/>
                <a:ext cx="12648782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400" b="0" i="1" baseline="-2500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400" b="0" i="1" baseline="-2500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𝑗𝑢𝑠𝑡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𝑝𝑎𝑠𝑠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𝑝𝑒𝑟𝑖𝑜𝑑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b="0" i="1" baseline="-250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𝑗𝑢𝑠𝑡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40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=4,5..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=4,5..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−1  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EC6DE9-89AE-CD0A-A1B9-34E2A968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65" y="4575604"/>
                <a:ext cx="12648782" cy="491417"/>
              </a:xfrm>
              <a:prstGeom prst="rect">
                <a:avLst/>
              </a:prstGeom>
              <a:blipFill>
                <a:blip r:embed="rId4"/>
                <a:stretch>
                  <a:fillRect t="-10000" b="-2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571F9AB-6D93-7A74-2DC3-6E3C16CC70C7}"/>
              </a:ext>
            </a:extLst>
          </p:cNvPr>
          <p:cNvSpPr txBox="1"/>
          <p:nvPr/>
        </p:nvSpPr>
        <p:spPr>
          <a:xfrm>
            <a:off x="3280467" y="6213115"/>
            <a:ext cx="6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Note: For few variables we have considered data for t-1 periods.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A1816D-303E-96D5-A5BE-745E62E33739}"/>
              </a:ext>
            </a:extLst>
          </p:cNvPr>
          <p:cNvSpPr/>
          <p:nvPr/>
        </p:nvSpPr>
        <p:spPr>
          <a:xfrm rot="5400000">
            <a:off x="8428534" y="2296952"/>
            <a:ext cx="285762" cy="1909320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2142B-77D1-AEB5-1A95-9C56386159F2}"/>
              </a:ext>
            </a:extLst>
          </p:cNvPr>
          <p:cNvSpPr txBox="1"/>
          <p:nvPr/>
        </p:nvSpPr>
        <p:spPr>
          <a:xfrm>
            <a:off x="8051972" y="3434831"/>
            <a:ext cx="10388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err="1"/>
              <a:t>DiD</a:t>
            </a:r>
            <a:r>
              <a:rPr lang="en-IN"/>
              <a:t> term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54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228">
        <p14:gallery dir="l"/>
      </p:transition>
    </mc:Choice>
    <mc:Fallback>
      <p:transition spd="slow" advTm="302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57BDE-873E-A277-50DD-F24D2043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Feature Selection:  Y in time-period ‘t’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BAA6CF-E1C9-37F2-7211-898DA3E61F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D7EA6B-9953-291C-AFE4-4C9A5C480C4D}"/>
                  </a:ext>
                </a:extLst>
              </p:cNvPr>
              <p:cNvSpPr txBox="1"/>
              <p:nvPr/>
            </p:nvSpPr>
            <p:spPr>
              <a:xfrm>
                <a:off x="468085" y="1545248"/>
                <a:ext cx="2813595" cy="405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D7EA6B-9953-291C-AFE4-4C9A5C480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" y="1545248"/>
                <a:ext cx="2813595" cy="405472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E93C22-1B08-030F-2A77-EFD951DF39B0}"/>
              </a:ext>
            </a:extLst>
          </p:cNvPr>
          <p:cNvSpPr txBox="1"/>
          <p:nvPr/>
        </p:nvSpPr>
        <p:spPr>
          <a:xfrm>
            <a:off x="348197" y="2327212"/>
            <a:ext cx="3464282" cy="2485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influencing </a:t>
            </a:r>
            <a:r>
              <a:rPr lang="en-IN" sz="1600" b="1" u="sng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superhost</a:t>
            </a:r>
            <a:r>
              <a:rPr lang="en-IN" sz="1600" b="1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status:</a:t>
            </a:r>
          </a:p>
          <a:p>
            <a:endParaRPr lang="en-IN" sz="1600" b="1" u="sng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prop_5_StarReviews_pastYear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numReserv_pastYear</a:t>
            </a:r>
            <a:endParaRPr lang="en-IN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hostResponseAverage_pastYear</a:t>
            </a:r>
            <a:endParaRPr lang="en-IN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numCancel_pastYear</a:t>
            </a: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72C295-B691-75B8-6313-B5757190CE4A}"/>
                  </a:ext>
                </a:extLst>
              </p:cNvPr>
              <p:cNvSpPr txBox="1"/>
              <p:nvPr/>
            </p:nvSpPr>
            <p:spPr>
              <a:xfrm>
                <a:off x="3935632" y="1565568"/>
                <a:ext cx="2813595" cy="405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72C295-B691-75B8-6313-B5757190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32" y="1565568"/>
                <a:ext cx="2813595" cy="405472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C5357-AC66-97AE-F327-89A2D447A46B}"/>
              </a:ext>
            </a:extLst>
          </p:cNvPr>
          <p:cNvSpPr txBox="1"/>
          <p:nvPr/>
        </p:nvSpPr>
        <p:spPr>
          <a:xfrm>
            <a:off x="4231060" y="2313630"/>
            <a:ext cx="4095993" cy="38927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 u="sng">
                <a:latin typeface="Calibri"/>
                <a:ea typeface="Calibri" panose="020F0502020204030204" pitchFamily="34" charset="0"/>
                <a:cs typeface="Calibri"/>
              </a:rPr>
              <a:t>Property features in </a:t>
            </a:r>
            <a:r>
              <a:rPr lang="en-IN" b="1" u="sng">
                <a:solidFill>
                  <a:srgbClr val="00B050"/>
                </a:solidFill>
                <a:latin typeface="Calibri"/>
                <a:ea typeface="Calibri" panose="020F0502020204030204" pitchFamily="34" charset="0"/>
                <a:cs typeface="Calibri"/>
              </a:rPr>
              <a:t>customer’s visibility:</a:t>
            </a:r>
          </a:p>
          <a:p>
            <a:endParaRPr lang="en-IN" b="1" u="sng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/>
                <a:ea typeface="Calibri" panose="020F0502020204030204" pitchFamily="34" charset="0"/>
                <a:cs typeface="Calibri"/>
              </a:rPr>
              <a:t>'Pets Allowed',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/>
                <a:ea typeface="Calibri" panose="020F0502020204030204" pitchFamily="34" charset="0"/>
                <a:cs typeface="Calibri"/>
              </a:rPr>
              <a:t>'Property Type’,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/>
                <a:ea typeface="Calibri" panose="020F0502020204030204" pitchFamily="34" charset="0"/>
                <a:cs typeface="Calibri"/>
              </a:rPr>
              <a:t>'Listing Type’, </a:t>
            </a:r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/>
                <a:ea typeface="Calibri" panose="020F0502020204030204" pitchFamily="34" charset="0"/>
                <a:cs typeface="Calibri"/>
              </a:rPr>
              <a:t>'Bedrooms', 'Bathrooms’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/>
                <a:ea typeface="Calibri" panose="020F0502020204030204" pitchFamily="34" charset="0"/>
                <a:cs typeface="Calibri"/>
              </a:rPr>
              <a:t>'Max Guests’, </a:t>
            </a:r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/>
                <a:ea typeface="Calibri" panose="020F0502020204030204" pitchFamily="34" charset="0"/>
                <a:cs typeface="Calibri"/>
              </a:rPr>
              <a:t>'Cleaning Fee (USD)’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9396F-E08F-9CB3-491F-826D7A528832}"/>
              </a:ext>
            </a:extLst>
          </p:cNvPr>
          <p:cNvSpPr txBox="1"/>
          <p:nvPr/>
        </p:nvSpPr>
        <p:spPr>
          <a:xfrm>
            <a:off x="7165182" y="2912057"/>
            <a:ext cx="3004373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'Minimum Stay’,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'Number of Photos’,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Instantbook</a:t>
            </a: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Enabled’,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'Nightly Rate’,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'Number of Reviews’,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'Rating Overall'</a:t>
            </a:r>
          </a:p>
        </p:txBody>
      </p:sp>
      <p:pic>
        <p:nvPicPr>
          <p:cNvPr id="19" name="Picture 18" descr="A cartoon of a person sitting at a table with a computer&#10;&#10;Description automatically generated">
            <a:extLst>
              <a:ext uri="{FF2B5EF4-FFF2-40B4-BE49-F238E27FC236}">
                <a16:creationId xmlns:a16="http://schemas.microsoft.com/office/drawing/2014/main" id="{B118D72F-DE65-18E1-DB9F-836A0CD57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655" y="303420"/>
            <a:ext cx="2600214" cy="28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0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1697">
        <p14:gallery dir="l"/>
      </p:transition>
    </mc:Choice>
    <mc:Fallback>
      <p:transition spd="slow" advTm="5169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57BDE-873E-A277-50DD-F24D2043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Target Variable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BAA6CF-E1C9-37F2-7211-898DA3E61F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EC6DE9-89AE-CD0A-A1B9-34E2A968D33E}"/>
                  </a:ext>
                </a:extLst>
              </p:cNvPr>
              <p:cNvSpPr txBox="1"/>
              <p:nvPr/>
            </p:nvSpPr>
            <p:spPr>
              <a:xfrm>
                <a:off x="468085" y="1199808"/>
                <a:ext cx="5108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IN" sz="24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24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 baseline="-2500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IN" sz="2400" b="1" i="1" baseline="-2500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/>
                  <a:t> (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𝑶𝒄𝒄𝒖𝒑𝒂𝒕𝒊𝒐𝒏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𝒓𝒂𝒕𝒆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b="1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EC6DE9-89AE-CD0A-A1B9-34E2A968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" y="1199808"/>
                <a:ext cx="5108419" cy="461665"/>
              </a:xfrm>
              <a:prstGeom prst="rect">
                <a:avLst/>
              </a:prstGeom>
              <a:blipFill>
                <a:blip r:embed="rId3"/>
                <a:stretch>
                  <a:fillRect l="-358"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E51CF72-567A-BFFD-805E-790D4DDB2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23" y="2194426"/>
            <a:ext cx="4417358" cy="3352934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5A52A01C-BE73-8B5C-FE96-55D3A778C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907" y="2194426"/>
            <a:ext cx="4374322" cy="313957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F0EC69-65C2-CD16-932E-3C61C15EADD0}"/>
              </a:ext>
            </a:extLst>
          </p:cNvPr>
          <p:cNvSpPr/>
          <p:nvPr/>
        </p:nvSpPr>
        <p:spPr>
          <a:xfrm>
            <a:off x="5545644" y="3515361"/>
            <a:ext cx="1270000" cy="8991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/>
              <a:t>Log Transform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990E8-0E20-1F96-A870-4E3EF0D6979C}"/>
              </a:ext>
            </a:extLst>
          </p:cNvPr>
          <p:cNvSpPr txBox="1"/>
          <p:nvPr/>
        </p:nvSpPr>
        <p:spPr>
          <a:xfrm>
            <a:off x="3835360" y="4414487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SKEWED</a:t>
            </a:r>
          </a:p>
        </p:txBody>
      </p:sp>
    </p:spTree>
    <p:extLst>
      <p:ext uri="{BB962C8B-B14F-4D97-AF65-F5344CB8AC3E}">
        <p14:creationId xmlns:p14="http://schemas.microsoft.com/office/powerpoint/2010/main" val="298068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6463">
        <p14:gallery dir="l"/>
      </p:transition>
    </mc:Choice>
    <mc:Fallback>
      <p:transition spd="slow" advTm="4646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472E3A-2E36-F132-A0F3-CC91FF97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05D4DF-746A-D093-F05F-C39779E8F76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A36F6-BCB6-4334-A42D-D1265698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5" y="1935457"/>
            <a:ext cx="8690203" cy="2245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ED380A-E6D2-B029-B6CB-FB6AD1C441D9}"/>
              </a:ext>
            </a:extLst>
          </p:cNvPr>
          <p:cNvSpPr/>
          <p:nvPr/>
        </p:nvSpPr>
        <p:spPr>
          <a:xfrm>
            <a:off x="4382860" y="2357438"/>
            <a:ext cx="3857625" cy="2386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334EA-FAF2-C6F9-F79A-245735000EF1}"/>
              </a:ext>
            </a:extLst>
          </p:cNvPr>
          <p:cNvSpPr txBox="1"/>
          <p:nvPr/>
        </p:nvSpPr>
        <p:spPr>
          <a:xfrm>
            <a:off x="468085" y="1090429"/>
            <a:ext cx="1027193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We have built a linear regression model with ln (</a:t>
            </a:r>
            <a:r>
              <a:rPr lang="en-US" err="1"/>
              <a:t>occupancy_rate</a:t>
            </a:r>
            <a:r>
              <a:rPr lang="en-US"/>
              <a:t>) as the dependent variable and the selected feature variables as independent variables.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4B02CE-B33D-9075-7D8B-78BB23F77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85" y="4180863"/>
            <a:ext cx="7772400" cy="11636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6C088A-D4B8-7676-B02A-B91B80F06BE2}"/>
              </a:ext>
            </a:extLst>
          </p:cNvPr>
          <p:cNvSpPr/>
          <p:nvPr/>
        </p:nvSpPr>
        <p:spPr>
          <a:xfrm>
            <a:off x="7627824" y="4729163"/>
            <a:ext cx="714375" cy="6153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D44DF6-6135-4E6C-8C6F-21012825451B}"/>
                  </a:ext>
                </a:extLst>
              </p:cNvPr>
              <p:cNvSpPr txBox="1"/>
              <p:nvPr/>
            </p:nvSpPr>
            <p:spPr>
              <a:xfrm>
                <a:off x="8868747" y="2249059"/>
                <a:ext cx="2618794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US" sz="3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D44DF6-6135-4E6C-8C6F-210128254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747" y="2249059"/>
                <a:ext cx="2618794" cy="595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D4DE7D1-264B-D033-75CE-FED8F8B0FC0C}"/>
              </a:ext>
            </a:extLst>
          </p:cNvPr>
          <p:cNvSpPr txBox="1"/>
          <p:nvPr/>
        </p:nvSpPr>
        <p:spPr>
          <a:xfrm>
            <a:off x="9116006" y="4715947"/>
            <a:ext cx="261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Significant p value for interaction term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ECF782-0DAD-7AB7-454D-F83F4370A672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flipH="1" flipV="1">
            <a:off x="8342199" y="5036845"/>
            <a:ext cx="773807" cy="226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2376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1640">
        <p14:gallery dir="l"/>
      </p:transition>
    </mc:Choice>
    <mc:Fallback>
      <p:transition spd="slow" advTm="516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041-40B0-4E66-3B4B-55D213AE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660" y="1930619"/>
            <a:ext cx="8003882" cy="2155606"/>
          </a:xfrm>
        </p:spPr>
        <p:txBody>
          <a:bodyPr/>
          <a:lstStyle/>
          <a:p>
            <a:r>
              <a:rPr lang="en-US" sz="540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199542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7829">
        <p14:gallery dir="l"/>
      </p:transition>
    </mc:Choice>
    <mc:Fallback>
      <p:transition spd="slow" advTm="7829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1453F4-9B81-C73B-C480-C2E7F522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" y="665143"/>
            <a:ext cx="11266715" cy="589032"/>
          </a:xfrm>
        </p:spPr>
        <p:txBody>
          <a:bodyPr>
            <a:normAutofit fontScale="90000"/>
          </a:bodyPr>
          <a:lstStyle/>
          <a:p>
            <a:r>
              <a:rPr lang="en-US"/>
              <a:t>Inference 1: Effect of </a:t>
            </a:r>
            <a:r>
              <a:rPr lang="en-US" err="1"/>
              <a:t>Superhost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0E7B97-6E7A-C972-7744-1FD39E2094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99E35-012C-D761-B9CE-7E49749BF898}"/>
              </a:ext>
            </a:extLst>
          </p:cNvPr>
          <p:cNvSpPr txBox="1"/>
          <p:nvPr/>
        </p:nvSpPr>
        <p:spPr>
          <a:xfrm>
            <a:off x="462642" y="1641978"/>
            <a:ext cx="1131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ln(</a:t>
            </a:r>
            <a:r>
              <a:rPr lang="en-US" err="1"/>
              <a:t>occupancy_rate</a:t>
            </a:r>
            <a:r>
              <a:rPr lang="en-US"/>
              <a:t>) = -0.1236 + 0.0842 * </a:t>
            </a:r>
            <a:r>
              <a:rPr lang="en-US" b="1">
                <a:solidFill>
                  <a:srgbClr val="C00000"/>
                </a:solidFill>
              </a:rPr>
              <a:t>period</a:t>
            </a:r>
            <a:r>
              <a:rPr lang="en-US"/>
              <a:t> – 0.0167 * </a:t>
            </a:r>
            <a:r>
              <a:rPr lang="en-US" b="1">
                <a:solidFill>
                  <a:srgbClr val="C00000"/>
                </a:solidFill>
              </a:rPr>
              <a:t>treatment</a:t>
            </a:r>
            <a:r>
              <a:rPr lang="en-US"/>
              <a:t>+ 0.0286 * </a:t>
            </a:r>
            <a:r>
              <a:rPr lang="en-US" b="1">
                <a:solidFill>
                  <a:srgbClr val="C00000"/>
                </a:solidFill>
              </a:rPr>
              <a:t>period</a:t>
            </a:r>
            <a:r>
              <a:rPr lang="en-US"/>
              <a:t> * </a:t>
            </a:r>
            <a:r>
              <a:rPr lang="en-US" b="1">
                <a:solidFill>
                  <a:srgbClr val="C00000"/>
                </a:solidFill>
              </a:rPr>
              <a:t>treatment</a:t>
            </a:r>
            <a:r>
              <a:rPr lang="en-US" b="1"/>
              <a:t> + ………….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1DAAD-5D5A-2046-3137-A7927C8BBE01}"/>
              </a:ext>
            </a:extLst>
          </p:cNvPr>
          <p:cNvSpPr txBox="1"/>
          <p:nvPr/>
        </p:nvSpPr>
        <p:spPr>
          <a:xfrm>
            <a:off x="462642" y="2954345"/>
            <a:ext cx="49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the equation, we can infer the following: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C5BF5-99CA-C030-616E-443D97A82E20}"/>
              </a:ext>
            </a:extLst>
          </p:cNvPr>
          <p:cNvSpPr txBox="1"/>
          <p:nvPr/>
        </p:nvSpPr>
        <p:spPr>
          <a:xfrm>
            <a:off x="1817060" y="3429000"/>
            <a:ext cx="4211073" cy="872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On average, being a </a:t>
            </a:r>
            <a:r>
              <a:rPr lang="en-US" err="1"/>
              <a:t>superhost</a:t>
            </a:r>
            <a:r>
              <a:rPr lang="en-US"/>
              <a:t> will cause an increase of </a:t>
            </a:r>
            <a:r>
              <a:rPr lang="en-US" b="1"/>
              <a:t>2.90%</a:t>
            </a:r>
            <a:r>
              <a:rPr lang="en-US"/>
              <a:t> in occupancy rate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E2446-3796-1C87-8764-827576126987}"/>
              </a:ext>
            </a:extLst>
          </p:cNvPr>
          <p:cNvSpPr/>
          <p:nvPr/>
        </p:nvSpPr>
        <p:spPr>
          <a:xfrm>
            <a:off x="7929563" y="2768445"/>
            <a:ext cx="3571875" cy="481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Being a </a:t>
            </a:r>
            <a:r>
              <a:rPr lang="en-US" err="1"/>
              <a:t>Superhost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2EB46-F43B-8D4E-9996-97A1F2840ADA}"/>
              </a:ext>
            </a:extLst>
          </p:cNvPr>
          <p:cNvSpPr/>
          <p:nvPr/>
        </p:nvSpPr>
        <p:spPr>
          <a:xfrm>
            <a:off x="7929563" y="3256999"/>
            <a:ext cx="3571875" cy="2346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/>
              <a:t>+2.9% </a:t>
            </a:r>
          </a:p>
          <a:p>
            <a:pPr algn="ctr"/>
            <a:r>
              <a:rPr lang="en-US"/>
              <a:t> in occupancy rate</a:t>
            </a:r>
            <a:endParaRPr lang="en-US" sz="7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32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2487">
        <p14:gallery dir="l"/>
      </p:transition>
    </mc:Choice>
    <mc:Fallback>
      <p:transition spd="slow" advTm="424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041-40B0-4E66-3B4B-55D213AE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660" y="1930619"/>
            <a:ext cx="8003882" cy="2155606"/>
          </a:xfrm>
        </p:spPr>
        <p:txBody>
          <a:bodyPr/>
          <a:lstStyle/>
          <a:p>
            <a:r>
              <a:rPr lang="en-US" sz="540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8596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6272">
        <p14:gallery dir="l"/>
      </p:transition>
    </mc:Choice>
    <mc:Fallback>
      <p:transition spd="slow" advTm="627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5B322-63EC-BE9F-8BBD-17104C6D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0" y="576354"/>
            <a:ext cx="11266715" cy="589032"/>
          </a:xfrm>
        </p:spPr>
        <p:txBody>
          <a:bodyPr>
            <a:normAutofit fontScale="90000"/>
          </a:bodyPr>
          <a:lstStyle/>
          <a:p>
            <a:r>
              <a:rPr lang="en-US"/>
              <a:t>Inference 2: Effect of period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CB7E3E-F6C4-A272-4B4F-E8C1F75CC8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30E55-243F-814C-1B19-9D6FF460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0" y="1989351"/>
            <a:ext cx="5625990" cy="3343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9C5E7C-BE4E-EF57-2493-0F15855984A1}"/>
              </a:ext>
            </a:extLst>
          </p:cNvPr>
          <p:cNvSpPr txBox="1"/>
          <p:nvPr/>
        </p:nvSpPr>
        <p:spPr>
          <a:xfrm>
            <a:off x="6282193" y="1826800"/>
            <a:ext cx="4519158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On average, the occupancy rate has increased by </a:t>
            </a:r>
            <a:r>
              <a:rPr lang="en-US" b="1"/>
              <a:t>8.78%</a:t>
            </a:r>
            <a:r>
              <a:rPr lang="en-US"/>
              <a:t> as we move period 10 (Jan-Mar) to period 11 (Apr-Jun)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83C0E-6021-A460-7D4C-A55B6845F0C0}"/>
              </a:ext>
            </a:extLst>
          </p:cNvPr>
          <p:cNvSpPr txBox="1"/>
          <p:nvPr/>
        </p:nvSpPr>
        <p:spPr>
          <a:xfrm>
            <a:off x="6282193" y="3386290"/>
            <a:ext cx="5119232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From the data, we can infer that on average, the occupancy rates in New York city have witnessed a significant jump in bookings as we move into the </a:t>
            </a:r>
            <a:r>
              <a:rPr lang="en-US" b="1"/>
              <a:t>Spring (April to June) from winter.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85EDB-964D-0303-4BAC-D574EBAC658A}"/>
              </a:ext>
            </a:extLst>
          </p:cNvPr>
          <p:cNvSpPr/>
          <p:nvPr/>
        </p:nvSpPr>
        <p:spPr>
          <a:xfrm>
            <a:off x="1042988" y="2470822"/>
            <a:ext cx="1200150" cy="2619011"/>
          </a:xfrm>
          <a:prstGeom prst="rect">
            <a:avLst/>
          </a:prstGeom>
          <a:solidFill>
            <a:schemeClr val="bg1">
              <a:alpha val="68142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AAA1B0-CC78-05EF-21E7-4FBB19E9E9D0}"/>
              </a:ext>
            </a:extLst>
          </p:cNvPr>
          <p:cNvSpPr/>
          <p:nvPr/>
        </p:nvSpPr>
        <p:spPr>
          <a:xfrm>
            <a:off x="2931943" y="2203342"/>
            <a:ext cx="2574131" cy="2886491"/>
          </a:xfrm>
          <a:prstGeom prst="rect">
            <a:avLst/>
          </a:prstGeom>
          <a:solidFill>
            <a:schemeClr val="bg1">
              <a:alpha val="68142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B8742-CC94-C534-BF18-E23115277908}"/>
              </a:ext>
            </a:extLst>
          </p:cNvPr>
          <p:cNvSpPr txBox="1"/>
          <p:nvPr/>
        </p:nvSpPr>
        <p:spPr>
          <a:xfrm>
            <a:off x="2090125" y="5104068"/>
            <a:ext cx="535552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t</a:t>
            </a:r>
            <a:r>
              <a:rPr lang="en-US" baseline="-2500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30641A-8C63-0ED5-4853-6B2E7A74E875}"/>
              </a:ext>
            </a:extLst>
          </p:cNvPr>
          <p:cNvSpPr txBox="1"/>
          <p:nvPr/>
        </p:nvSpPr>
        <p:spPr>
          <a:xfrm>
            <a:off x="2628900" y="5135789"/>
            <a:ext cx="535552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t</a:t>
            </a:r>
            <a:r>
              <a:rPr lang="en-US" baseline="-25000"/>
              <a:t>11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FB35B-50BB-607A-9A27-30DF26FAB4B9}"/>
              </a:ext>
            </a:extLst>
          </p:cNvPr>
          <p:cNvCxnSpPr>
            <a:cxnSpLocks/>
          </p:cNvCxnSpPr>
          <p:nvPr/>
        </p:nvCxnSpPr>
        <p:spPr>
          <a:xfrm>
            <a:off x="2482797" y="5425448"/>
            <a:ext cx="17467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0844C4-F28E-3FB7-D079-0264B2AFE842}"/>
              </a:ext>
            </a:extLst>
          </p:cNvPr>
          <p:cNvSpPr txBox="1"/>
          <p:nvPr/>
        </p:nvSpPr>
        <p:spPr>
          <a:xfrm>
            <a:off x="3443288" y="6249917"/>
            <a:ext cx="81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</a:t>
            </a:r>
            <a:r>
              <a:rPr lang="en-US" sz="1400"/>
              <a:t>: http://</a:t>
            </a:r>
            <a:r>
              <a:rPr lang="en-US" sz="1400" err="1"/>
              <a:t>hotelinvestmentstrategies.com</a:t>
            </a:r>
            <a:r>
              <a:rPr lang="en-US" sz="1400"/>
              <a:t>/seasonality-trends-in-the-u-s-lodging-industry-1987-2018/</a:t>
            </a:r>
          </a:p>
        </p:txBody>
      </p:sp>
    </p:spTree>
    <p:extLst>
      <p:ext uri="{BB962C8B-B14F-4D97-AF65-F5344CB8AC3E}">
        <p14:creationId xmlns:p14="http://schemas.microsoft.com/office/powerpoint/2010/main" val="210376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493">
        <p14:gallery dir="l"/>
      </p:transition>
    </mc:Choice>
    <mc:Fallback>
      <p:transition spd="slow" advTm="5049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84A91-09FE-EFA9-41A7-8D402CD6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8" y="328491"/>
            <a:ext cx="11266715" cy="589032"/>
          </a:xfrm>
        </p:spPr>
        <p:txBody>
          <a:bodyPr>
            <a:normAutofit fontScale="90000"/>
          </a:bodyPr>
          <a:lstStyle/>
          <a:p>
            <a:r>
              <a:rPr lang="en-US"/>
              <a:t>Recommendations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BC9B6C-4DB6-8D8C-D566-8ABBD917A9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9866A29-899B-8D3D-56FA-8180432A886C}"/>
              </a:ext>
            </a:extLst>
          </p:cNvPr>
          <p:cNvSpPr txBox="1">
            <a:spLocks/>
          </p:cNvSpPr>
          <p:nvPr/>
        </p:nvSpPr>
        <p:spPr>
          <a:xfrm>
            <a:off x="284643" y="1120194"/>
            <a:ext cx="112776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None/>
              <a:defRPr sz="2000" b="0" i="0" kern="1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7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05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Hosts</a:t>
            </a:r>
          </a:p>
        </p:txBody>
      </p:sp>
      <p:pic>
        <p:nvPicPr>
          <p:cNvPr id="22" name="Graphic 21" descr="Fast Forward with solid fill">
            <a:extLst>
              <a:ext uri="{FF2B5EF4-FFF2-40B4-BE49-F238E27FC236}">
                <a16:creationId xmlns:a16="http://schemas.microsoft.com/office/drawing/2014/main" id="{3B5BF529-860D-08A6-E4DD-9BE628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270" y="1629966"/>
            <a:ext cx="658133" cy="6581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6B83EF-2195-15C9-ACAD-D944E06A4AD4}"/>
              </a:ext>
            </a:extLst>
          </p:cNvPr>
          <p:cNvSpPr txBox="1"/>
          <p:nvPr/>
        </p:nvSpPr>
        <p:spPr>
          <a:xfrm>
            <a:off x="1652587" y="1504845"/>
            <a:ext cx="8886826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u="none" strike="noStrike">
                <a:solidFill>
                  <a:srgbClr val="374151"/>
                </a:solidFill>
                <a:effectLst/>
                <a:latin typeface="Söhne"/>
              </a:rPr>
              <a:t>Instant book option enabled has increased the occupancy rate by 2.11%. This increases the convenience to book for the users.  </a:t>
            </a:r>
            <a:endParaRPr lang="en-US"/>
          </a:p>
        </p:txBody>
      </p:sp>
      <p:pic>
        <p:nvPicPr>
          <p:cNvPr id="25" name="Graphic 24" descr="Rating Star with solid fill">
            <a:extLst>
              <a:ext uri="{FF2B5EF4-FFF2-40B4-BE49-F238E27FC236}">
                <a16:creationId xmlns:a16="http://schemas.microsoft.com/office/drawing/2014/main" id="{8BD68C8C-C988-9DF7-46A5-61AE09ECB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175" y="246152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1E1BB2A-750D-2DDB-184D-0ECC2B95148B}"/>
              </a:ext>
            </a:extLst>
          </p:cNvPr>
          <p:cNvSpPr txBox="1"/>
          <p:nvPr/>
        </p:nvSpPr>
        <p:spPr>
          <a:xfrm>
            <a:off x="1652587" y="2461520"/>
            <a:ext cx="8886826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u="none" strike="noStrike">
                <a:solidFill>
                  <a:srgbClr val="374151"/>
                </a:solidFill>
                <a:effectLst/>
                <a:latin typeface="Söhne"/>
              </a:rPr>
              <a:t>Number of reviews has a positive effect on occupancy rate. For every 1 additional review, there will be a 0.5% increase in occupancy rate. </a:t>
            </a:r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B272E66-40C5-EB73-E0E6-CF19FDBF05D2}"/>
              </a:ext>
            </a:extLst>
          </p:cNvPr>
          <p:cNvSpPr txBox="1">
            <a:spLocks/>
          </p:cNvSpPr>
          <p:nvPr/>
        </p:nvSpPr>
        <p:spPr>
          <a:xfrm>
            <a:off x="284643" y="3529292"/>
            <a:ext cx="112776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None/>
              <a:defRPr sz="2000" b="0" i="0" kern="1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7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05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Airbnb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2AB74-C008-3D69-BA12-C51B4BE9F666}"/>
              </a:ext>
            </a:extLst>
          </p:cNvPr>
          <p:cNvSpPr txBox="1"/>
          <p:nvPr/>
        </p:nvSpPr>
        <p:spPr>
          <a:xfrm>
            <a:off x="1665766" y="3895052"/>
            <a:ext cx="8886826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0" i="0" u="none" strike="noStrike">
                <a:solidFill>
                  <a:srgbClr val="374151"/>
                </a:solidFill>
                <a:effectLst/>
                <a:latin typeface="Söhne"/>
              </a:rPr>
              <a:t>communicate the benefits of achieving </a:t>
            </a:r>
            <a:r>
              <a:rPr lang="en-IN" b="0" i="0" u="none" strike="noStrike" err="1">
                <a:solidFill>
                  <a:srgbClr val="374151"/>
                </a:solidFill>
                <a:effectLst/>
                <a:latin typeface="Söhne"/>
              </a:rPr>
              <a:t>Superhost</a:t>
            </a:r>
            <a:r>
              <a:rPr lang="en-IN" b="0" i="0" u="none" strike="noStrike">
                <a:solidFill>
                  <a:srgbClr val="374151"/>
                </a:solidFill>
                <a:effectLst/>
                <a:latin typeface="Söhne"/>
              </a:rPr>
              <a:t> status to hosts, emphasizing the positive impact on occupancy rates and overall hosting success</a:t>
            </a:r>
            <a:r>
              <a:rPr lang="en-US"/>
              <a:t>. </a:t>
            </a:r>
          </a:p>
        </p:txBody>
      </p:sp>
      <p:pic>
        <p:nvPicPr>
          <p:cNvPr id="9" name="Graphic 8" descr="Statistics with solid fill">
            <a:extLst>
              <a:ext uri="{FF2B5EF4-FFF2-40B4-BE49-F238E27FC236}">
                <a16:creationId xmlns:a16="http://schemas.microsoft.com/office/drawing/2014/main" id="{A5E70BD2-52C9-8C2F-0099-BF3E03456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442" y="5166209"/>
            <a:ext cx="658133" cy="658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9CDF7-E9B5-45EF-0F8A-8B02C5633597}"/>
              </a:ext>
            </a:extLst>
          </p:cNvPr>
          <p:cNvSpPr txBox="1"/>
          <p:nvPr/>
        </p:nvSpPr>
        <p:spPr>
          <a:xfrm>
            <a:off x="1665766" y="4962475"/>
            <a:ext cx="888682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Develop enhanced analytics tools for hosts to track their performance metrics, understand how they compare to </a:t>
            </a:r>
            <a:r>
              <a:rPr lang="en-US" err="1"/>
              <a:t>Superhost</a:t>
            </a:r>
            <a:r>
              <a:rPr lang="en-US"/>
              <a:t> criteria, and identify areas for improvement.</a:t>
            </a:r>
          </a:p>
        </p:txBody>
      </p:sp>
      <p:pic>
        <p:nvPicPr>
          <p:cNvPr id="12" name="Graphic 11" descr="Marketing with solid fill">
            <a:extLst>
              <a:ext uri="{FF2B5EF4-FFF2-40B4-BE49-F238E27FC236}">
                <a16:creationId xmlns:a16="http://schemas.microsoft.com/office/drawing/2014/main" id="{8A002FE4-D978-ABED-19EF-4CD21339B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3692" y="4090937"/>
            <a:ext cx="658133" cy="6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4932">
        <p14:gallery dir="l"/>
      </p:transition>
    </mc:Choice>
    <mc:Fallback>
      <p:transition spd="slow" advTm="4493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07779-459F-9A40-05F4-E15541C5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592502"/>
            <a:ext cx="11266715" cy="589032"/>
          </a:xfrm>
        </p:spPr>
        <p:txBody>
          <a:bodyPr>
            <a:normAutofit fontScale="90000"/>
          </a:bodyPr>
          <a:lstStyle/>
          <a:p>
            <a:r>
              <a:rPr lang="en-US"/>
              <a:t>Limitations &amp; Future Scope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C90C15-8D92-43C9-90E1-B6172CF0C4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C5421-C61C-A841-8DDD-AE3C1D26C61D}"/>
              </a:ext>
            </a:extLst>
          </p:cNvPr>
          <p:cNvSpPr txBox="1"/>
          <p:nvPr/>
        </p:nvSpPr>
        <p:spPr>
          <a:xfrm>
            <a:off x="852485" y="3154035"/>
            <a:ext cx="10234613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u="none" strike="noStrike">
                <a:solidFill>
                  <a:srgbClr val="374151"/>
                </a:solidFill>
                <a:effectLst/>
                <a:latin typeface="Söhne"/>
              </a:rPr>
              <a:t>We have limited our analysis to the region of New York. </a:t>
            </a:r>
            <a:r>
              <a:rPr lang="en-US">
                <a:solidFill>
                  <a:srgbClr val="374151"/>
                </a:solidFill>
                <a:latin typeface="Söhne"/>
              </a:rPr>
              <a:t>The analysis could be extended to all regions to identify more accurate patterns.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BE2BB-0656-E071-8C54-1C0EACD5DE74}"/>
              </a:ext>
            </a:extLst>
          </p:cNvPr>
          <p:cNvSpPr txBox="1"/>
          <p:nvPr/>
        </p:nvSpPr>
        <p:spPr>
          <a:xfrm>
            <a:off x="852485" y="4254310"/>
            <a:ext cx="10234613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rgbClr val="374151"/>
                </a:solidFill>
                <a:latin typeface="Söhne"/>
              </a:rPr>
              <a:t>For the purpose of interpretation, a linear regression model has been built on the available dataset. To increase the accuracy of predicting the occupancy rates, we can leverage more complex models. 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F6D44-6D5B-6E7A-B141-1FA30DD5C47B}"/>
              </a:ext>
            </a:extLst>
          </p:cNvPr>
          <p:cNvSpPr txBox="1"/>
          <p:nvPr/>
        </p:nvSpPr>
        <p:spPr>
          <a:xfrm>
            <a:off x="852485" y="1638263"/>
            <a:ext cx="10234613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rgbClr val="374151"/>
                </a:solidFill>
                <a:latin typeface="Söhne"/>
              </a:rPr>
              <a:t>For the purpose of our analysis, we have assumed that the effect of </a:t>
            </a:r>
            <a:r>
              <a:rPr lang="en-US" err="1">
                <a:solidFill>
                  <a:srgbClr val="374151"/>
                </a:solidFill>
                <a:latin typeface="Söhne"/>
              </a:rPr>
              <a:t>superhost</a:t>
            </a:r>
            <a:r>
              <a:rPr lang="en-US">
                <a:solidFill>
                  <a:srgbClr val="374151"/>
                </a:solidFill>
                <a:latin typeface="Söhne"/>
              </a:rPr>
              <a:t> badge will have an immediate effect on the occupancy rates in the current evaluation period. However, as the bookings can happen for around 60-day period, the tag effect could be partially delayed to the next evaluation period. 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94416-6611-FA5B-FC42-C7BF26C3045A}"/>
              </a:ext>
            </a:extLst>
          </p:cNvPr>
          <p:cNvSpPr txBox="1"/>
          <p:nvPr/>
        </p:nvSpPr>
        <p:spPr>
          <a:xfrm>
            <a:off x="457200" y="1795594"/>
            <a:ext cx="280990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>
                <a:solidFill>
                  <a:srgbClr val="374151"/>
                </a:solidFill>
                <a:latin typeface="Söhne"/>
              </a:rPr>
              <a:t>!</a:t>
            </a:r>
            <a:endParaRPr lang="en-US" sz="36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96C46-1813-A56B-5CDA-70080D2C1E90}"/>
              </a:ext>
            </a:extLst>
          </p:cNvPr>
          <p:cNvSpPr txBox="1"/>
          <p:nvPr/>
        </p:nvSpPr>
        <p:spPr>
          <a:xfrm>
            <a:off x="468085" y="3095810"/>
            <a:ext cx="280990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>
                <a:solidFill>
                  <a:srgbClr val="374151"/>
                </a:solidFill>
                <a:latin typeface="Söhne"/>
              </a:rPr>
              <a:t>!</a:t>
            </a:r>
            <a:endParaRPr lang="en-US" sz="36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A5AAF-5FF7-E254-65B1-72AD7CB28AEB}"/>
              </a:ext>
            </a:extLst>
          </p:cNvPr>
          <p:cNvSpPr txBox="1"/>
          <p:nvPr/>
        </p:nvSpPr>
        <p:spPr>
          <a:xfrm>
            <a:off x="457200" y="4254310"/>
            <a:ext cx="280990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>
                <a:solidFill>
                  <a:srgbClr val="374151"/>
                </a:solidFill>
                <a:latin typeface="Söhne"/>
              </a:rPr>
              <a:t>!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46942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1433">
        <p14:gallery dir="l"/>
      </p:transition>
    </mc:Choice>
    <mc:Fallback>
      <p:transition spd="slow" advTm="51433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611" y="2709243"/>
            <a:ext cx="5986234" cy="719757"/>
          </a:xfrm>
        </p:spPr>
        <p:txBody>
          <a:bodyPr/>
          <a:lstStyle/>
          <a:p>
            <a:r>
              <a:rPr lang="en-US">
                <a:latin typeface="Franklin Gothic Medium Cond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9976">
        <p15:prstTrans prst="curtains"/>
      </p:transition>
    </mc:Choice>
    <mc:Fallback>
      <p:transition spd="slow" advTm="997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54BFC-3538-5402-4C69-B8B8E1E3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85" y="440457"/>
            <a:ext cx="8450036" cy="589032"/>
          </a:xfrm>
        </p:spPr>
        <p:txBody>
          <a:bodyPr>
            <a:normAutofit fontScale="90000"/>
          </a:bodyPr>
          <a:lstStyle/>
          <a:p>
            <a:r>
              <a:rPr lang="en-US"/>
              <a:t>Superhost Criteria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197D86-C66D-5C5D-0CE3-B0DF9E673C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CD81-A83B-919F-2CDB-9E423291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04" y="1619758"/>
            <a:ext cx="5511800" cy="9144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9912D-3B90-9A51-DE1B-C1272FE78A92}"/>
              </a:ext>
            </a:extLst>
          </p:cNvPr>
          <p:cNvSpPr txBox="1"/>
          <p:nvPr/>
        </p:nvSpPr>
        <p:spPr>
          <a:xfrm>
            <a:off x="2189506" y="3097530"/>
            <a:ext cx="32321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Proportion of 5 star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89EE5-7BE4-4D62-91EB-24070E2B1548}"/>
              </a:ext>
            </a:extLst>
          </p:cNvPr>
          <p:cNvSpPr txBox="1"/>
          <p:nvPr/>
        </p:nvSpPr>
        <p:spPr>
          <a:xfrm>
            <a:off x="2189505" y="3606523"/>
            <a:ext cx="323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Host Response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10934-4250-40DE-520E-399D1D6836F1}"/>
              </a:ext>
            </a:extLst>
          </p:cNvPr>
          <p:cNvSpPr txBox="1"/>
          <p:nvPr/>
        </p:nvSpPr>
        <p:spPr>
          <a:xfrm>
            <a:off x="2189504" y="4152877"/>
            <a:ext cx="323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Cancellations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C0D42-4AFC-380E-C8FA-C50E56AC0C71}"/>
              </a:ext>
            </a:extLst>
          </p:cNvPr>
          <p:cNvSpPr txBox="1"/>
          <p:nvPr/>
        </p:nvSpPr>
        <p:spPr>
          <a:xfrm>
            <a:off x="2189504" y="4701733"/>
            <a:ext cx="323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Number of trips hosted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C89F29-B481-BBAD-69AC-BBA5356AEF03}"/>
              </a:ext>
            </a:extLst>
          </p:cNvPr>
          <p:cNvSpPr/>
          <p:nvPr/>
        </p:nvSpPr>
        <p:spPr>
          <a:xfrm>
            <a:off x="5284470" y="3207258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420F8D-DDA8-3B8E-3F50-149BADC786FE}"/>
              </a:ext>
            </a:extLst>
          </p:cNvPr>
          <p:cNvSpPr/>
          <p:nvPr/>
        </p:nvSpPr>
        <p:spPr>
          <a:xfrm>
            <a:off x="5284470" y="3717036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391DD5D-6D6C-35BC-E534-F1BF5278D643}"/>
              </a:ext>
            </a:extLst>
          </p:cNvPr>
          <p:cNvSpPr/>
          <p:nvPr/>
        </p:nvSpPr>
        <p:spPr>
          <a:xfrm>
            <a:off x="5284470" y="4270714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F134C8D-C4AC-F657-826F-F72E07A566CC}"/>
              </a:ext>
            </a:extLst>
          </p:cNvPr>
          <p:cNvSpPr/>
          <p:nvPr/>
        </p:nvSpPr>
        <p:spPr>
          <a:xfrm>
            <a:off x="5284470" y="4788385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2867E14-56F7-ECDD-F8D1-14064CE8782F}"/>
              </a:ext>
            </a:extLst>
          </p:cNvPr>
          <p:cNvSpPr/>
          <p:nvPr/>
        </p:nvSpPr>
        <p:spPr>
          <a:xfrm>
            <a:off x="5284470" y="3207258"/>
            <a:ext cx="2903220" cy="1846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9883862-A918-730B-4EBC-D1209AF2A151}"/>
              </a:ext>
            </a:extLst>
          </p:cNvPr>
          <p:cNvSpPr/>
          <p:nvPr/>
        </p:nvSpPr>
        <p:spPr>
          <a:xfrm>
            <a:off x="5284470" y="3714250"/>
            <a:ext cx="3417570" cy="1846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95F7A67-0013-8BB7-CF70-2A3FA92C39E8}"/>
              </a:ext>
            </a:extLst>
          </p:cNvPr>
          <p:cNvSpPr/>
          <p:nvPr/>
        </p:nvSpPr>
        <p:spPr>
          <a:xfrm>
            <a:off x="5284471" y="4788385"/>
            <a:ext cx="1794510" cy="1846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8B0B2-F1ED-D7AA-C241-B1CAAC20DECE}"/>
              </a:ext>
            </a:extLst>
          </p:cNvPr>
          <p:cNvSpPr txBox="1"/>
          <p:nvPr/>
        </p:nvSpPr>
        <p:spPr>
          <a:xfrm>
            <a:off x="7897508" y="2868865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80%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3D738C-A1E1-1E1B-58A4-2BE0F031D29F}"/>
              </a:ext>
            </a:extLst>
          </p:cNvPr>
          <p:cNvSpPr txBox="1"/>
          <p:nvPr/>
        </p:nvSpPr>
        <p:spPr>
          <a:xfrm>
            <a:off x="8414074" y="3410636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90%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F1223B-A8B8-6496-CBC3-7976CE43171F}"/>
              </a:ext>
            </a:extLst>
          </p:cNvPr>
          <p:cNvSpPr txBox="1"/>
          <p:nvPr/>
        </p:nvSpPr>
        <p:spPr>
          <a:xfrm>
            <a:off x="5284471" y="3975856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B08FD-575A-4FF6-3905-432413835765}"/>
              </a:ext>
            </a:extLst>
          </p:cNvPr>
          <p:cNvSpPr txBox="1"/>
          <p:nvPr/>
        </p:nvSpPr>
        <p:spPr>
          <a:xfrm>
            <a:off x="6791016" y="4501410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9941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6596">
        <p14:gallery dir="l"/>
      </p:transition>
    </mc:Choice>
    <mc:Fallback>
      <p:transition spd="slow" advTm="3659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2">
            <a:extLst>
              <a:ext uri="{FF2B5EF4-FFF2-40B4-BE49-F238E27FC236}">
                <a16:creationId xmlns:a16="http://schemas.microsoft.com/office/drawing/2014/main" id="{39EA3DBB-D996-F285-6B48-BB60DCEE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385004"/>
            <a:ext cx="11266715" cy="589032"/>
          </a:xfrm>
        </p:spPr>
        <p:txBody>
          <a:bodyPr>
            <a:normAutofit fontScale="90000"/>
          </a:bodyPr>
          <a:lstStyle/>
          <a:p>
            <a:r>
              <a:rPr lang="en-US"/>
              <a:t>New York Dataset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F67D5CAC-24D4-0FEA-017A-6A7C07B58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/>
          <a:lstStyle/>
          <a:p>
            <a:r>
              <a:rPr lang="en-US" err="1"/>
              <a:t>superhost_observed_in_period</a:t>
            </a:r>
            <a:r>
              <a:rPr lang="en-US"/>
              <a:t> (t) = 10, 11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3ABBB6-EDEF-0372-70CA-88ED08718D0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2592" y="6397674"/>
            <a:ext cx="1219200" cy="32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842A0-1F0A-742C-AB2C-7A77141E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94" y="2031766"/>
            <a:ext cx="3262456" cy="2794468"/>
          </a:xfrm>
          <a:prstGeom prst="rect">
            <a:avLst/>
          </a:prstGeom>
        </p:spPr>
      </p:pic>
      <p:pic>
        <p:nvPicPr>
          <p:cNvPr id="1032" name="Picture 8" descr="New York Map US New York State Map WhatsAnswer, 55% OFF">
            <a:extLst>
              <a:ext uri="{FF2B5EF4-FFF2-40B4-BE49-F238E27FC236}">
                <a16:creationId xmlns:a16="http://schemas.microsoft.com/office/drawing/2014/main" id="{BD26705E-9866-67A1-A2DB-FAF92C4A1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68593"/>
            <a:ext cx="3037318" cy="188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York County Map">
            <a:extLst>
              <a:ext uri="{FF2B5EF4-FFF2-40B4-BE49-F238E27FC236}">
                <a16:creationId xmlns:a16="http://schemas.microsoft.com/office/drawing/2014/main" id="{D1F4348A-305D-9B15-B6ED-24C6210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42" y="2414179"/>
            <a:ext cx="3206228" cy="21973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5B3D3F4-DD5A-CB98-A56D-352719820D65}"/>
              </a:ext>
            </a:extLst>
          </p:cNvPr>
          <p:cNvSpPr/>
          <p:nvPr/>
        </p:nvSpPr>
        <p:spPr>
          <a:xfrm>
            <a:off x="2500315" y="3139902"/>
            <a:ext cx="500062" cy="37294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BC7FE6-90F3-71DD-CCED-12B77638BB7D}"/>
              </a:ext>
            </a:extLst>
          </p:cNvPr>
          <p:cNvCxnSpPr>
            <a:cxnSpLocks/>
          </p:cNvCxnSpPr>
          <p:nvPr/>
        </p:nvCxnSpPr>
        <p:spPr>
          <a:xfrm flipV="1">
            <a:off x="2750346" y="2414179"/>
            <a:ext cx="1220396" cy="72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2318F0-E3A5-89DF-0AA0-3655C9F93F72}"/>
              </a:ext>
            </a:extLst>
          </p:cNvPr>
          <p:cNvCxnSpPr>
            <a:cxnSpLocks/>
          </p:cNvCxnSpPr>
          <p:nvPr/>
        </p:nvCxnSpPr>
        <p:spPr>
          <a:xfrm>
            <a:off x="2750346" y="3478775"/>
            <a:ext cx="1220396" cy="113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7C6715-3AE6-4B6E-C1D0-80C4D1779D8D}"/>
              </a:ext>
            </a:extLst>
          </p:cNvPr>
          <p:cNvSpPr txBox="1"/>
          <p:nvPr/>
        </p:nvSpPr>
        <p:spPr>
          <a:xfrm>
            <a:off x="7767494" y="5057956"/>
            <a:ext cx="17231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1"/>
              <a:t>Shape: </a:t>
            </a:r>
            <a:r>
              <a:rPr lang="en-IN" i="1"/>
              <a:t>64,106 </a:t>
            </a:r>
          </a:p>
        </p:txBody>
      </p:sp>
    </p:spTree>
    <p:extLst>
      <p:ext uri="{BB962C8B-B14F-4D97-AF65-F5344CB8AC3E}">
        <p14:creationId xmlns:p14="http://schemas.microsoft.com/office/powerpoint/2010/main" val="39039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6563">
        <p14:gallery dir="l"/>
      </p:transition>
    </mc:Choice>
    <mc:Fallback>
      <p:transition spd="slow" advTm="3656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9 Flat Vector People Walking People Outdoor Pack of 20 - Etsy | Walking  people, Vector illustration people, People png">
            <a:extLst>
              <a:ext uri="{FF2B5EF4-FFF2-40B4-BE49-F238E27FC236}">
                <a16:creationId xmlns:a16="http://schemas.microsoft.com/office/drawing/2014/main" id="{AF2E438F-3669-FE85-7D1A-74A48A5E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87" y="2576905"/>
            <a:ext cx="2260441" cy="17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FAE1-A972-4214-3E5A-BB276A1FB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1708" y="2145226"/>
            <a:ext cx="3864779" cy="263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Does a </a:t>
            </a:r>
            <a:r>
              <a:rPr lang="en-US" sz="3600" b="1" err="1"/>
              <a:t>Superhost</a:t>
            </a:r>
            <a:r>
              <a:rPr lang="en-US" sz="3600" b="1"/>
              <a:t> </a:t>
            </a:r>
            <a:r>
              <a:rPr lang="en-US" sz="3600"/>
              <a:t>status effect the occupancy rate?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80E15C-6EC4-2245-23DC-AF644BCD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 Statement</a:t>
            </a:r>
          </a:p>
        </p:txBody>
      </p:sp>
      <p:pic>
        <p:nvPicPr>
          <p:cNvPr id="10" name="Picture Placeholder 9" descr="Building with solid fill">
            <a:extLst>
              <a:ext uri="{FF2B5EF4-FFF2-40B4-BE49-F238E27FC236}">
                <a16:creationId xmlns:a16="http://schemas.microsoft.com/office/drawing/2014/main" id="{96D1D44D-FBEE-03D9-AD3F-9ECF9DAC38D0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3847" b="13847"/>
          <a:stretch>
            <a:fillRect/>
          </a:stretch>
        </p:blipFill>
        <p:spPr>
          <a:xfrm>
            <a:off x="1252463" y="1860545"/>
            <a:ext cx="1783896" cy="1289283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D0ADA4-C9A9-CEB1-A606-BCC9352695F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Placeholder 9" descr="Building with solid fill">
            <a:extLst>
              <a:ext uri="{FF2B5EF4-FFF2-40B4-BE49-F238E27FC236}">
                <a16:creationId xmlns:a16="http://schemas.microsoft.com/office/drawing/2014/main" id="{3A632851-B050-86DC-FDA5-9019644D8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3847" b="13847"/>
          <a:stretch>
            <a:fillRect/>
          </a:stretch>
        </p:blipFill>
        <p:spPr>
          <a:xfrm>
            <a:off x="1215737" y="4574427"/>
            <a:ext cx="1771037" cy="1279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9E0A70-EE5B-615E-8D74-51B24AE9FBEF}"/>
              </a:ext>
            </a:extLst>
          </p:cNvPr>
          <p:cNvSpPr txBox="1"/>
          <p:nvPr/>
        </p:nvSpPr>
        <p:spPr>
          <a:xfrm>
            <a:off x="2754938" y="1710542"/>
            <a:ext cx="130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Superhost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D0E3E05-676A-7ADA-EC28-136705492A7C}"/>
              </a:ext>
            </a:extLst>
          </p:cNvPr>
          <p:cNvSpPr/>
          <p:nvPr/>
        </p:nvSpPr>
        <p:spPr>
          <a:xfrm>
            <a:off x="4831368" y="1708364"/>
            <a:ext cx="1831278" cy="891954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Let’s go to </a:t>
            </a:r>
            <a:r>
              <a:rPr lang="en-US" sz="1600" err="1"/>
              <a:t>superhost</a:t>
            </a:r>
            <a:r>
              <a:rPr lang="en-US" sz="1600"/>
              <a:t>!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CF412A-8BFC-71AD-2A28-7D1AA4799E93}"/>
              </a:ext>
            </a:extLst>
          </p:cNvPr>
          <p:cNvSpPr/>
          <p:nvPr/>
        </p:nvSpPr>
        <p:spPr>
          <a:xfrm>
            <a:off x="4868356" y="2798376"/>
            <a:ext cx="10610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37DE7-6FD2-87F2-C17D-8A1417A82837}"/>
              </a:ext>
            </a:extLst>
          </p:cNvPr>
          <p:cNvSpPr/>
          <p:nvPr/>
        </p:nvSpPr>
        <p:spPr>
          <a:xfrm>
            <a:off x="5120239" y="2629141"/>
            <a:ext cx="253741" cy="1148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12" descr="Badge Tick with solid fill">
            <a:extLst>
              <a:ext uri="{FF2B5EF4-FFF2-40B4-BE49-F238E27FC236}">
                <a16:creationId xmlns:a16="http://schemas.microsoft.com/office/drawing/2014/main" id="{99447AA6-5D94-8204-6130-9E205F45CC0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3867" b="13867"/>
          <a:stretch>
            <a:fillRect/>
          </a:stretch>
        </p:blipFill>
        <p:spPr>
          <a:xfrm>
            <a:off x="2217786" y="1675778"/>
            <a:ext cx="639750" cy="462369"/>
          </a:xfrm>
        </p:spPr>
      </p:pic>
      <p:pic>
        <p:nvPicPr>
          <p:cNvPr id="1028" name="Picture 4" descr="2 Roads Vector Art, Icons, and Graphics for Free Download">
            <a:extLst>
              <a:ext uri="{FF2B5EF4-FFF2-40B4-BE49-F238E27FC236}">
                <a16:creationId xmlns:a16="http://schemas.microsoft.com/office/drawing/2014/main" id="{4A5E6AF7-6A5B-4CA6-8C5B-555709829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06527" y="3157630"/>
            <a:ext cx="2113493" cy="140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790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6095">
        <p14:gallery dir="l"/>
      </p:transition>
    </mc:Choice>
    <mc:Fallback>
      <p:transition spd="slow" advTm="460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041-40B0-4E66-3B4B-55D213AE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660" y="1930619"/>
            <a:ext cx="8003882" cy="2155606"/>
          </a:xfrm>
        </p:spPr>
        <p:txBody>
          <a:bodyPr/>
          <a:lstStyle/>
          <a:p>
            <a:r>
              <a:rPr lang="en-US" sz="5400"/>
              <a:t>Approach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97315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6362">
        <p14:gallery dir="l"/>
      </p:transition>
    </mc:Choice>
    <mc:Fallback>
      <p:transition spd="slow" advTm="636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59487-B461-B14C-1CA0-065B9EAF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Confined Sample Space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DB7A83-F07C-625C-1FB6-995B2002D3D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405C0-D12E-66F6-A5FF-3B500FF02C72}"/>
              </a:ext>
            </a:extLst>
          </p:cNvPr>
          <p:cNvSpPr/>
          <p:nvPr/>
        </p:nvSpPr>
        <p:spPr>
          <a:xfrm>
            <a:off x="5184009" y="2508266"/>
            <a:ext cx="1028699" cy="1841468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6F4F19-0F3D-0F50-D2B1-03055740E54C}"/>
              </a:ext>
            </a:extLst>
          </p:cNvPr>
          <p:cNvCxnSpPr>
            <a:cxnSpLocks/>
          </p:cNvCxnSpPr>
          <p:nvPr/>
        </p:nvCxnSpPr>
        <p:spPr>
          <a:xfrm flipH="1">
            <a:off x="6241283" y="2086294"/>
            <a:ext cx="3572" cy="31738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DEC35-FE93-4A77-A1BB-7415D90251CC}"/>
              </a:ext>
            </a:extLst>
          </p:cNvPr>
          <p:cNvSpPr/>
          <p:nvPr/>
        </p:nvSpPr>
        <p:spPr>
          <a:xfrm>
            <a:off x="7287125" y="2508266"/>
            <a:ext cx="2874649" cy="1841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82AC61-72CE-D0EA-BE95-F89385E74D9E}"/>
              </a:ext>
            </a:extLst>
          </p:cNvPr>
          <p:cNvSpPr/>
          <p:nvPr/>
        </p:nvSpPr>
        <p:spPr>
          <a:xfrm>
            <a:off x="2296028" y="2508266"/>
            <a:ext cx="2887981" cy="18414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Missed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B24530-B917-2D76-9691-7966B0F990D4}"/>
              </a:ext>
            </a:extLst>
          </p:cNvPr>
          <p:cNvSpPr/>
          <p:nvPr/>
        </p:nvSpPr>
        <p:spPr>
          <a:xfrm>
            <a:off x="6258426" y="2508266"/>
            <a:ext cx="1028699" cy="1841468"/>
          </a:xfrm>
          <a:prstGeom prst="rect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F1B86-B19C-6A61-0F4E-8826F5215841}"/>
              </a:ext>
            </a:extLst>
          </p:cNvPr>
          <p:cNvSpPr txBox="1"/>
          <p:nvPr/>
        </p:nvSpPr>
        <p:spPr>
          <a:xfrm>
            <a:off x="5838643" y="1670904"/>
            <a:ext cx="85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Cut 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8AB220-47A3-F604-F195-92380F49125F}"/>
              </a:ext>
            </a:extLst>
          </p:cNvPr>
          <p:cNvSpPr txBox="1"/>
          <p:nvPr/>
        </p:nvSpPr>
        <p:spPr>
          <a:xfrm>
            <a:off x="5376885" y="4448540"/>
            <a:ext cx="64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Just Miss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7E27E1-FBDC-4036-F5CF-6D77BCFB5F61}"/>
              </a:ext>
            </a:extLst>
          </p:cNvPr>
          <p:cNvSpPr txBox="1"/>
          <p:nvPr/>
        </p:nvSpPr>
        <p:spPr>
          <a:xfrm>
            <a:off x="6216992" y="4448539"/>
            <a:ext cx="83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Just Pass</a:t>
            </a:r>
          </a:p>
        </p:txBody>
      </p:sp>
    </p:spTree>
    <p:extLst>
      <p:ext uri="{BB962C8B-B14F-4D97-AF65-F5344CB8AC3E}">
        <p14:creationId xmlns:p14="http://schemas.microsoft.com/office/powerpoint/2010/main" val="284407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2964">
        <p14:gallery dir="l"/>
      </p:transition>
    </mc:Choice>
    <mc:Fallback>
      <p:transition spd="slow" advTm="5296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59487-B461-B14C-1CA0-065B9EAF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Filtering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DB7A83-F07C-625C-1FB6-995B2002D3D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405C0-D12E-66F6-A5FF-3B500FF02C72}"/>
              </a:ext>
            </a:extLst>
          </p:cNvPr>
          <p:cNvSpPr/>
          <p:nvPr/>
        </p:nvSpPr>
        <p:spPr>
          <a:xfrm>
            <a:off x="2963824" y="2011772"/>
            <a:ext cx="1718194" cy="1149572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6F4F19-0F3D-0F50-D2B1-03055740E54C}"/>
              </a:ext>
            </a:extLst>
          </p:cNvPr>
          <p:cNvCxnSpPr>
            <a:cxnSpLocks/>
          </p:cNvCxnSpPr>
          <p:nvPr/>
        </p:nvCxnSpPr>
        <p:spPr>
          <a:xfrm flipH="1">
            <a:off x="4686302" y="1589800"/>
            <a:ext cx="27862" cy="34364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F1B86-B19C-6A61-0F4E-8826F5215841}"/>
              </a:ext>
            </a:extLst>
          </p:cNvPr>
          <p:cNvSpPr txBox="1"/>
          <p:nvPr/>
        </p:nvSpPr>
        <p:spPr>
          <a:xfrm>
            <a:off x="4281611" y="1189713"/>
            <a:ext cx="85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Cut 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8AB220-47A3-F604-F195-92380F49125F}"/>
              </a:ext>
            </a:extLst>
          </p:cNvPr>
          <p:cNvSpPr txBox="1"/>
          <p:nvPr/>
        </p:nvSpPr>
        <p:spPr>
          <a:xfrm>
            <a:off x="3846194" y="5166332"/>
            <a:ext cx="64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Just Miss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7E27E1-FBDC-4036-F5CF-6D77BCFB5F61}"/>
              </a:ext>
            </a:extLst>
          </p:cNvPr>
          <p:cNvSpPr txBox="1"/>
          <p:nvPr/>
        </p:nvSpPr>
        <p:spPr>
          <a:xfrm>
            <a:off x="4727735" y="5166333"/>
            <a:ext cx="83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Just Pass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AED3D-AE36-57C5-7FFE-DC9D1147211E}"/>
              </a:ext>
            </a:extLst>
          </p:cNvPr>
          <p:cNvSpPr/>
          <p:nvPr/>
        </p:nvSpPr>
        <p:spPr>
          <a:xfrm>
            <a:off x="3874056" y="3713462"/>
            <a:ext cx="797363" cy="1149572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BF11E-2AA6-AE82-4C08-8447F92B39C7}"/>
              </a:ext>
            </a:extLst>
          </p:cNvPr>
          <p:cNvSpPr/>
          <p:nvPr/>
        </p:nvSpPr>
        <p:spPr>
          <a:xfrm>
            <a:off x="4727735" y="3713462"/>
            <a:ext cx="807960" cy="1149572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7C1B-F6F4-3781-252E-9C6AEEE90E96}"/>
              </a:ext>
            </a:extLst>
          </p:cNvPr>
          <p:cNvSpPr txBox="1"/>
          <p:nvPr/>
        </p:nvSpPr>
        <p:spPr>
          <a:xfrm>
            <a:off x="972225" y="2386503"/>
            <a:ext cx="1987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 -1 </a:t>
            </a:r>
            <a:r>
              <a:rPr lang="en-US" sz="2000"/>
              <a:t>(10</a:t>
            </a:r>
            <a:r>
              <a:rPr lang="en-US" sz="2000" baseline="30000"/>
              <a:t>th</a:t>
            </a:r>
            <a:r>
              <a:rPr lang="en-US" sz="2000"/>
              <a:t> period)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172E4-51DA-C23B-CD20-52E07CF4834D}"/>
              </a:ext>
            </a:extLst>
          </p:cNvPr>
          <p:cNvSpPr txBox="1"/>
          <p:nvPr/>
        </p:nvSpPr>
        <p:spPr>
          <a:xfrm>
            <a:off x="1018883" y="4089318"/>
            <a:ext cx="1987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 </a:t>
            </a:r>
            <a:r>
              <a:rPr lang="en-US" sz="2000"/>
              <a:t>(11</a:t>
            </a:r>
            <a:r>
              <a:rPr lang="en-US" sz="2000" baseline="30000"/>
              <a:t>th</a:t>
            </a:r>
            <a:r>
              <a:rPr lang="en-US" sz="2000"/>
              <a:t> Period)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86A4D0-14E2-A4AB-8E66-DED0DA2CF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30519"/>
              </p:ext>
            </p:extLst>
          </p:nvPr>
        </p:nvGraphicFramePr>
        <p:xfrm>
          <a:off x="6350000" y="1189713"/>
          <a:ext cx="4869774" cy="21249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23258">
                  <a:extLst>
                    <a:ext uri="{9D8B030D-6E8A-4147-A177-3AD203B41FA5}">
                      <a16:colId xmlns:a16="http://schemas.microsoft.com/office/drawing/2014/main" val="1679137581"/>
                    </a:ext>
                  </a:extLst>
                </a:gridCol>
                <a:gridCol w="1623258">
                  <a:extLst>
                    <a:ext uri="{9D8B030D-6E8A-4147-A177-3AD203B41FA5}">
                      <a16:colId xmlns:a16="http://schemas.microsoft.com/office/drawing/2014/main" val="162032524"/>
                    </a:ext>
                  </a:extLst>
                </a:gridCol>
                <a:gridCol w="1623258">
                  <a:extLst>
                    <a:ext uri="{9D8B030D-6E8A-4147-A177-3AD203B41FA5}">
                      <a16:colId xmlns:a16="http://schemas.microsoft.com/office/drawing/2014/main" val="3100135812"/>
                    </a:ext>
                  </a:extLst>
                </a:gridCol>
              </a:tblGrid>
              <a:tr h="5232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Property ID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Period_10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Superhost_status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544745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3330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Just_Miss</a:t>
                      </a:r>
                      <a:endParaRPr kumimoji="0" lang="en-I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99887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5238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Just_Miss</a:t>
                      </a:r>
                      <a:endParaRPr kumimoji="0" lang="en-I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05174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5295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Just_Miss</a:t>
                      </a:r>
                      <a:endParaRPr kumimoji="0" lang="en-I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97729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5945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Just_Miss</a:t>
                      </a:r>
                      <a:endParaRPr kumimoji="0" lang="en-I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78703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7816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Just_Miss</a:t>
                      </a:r>
                      <a:endParaRPr kumimoji="0" lang="en-I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5951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F2A056E3-C923-0033-1806-907EF8F2E83A}"/>
              </a:ext>
            </a:extLst>
          </p:cNvPr>
          <p:cNvSpPr txBox="1"/>
          <p:nvPr/>
        </p:nvSpPr>
        <p:spPr>
          <a:xfrm>
            <a:off x="3670954" y="799200"/>
            <a:ext cx="673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All the 10</a:t>
            </a:r>
            <a:r>
              <a:rPr lang="en-IN" b="1" baseline="30000"/>
              <a:t>th</a:t>
            </a:r>
            <a:r>
              <a:rPr lang="en-IN" b="1"/>
              <a:t> period records for </a:t>
            </a:r>
            <a:r>
              <a:rPr lang="en-IN" b="1" err="1"/>
              <a:t>just_Missing</a:t>
            </a:r>
            <a:r>
              <a:rPr lang="en-IN" b="1"/>
              <a:t> the </a:t>
            </a:r>
            <a:r>
              <a:rPr lang="en-IN" b="1" err="1"/>
              <a:t>superhost_status</a:t>
            </a:r>
            <a:r>
              <a:rPr lang="en-IN" b="1"/>
              <a:t> 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0805DD4-D921-F06E-3145-50190217C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4001"/>
              </p:ext>
            </p:extLst>
          </p:nvPr>
        </p:nvGraphicFramePr>
        <p:xfrm>
          <a:off x="6360220" y="3947159"/>
          <a:ext cx="4869774" cy="21249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23258">
                  <a:extLst>
                    <a:ext uri="{9D8B030D-6E8A-4147-A177-3AD203B41FA5}">
                      <a16:colId xmlns:a16="http://schemas.microsoft.com/office/drawing/2014/main" val="1679137581"/>
                    </a:ext>
                  </a:extLst>
                </a:gridCol>
                <a:gridCol w="1623258">
                  <a:extLst>
                    <a:ext uri="{9D8B030D-6E8A-4147-A177-3AD203B41FA5}">
                      <a16:colId xmlns:a16="http://schemas.microsoft.com/office/drawing/2014/main" val="162032524"/>
                    </a:ext>
                  </a:extLst>
                </a:gridCol>
                <a:gridCol w="1623258">
                  <a:extLst>
                    <a:ext uri="{9D8B030D-6E8A-4147-A177-3AD203B41FA5}">
                      <a16:colId xmlns:a16="http://schemas.microsoft.com/office/drawing/2014/main" val="3100135812"/>
                    </a:ext>
                  </a:extLst>
                </a:gridCol>
              </a:tblGrid>
              <a:tr h="5232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Property ID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Period_11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Superhost_status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544745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3330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Just_Miss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99887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5238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err="1">
                          <a:effectLst/>
                        </a:rPr>
                        <a:t>Just_Miss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05174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5295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Just_Miss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98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97729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5945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Just_Pass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78703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7816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err="1">
                          <a:effectLst/>
                        </a:rPr>
                        <a:t>Just_Pass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59513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80986F6D-0E5B-A12C-4215-3A323BB703C0}"/>
              </a:ext>
            </a:extLst>
          </p:cNvPr>
          <p:cNvSpPr/>
          <p:nvPr/>
        </p:nvSpPr>
        <p:spPr>
          <a:xfrm>
            <a:off x="8661757" y="3466232"/>
            <a:ext cx="266699" cy="3562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E519C-7324-73E3-E70F-D3188DF6624E}"/>
              </a:ext>
            </a:extLst>
          </p:cNvPr>
          <p:cNvGrpSpPr/>
          <p:nvPr/>
        </p:nvGrpSpPr>
        <p:grpSpPr>
          <a:xfrm rot="10800000">
            <a:off x="5440579" y="4863034"/>
            <a:ext cx="2677134" cy="1601846"/>
            <a:chOff x="3444742" y="679519"/>
            <a:chExt cx="5521458" cy="474808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B7FCBB-F9FA-3C8A-274A-DDDFA0CD5B5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742" y="679520"/>
              <a:ext cx="0" cy="112388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69788-F993-8A32-53C3-831957223A72}"/>
                </a:ext>
              </a:extLst>
            </p:cNvPr>
            <p:cNvCxnSpPr/>
            <p:nvPr/>
          </p:nvCxnSpPr>
          <p:spPr>
            <a:xfrm>
              <a:off x="3444742" y="679520"/>
              <a:ext cx="5521458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5395F0D-3327-CE52-2BFD-5D46FE5703D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966200" y="679519"/>
              <a:ext cx="0" cy="4748087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035D1B-7D68-6805-DE67-76550C6410D1}"/>
              </a:ext>
            </a:extLst>
          </p:cNvPr>
          <p:cNvGrpSpPr/>
          <p:nvPr/>
        </p:nvGrpSpPr>
        <p:grpSpPr>
          <a:xfrm>
            <a:off x="4281610" y="4863033"/>
            <a:ext cx="2068385" cy="303294"/>
            <a:chOff x="2743200" y="3466232"/>
            <a:chExt cx="1984535" cy="186492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781BA9-537D-BB5F-033F-3A56EE959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0" y="3466232"/>
              <a:ext cx="0" cy="186492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1D4095B-DEC2-6719-7EF0-0E1D59C67C29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5331152"/>
              <a:ext cx="1984535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94295A-4E7A-598C-2D04-1DA88DCA86F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682018" y="2586558"/>
            <a:ext cx="1667982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06FC7B-E8E4-1401-DD22-3AD065AD54F4}"/>
              </a:ext>
            </a:extLst>
          </p:cNvPr>
          <p:cNvSpPr txBox="1"/>
          <p:nvPr/>
        </p:nvSpPr>
        <p:spPr>
          <a:xfrm>
            <a:off x="9598522" y="3314701"/>
            <a:ext cx="1620348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i="1"/>
              <a:t>Records: </a:t>
            </a:r>
            <a:r>
              <a:rPr lang="en-IN" sz="1600" i="1"/>
              <a:t>5,843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CFC3E-3303-00F5-DDA8-E539005872BF}"/>
              </a:ext>
            </a:extLst>
          </p:cNvPr>
          <p:cNvSpPr txBox="1"/>
          <p:nvPr/>
        </p:nvSpPr>
        <p:spPr>
          <a:xfrm>
            <a:off x="9598522" y="6059876"/>
            <a:ext cx="1631472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i="1"/>
              <a:t>Records: </a:t>
            </a:r>
            <a:r>
              <a:rPr lang="en-IN" sz="1600" i="1"/>
              <a:t>3,633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9DE69-F0C6-0056-F673-755AE062AE64}"/>
              </a:ext>
            </a:extLst>
          </p:cNvPr>
          <p:cNvSpPr txBox="1"/>
          <p:nvPr/>
        </p:nvSpPr>
        <p:spPr>
          <a:xfrm>
            <a:off x="3175763" y="3169409"/>
            <a:ext cx="112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Just Miss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50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4000">
        <p14:gallery dir="l"/>
      </p:transition>
    </mc:Choice>
    <mc:Fallback>
      <p:transition spd="slow" advTm="5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1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59487-B461-B14C-1CA0-065B9EAF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Thresholds for Just Miss  &amp; Just Pass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DB7A83-F07C-625C-1FB6-995B2002D3D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801A3-BF1C-6ABC-A95A-F5E2EB70C31F}"/>
              </a:ext>
            </a:extLst>
          </p:cNvPr>
          <p:cNvSpPr txBox="1"/>
          <p:nvPr/>
        </p:nvSpPr>
        <p:spPr>
          <a:xfrm>
            <a:off x="520474" y="2477582"/>
            <a:ext cx="323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Proportion of 5-star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87380-D6BC-8904-62BE-70F68BB7747F}"/>
              </a:ext>
            </a:extLst>
          </p:cNvPr>
          <p:cNvSpPr txBox="1"/>
          <p:nvPr/>
        </p:nvSpPr>
        <p:spPr>
          <a:xfrm>
            <a:off x="520473" y="2986575"/>
            <a:ext cx="323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Host Response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6467C-2F3B-BF49-83C3-007B15C616D9}"/>
              </a:ext>
            </a:extLst>
          </p:cNvPr>
          <p:cNvSpPr txBox="1"/>
          <p:nvPr/>
        </p:nvSpPr>
        <p:spPr>
          <a:xfrm>
            <a:off x="520472" y="3532929"/>
            <a:ext cx="323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Cancellations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104AA-972E-669E-8E35-EB956C25B43D}"/>
              </a:ext>
            </a:extLst>
          </p:cNvPr>
          <p:cNvSpPr txBox="1"/>
          <p:nvPr/>
        </p:nvSpPr>
        <p:spPr>
          <a:xfrm>
            <a:off x="520472" y="4081785"/>
            <a:ext cx="323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Number of trips hosted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B1DB41-2ED0-E91B-495E-812B2A0D8883}"/>
              </a:ext>
            </a:extLst>
          </p:cNvPr>
          <p:cNvSpPr/>
          <p:nvPr/>
        </p:nvSpPr>
        <p:spPr>
          <a:xfrm>
            <a:off x="3429701" y="2597525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5E6115-FB15-F274-BCB5-A9D81F671E59}"/>
              </a:ext>
            </a:extLst>
          </p:cNvPr>
          <p:cNvSpPr/>
          <p:nvPr/>
        </p:nvSpPr>
        <p:spPr>
          <a:xfrm>
            <a:off x="3429701" y="3107303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E8CF836-8CA1-1BF1-724A-D36878A5D04A}"/>
              </a:ext>
            </a:extLst>
          </p:cNvPr>
          <p:cNvSpPr/>
          <p:nvPr/>
        </p:nvSpPr>
        <p:spPr>
          <a:xfrm>
            <a:off x="3429701" y="3660981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984D1CE-973D-4E0D-582C-EFCEA86265A4}"/>
              </a:ext>
            </a:extLst>
          </p:cNvPr>
          <p:cNvSpPr/>
          <p:nvPr/>
        </p:nvSpPr>
        <p:spPr>
          <a:xfrm>
            <a:off x="3429701" y="4178652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068C60-E3BD-CB11-B533-321721FB1272}"/>
              </a:ext>
            </a:extLst>
          </p:cNvPr>
          <p:cNvSpPr/>
          <p:nvPr/>
        </p:nvSpPr>
        <p:spPr>
          <a:xfrm>
            <a:off x="3429701" y="2597525"/>
            <a:ext cx="2903220" cy="184666"/>
          </a:xfrm>
          <a:prstGeom prst="roundRect">
            <a:avLst/>
          </a:prstGeom>
          <a:pattFill prst="dkDnDiag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2231250-0A66-6178-925A-F04866C9DB45}"/>
              </a:ext>
            </a:extLst>
          </p:cNvPr>
          <p:cNvSpPr/>
          <p:nvPr/>
        </p:nvSpPr>
        <p:spPr>
          <a:xfrm>
            <a:off x="3429701" y="3118805"/>
            <a:ext cx="3417570" cy="184666"/>
          </a:xfrm>
          <a:prstGeom prst="roundRect">
            <a:avLst/>
          </a:prstGeom>
          <a:pattFill prst="dkDnDiag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F171753-0232-1B84-6CA5-23A1C5841425}"/>
              </a:ext>
            </a:extLst>
          </p:cNvPr>
          <p:cNvSpPr/>
          <p:nvPr/>
        </p:nvSpPr>
        <p:spPr>
          <a:xfrm>
            <a:off x="3429702" y="4178652"/>
            <a:ext cx="1794510" cy="184666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AA95B-779D-CA17-2B33-2F761EE578D7}"/>
              </a:ext>
            </a:extLst>
          </p:cNvPr>
          <p:cNvSpPr txBox="1"/>
          <p:nvPr/>
        </p:nvSpPr>
        <p:spPr>
          <a:xfrm>
            <a:off x="6071315" y="2259132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80%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726E27-BB5F-8A19-6A5B-F1FAB0FA2F37}"/>
              </a:ext>
            </a:extLst>
          </p:cNvPr>
          <p:cNvSpPr txBox="1"/>
          <p:nvPr/>
        </p:nvSpPr>
        <p:spPr>
          <a:xfrm>
            <a:off x="6635194" y="2800955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90%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88A757-2896-DA28-FA51-33A2FECDECC0}"/>
              </a:ext>
            </a:extLst>
          </p:cNvPr>
          <p:cNvSpPr txBox="1"/>
          <p:nvPr/>
        </p:nvSpPr>
        <p:spPr>
          <a:xfrm>
            <a:off x="3429702" y="3366123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C6A010-8781-FE7B-39A1-63EECD7B34A2}"/>
              </a:ext>
            </a:extLst>
          </p:cNvPr>
          <p:cNvSpPr txBox="1"/>
          <p:nvPr/>
        </p:nvSpPr>
        <p:spPr>
          <a:xfrm>
            <a:off x="4936247" y="3891677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78F438-7839-1B12-F1FB-BD7852D59FBC}"/>
              </a:ext>
            </a:extLst>
          </p:cNvPr>
          <p:cNvSpPr/>
          <p:nvPr/>
        </p:nvSpPr>
        <p:spPr>
          <a:xfrm>
            <a:off x="3427485" y="2592413"/>
            <a:ext cx="2352034" cy="1897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F65737-AD3C-6458-80D2-FA1702FE834C}"/>
              </a:ext>
            </a:extLst>
          </p:cNvPr>
          <p:cNvSpPr txBox="1"/>
          <p:nvPr/>
        </p:nvSpPr>
        <p:spPr>
          <a:xfrm>
            <a:off x="5448709" y="2254019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70%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3EEDF8-B540-797B-8EDC-E0DA94D1AF58}"/>
              </a:ext>
            </a:extLst>
          </p:cNvPr>
          <p:cNvSpPr txBox="1"/>
          <p:nvPr/>
        </p:nvSpPr>
        <p:spPr>
          <a:xfrm>
            <a:off x="6024642" y="2797431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80%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DEF745F-94EF-2162-DC09-4EB24C5D2417}"/>
              </a:ext>
            </a:extLst>
          </p:cNvPr>
          <p:cNvSpPr/>
          <p:nvPr/>
        </p:nvSpPr>
        <p:spPr>
          <a:xfrm>
            <a:off x="3429701" y="3114332"/>
            <a:ext cx="2903220" cy="1846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E9E1733-FE4B-BA9F-A0CB-33AB571C0864}"/>
              </a:ext>
            </a:extLst>
          </p:cNvPr>
          <p:cNvSpPr/>
          <p:nvPr/>
        </p:nvSpPr>
        <p:spPr>
          <a:xfrm>
            <a:off x="3441773" y="3666255"/>
            <a:ext cx="875658" cy="179392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DB1401-0FE9-6BB6-4161-AE1E73F676F8}"/>
              </a:ext>
            </a:extLst>
          </p:cNvPr>
          <p:cNvSpPr txBox="1"/>
          <p:nvPr/>
        </p:nvSpPr>
        <p:spPr>
          <a:xfrm>
            <a:off x="4112331" y="3362819"/>
            <a:ext cx="30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E67FCF5-FEA3-E81F-ABD4-52D08BE11957}"/>
              </a:ext>
            </a:extLst>
          </p:cNvPr>
          <p:cNvSpPr/>
          <p:nvPr/>
        </p:nvSpPr>
        <p:spPr>
          <a:xfrm>
            <a:off x="3427485" y="4178653"/>
            <a:ext cx="1308132" cy="1718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8A25A-74CC-31F0-E091-D043ECDEE24E}"/>
              </a:ext>
            </a:extLst>
          </p:cNvPr>
          <p:cNvSpPr txBox="1"/>
          <p:nvPr/>
        </p:nvSpPr>
        <p:spPr>
          <a:xfrm>
            <a:off x="4360313" y="3886521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D0382E-4043-0D5F-DB75-3BA895E4C074}"/>
              </a:ext>
            </a:extLst>
          </p:cNvPr>
          <p:cNvSpPr/>
          <p:nvPr/>
        </p:nvSpPr>
        <p:spPr>
          <a:xfrm>
            <a:off x="7420383" y="2592413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32327F-2624-FC2B-C4E2-5FF16705D1F6}"/>
              </a:ext>
            </a:extLst>
          </p:cNvPr>
          <p:cNvSpPr/>
          <p:nvPr/>
        </p:nvSpPr>
        <p:spPr>
          <a:xfrm>
            <a:off x="7420383" y="3102191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EB5DC0-3E70-922F-52F0-AB36BC14729F}"/>
              </a:ext>
            </a:extLst>
          </p:cNvPr>
          <p:cNvSpPr/>
          <p:nvPr/>
        </p:nvSpPr>
        <p:spPr>
          <a:xfrm>
            <a:off x="7420383" y="3655869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E2365D6-8247-6485-27CD-8DE1E1F16EFD}"/>
              </a:ext>
            </a:extLst>
          </p:cNvPr>
          <p:cNvSpPr/>
          <p:nvPr/>
        </p:nvSpPr>
        <p:spPr>
          <a:xfrm>
            <a:off x="7420383" y="4173540"/>
            <a:ext cx="3817620" cy="184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F1274CF-2CA1-D583-D74A-AE9ADDD3E7D1}"/>
              </a:ext>
            </a:extLst>
          </p:cNvPr>
          <p:cNvSpPr/>
          <p:nvPr/>
        </p:nvSpPr>
        <p:spPr>
          <a:xfrm>
            <a:off x="7420383" y="2592413"/>
            <a:ext cx="3417570" cy="183802"/>
          </a:xfrm>
          <a:prstGeom prst="roundRect">
            <a:avLst/>
          </a:prstGeom>
          <a:pattFill prst="lt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651DBB6-0B62-3E83-2F4F-5AB880D169DB}"/>
              </a:ext>
            </a:extLst>
          </p:cNvPr>
          <p:cNvSpPr/>
          <p:nvPr/>
        </p:nvSpPr>
        <p:spPr>
          <a:xfrm>
            <a:off x="7420382" y="3101501"/>
            <a:ext cx="3630931" cy="184666"/>
          </a:xfrm>
          <a:prstGeom prst="roundRect">
            <a:avLst/>
          </a:prstGeom>
          <a:pattFill prst="lt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F5ED396-E1DB-4578-994F-641C75D223C2}"/>
              </a:ext>
            </a:extLst>
          </p:cNvPr>
          <p:cNvSpPr/>
          <p:nvPr/>
        </p:nvSpPr>
        <p:spPr>
          <a:xfrm>
            <a:off x="7420383" y="4173014"/>
            <a:ext cx="2206633" cy="177448"/>
          </a:xfrm>
          <a:prstGeom prst="roundRect">
            <a:avLst/>
          </a:prstGeom>
          <a:pattFill prst="lt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57A66-957E-CB19-8AA5-AA4F6E20C13A}"/>
              </a:ext>
            </a:extLst>
          </p:cNvPr>
          <p:cNvSpPr txBox="1"/>
          <p:nvPr/>
        </p:nvSpPr>
        <p:spPr>
          <a:xfrm>
            <a:off x="10591257" y="2265872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90</a:t>
            </a:r>
            <a:r>
              <a:rPr lang="en-US" sz="1400"/>
              <a:t>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D2ED4-AC74-ACE1-F1AA-D7EEE9494658}"/>
              </a:ext>
            </a:extLst>
          </p:cNvPr>
          <p:cNvSpPr txBox="1"/>
          <p:nvPr/>
        </p:nvSpPr>
        <p:spPr>
          <a:xfrm>
            <a:off x="10923297" y="2829951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95%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CB1BD0-1829-47BB-BF0C-E8D20D5C6F99}"/>
              </a:ext>
            </a:extLst>
          </p:cNvPr>
          <p:cNvSpPr txBox="1"/>
          <p:nvPr/>
        </p:nvSpPr>
        <p:spPr>
          <a:xfrm>
            <a:off x="7420384" y="3361011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E973AD-38A0-0B09-1428-2922417D9777}"/>
              </a:ext>
            </a:extLst>
          </p:cNvPr>
          <p:cNvSpPr txBox="1"/>
          <p:nvPr/>
        </p:nvSpPr>
        <p:spPr>
          <a:xfrm>
            <a:off x="9385756" y="3887827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12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5752231-A02C-DDAF-25DE-F16900393002}"/>
              </a:ext>
            </a:extLst>
          </p:cNvPr>
          <p:cNvSpPr/>
          <p:nvPr/>
        </p:nvSpPr>
        <p:spPr>
          <a:xfrm>
            <a:off x="7418167" y="2587301"/>
            <a:ext cx="2905436" cy="188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CA33EB-59E4-B5CF-7885-3BC8995CFEBF}"/>
              </a:ext>
            </a:extLst>
          </p:cNvPr>
          <p:cNvSpPr txBox="1"/>
          <p:nvPr/>
        </p:nvSpPr>
        <p:spPr>
          <a:xfrm>
            <a:off x="10015324" y="2286309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80%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054977-F300-FE34-B058-7092D7659F69}"/>
              </a:ext>
            </a:extLst>
          </p:cNvPr>
          <p:cNvSpPr txBox="1"/>
          <p:nvPr/>
        </p:nvSpPr>
        <p:spPr>
          <a:xfrm>
            <a:off x="10374104" y="2829087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90%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9C09CDF-F906-CC00-5645-4E9DC50597D5}"/>
              </a:ext>
            </a:extLst>
          </p:cNvPr>
          <p:cNvSpPr/>
          <p:nvPr/>
        </p:nvSpPr>
        <p:spPr>
          <a:xfrm>
            <a:off x="7420382" y="3109220"/>
            <a:ext cx="3368801" cy="17694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C16257F-A841-375C-7E55-9BEFC196DC22}"/>
              </a:ext>
            </a:extLst>
          </p:cNvPr>
          <p:cNvSpPr/>
          <p:nvPr/>
        </p:nvSpPr>
        <p:spPr>
          <a:xfrm>
            <a:off x="7418167" y="4169610"/>
            <a:ext cx="1755578" cy="1885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F8833-148C-65C8-1D22-8A59DAAAD435}"/>
              </a:ext>
            </a:extLst>
          </p:cNvPr>
          <p:cNvSpPr txBox="1"/>
          <p:nvPr/>
        </p:nvSpPr>
        <p:spPr>
          <a:xfrm>
            <a:off x="9016179" y="3892611"/>
            <a:ext cx="57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29BA39-09D3-E7EB-3425-0AA50C624C00}"/>
              </a:ext>
            </a:extLst>
          </p:cNvPr>
          <p:cNvCxnSpPr>
            <a:cxnSpLocks/>
          </p:cNvCxnSpPr>
          <p:nvPr/>
        </p:nvCxnSpPr>
        <p:spPr>
          <a:xfrm flipH="1">
            <a:off x="7315941" y="1644586"/>
            <a:ext cx="27862" cy="34364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F1CEC1-6EDB-8A57-2BE0-DA821C23F461}"/>
              </a:ext>
            </a:extLst>
          </p:cNvPr>
          <p:cNvSpPr txBox="1"/>
          <p:nvPr/>
        </p:nvSpPr>
        <p:spPr>
          <a:xfrm>
            <a:off x="4575014" y="1722131"/>
            <a:ext cx="152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For Just Miss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23543-A2CF-BE16-E631-D9D83C9D0B6E}"/>
              </a:ext>
            </a:extLst>
          </p:cNvPr>
          <p:cNvSpPr txBox="1"/>
          <p:nvPr/>
        </p:nvSpPr>
        <p:spPr>
          <a:xfrm>
            <a:off x="8475354" y="1716640"/>
            <a:ext cx="152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For Just Pass</a:t>
            </a:r>
          </a:p>
        </p:txBody>
      </p:sp>
    </p:spTree>
    <p:extLst>
      <p:ext uri="{BB962C8B-B14F-4D97-AF65-F5344CB8AC3E}">
        <p14:creationId xmlns:p14="http://schemas.microsoft.com/office/powerpoint/2010/main" val="320255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89541">
        <p14:gallery dir="l"/>
      </p:transition>
    </mc:Choice>
    <mc:Fallback>
      <p:transition spd="slow" advTm="8954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6.5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1CB728EC-7776-5A42-85B5-B3CE9B32F801}" vid="{6EC76D2B-F488-6747-8CC9-3B07E3094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388A72087F5E49BBA10DA325CF911D" ma:contentTypeVersion="13" ma:contentTypeDescription="Create a new document." ma:contentTypeScope="" ma:versionID="f93c98d45eed06045e28838ce400e2cf">
  <xsd:schema xmlns:xsd="http://www.w3.org/2001/XMLSchema" xmlns:xs="http://www.w3.org/2001/XMLSchema" xmlns:p="http://schemas.microsoft.com/office/2006/metadata/properties" xmlns:ns3="00bedd3a-6f12-41be-a697-5f16a8b0148b" xmlns:ns4="8c80cc5b-8c1f-4abd-8839-312f41114acd" targetNamespace="http://schemas.microsoft.com/office/2006/metadata/properties" ma:root="true" ma:fieldsID="c9748e90726de62a18f95b48c111d2fe" ns3:_="" ns4:_="">
    <xsd:import namespace="00bedd3a-6f12-41be-a697-5f16a8b0148b"/>
    <xsd:import namespace="8c80cc5b-8c1f-4abd-8839-312f41114ac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edd3a-6f12-41be-a697-5f16a8b0148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0cc5b-8c1f-4abd-8839-312f41114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80cc5b-8c1f-4abd-8839-312f41114acd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_activity xmlns="00bedd3a-6f12-41be-a697-5f16a8b0148b" xsi:nil="true"/>
  </documentManagement>
</p:properties>
</file>

<file path=customXml/itemProps1.xml><?xml version="1.0" encoding="utf-8"?>
<ds:datastoreItem xmlns:ds="http://schemas.openxmlformats.org/officeDocument/2006/customXml" ds:itemID="{5C53BD21-1639-4B27-8109-320DB6EE2647}">
  <ds:schemaRefs>
    <ds:schemaRef ds:uri="00bedd3a-6f12-41be-a697-5f16a8b0148b"/>
    <ds:schemaRef ds:uri="8c80cc5b-8c1f-4abd-8839-312f41114a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DE0D6C-581B-4814-98E7-EF172D5D46A1}">
  <ds:schemaRefs>
    <ds:schemaRef ds:uri="http://purl.org/dc/terms/"/>
    <ds:schemaRef ds:uri="http://schemas.microsoft.com/office/2006/metadata/properties"/>
    <ds:schemaRef ds:uri="http://purl.org/dc/dcmitype/"/>
    <ds:schemaRef ds:uri="8c80cc5b-8c1f-4abd-8839-312f41114acd"/>
    <ds:schemaRef ds:uri="http://schemas.microsoft.com/office/2006/documentManagement/types"/>
    <ds:schemaRef ds:uri="http://schemas.microsoft.com/office/infopath/2007/PartnerControls"/>
    <ds:schemaRef ds:uri="00bedd3a-6f12-41be-a697-5f16a8b0148b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1159</Words>
  <Application>Microsoft Office PowerPoint</Application>
  <PresentationFormat>Widescreen</PresentationFormat>
  <Paragraphs>301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Franklin Gothic Book</vt:lpstr>
      <vt:lpstr>Franklin Gothic Medium</vt:lpstr>
      <vt:lpstr>Calibri</vt:lpstr>
      <vt:lpstr>Arial</vt:lpstr>
      <vt:lpstr>Wingdings</vt:lpstr>
      <vt:lpstr>Cambria Math</vt:lpstr>
      <vt:lpstr>Franklin Gothic Medium Cond</vt:lpstr>
      <vt:lpstr>Söhne</vt:lpstr>
      <vt:lpstr>Office Theme</vt:lpstr>
      <vt:lpstr>Causality of Superhost Status</vt:lpstr>
      <vt:lpstr>Problem Statement</vt:lpstr>
      <vt:lpstr>Superhost Criteria</vt:lpstr>
      <vt:lpstr>New York Dataset</vt:lpstr>
      <vt:lpstr>Problem Statement</vt:lpstr>
      <vt:lpstr>Approach &amp; Analysis</vt:lpstr>
      <vt:lpstr>Confined Sample Space</vt:lpstr>
      <vt:lpstr>Data Filtering  </vt:lpstr>
      <vt:lpstr>Thresholds for Just Miss  &amp; Just Pass Group</vt:lpstr>
      <vt:lpstr>Summarize Data Cleaning</vt:lpstr>
      <vt:lpstr>Treatment vs Control</vt:lpstr>
      <vt:lpstr>Change in Occupancy rates</vt:lpstr>
      <vt:lpstr>Defining Superhost effect</vt:lpstr>
      <vt:lpstr>The Equation</vt:lpstr>
      <vt:lpstr>Feature Selection:  Y in time-period ‘t’</vt:lpstr>
      <vt:lpstr>Target Variable</vt:lpstr>
      <vt:lpstr>Results</vt:lpstr>
      <vt:lpstr>Key Takeaways</vt:lpstr>
      <vt:lpstr>Inference 1: Effect of Superhost</vt:lpstr>
      <vt:lpstr>Inference 2: Effect of period</vt:lpstr>
      <vt:lpstr>Recommendations</vt:lpstr>
      <vt:lpstr>Limitations &amp; 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- I</dc:title>
  <dc:creator>Harish Datta</dc:creator>
  <cp:lastModifiedBy>Goutham kumar Vemasani</cp:lastModifiedBy>
  <cp:revision>3</cp:revision>
  <dcterms:created xsi:type="dcterms:W3CDTF">2023-11-10T14:51:22Z</dcterms:created>
  <dcterms:modified xsi:type="dcterms:W3CDTF">2023-12-09T04:47:08Z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0x0101005C388A72087F5E49BBA10DA325CF911D</vt:lpwstr>
  </property>
  <property fmtid="{D5CDD505-2E9C-101B-9397-08002B2CF9AE}" pid="10" name="MediaServiceImageTags">
    <vt:lpwstr/>
  </property>
</Properties>
</file>