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64" r:id="rId4"/>
    <p:sldId id="266" r:id="rId5"/>
    <p:sldId id="267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son Cho" initials="HC" lastIdx="1" clrIdx="0">
    <p:extLst>
      <p:ext uri="{19B8F6BF-5375-455C-9EA6-DF929625EA0E}">
        <p15:presenceInfo xmlns:p15="http://schemas.microsoft.com/office/powerpoint/2012/main" userId="0b3372bd84219c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/>
    <p:restoredTop sz="94673"/>
  </p:normalViewPr>
  <p:slideViewPr>
    <p:cSldViewPr snapToGrid="0" snapToObjects="1">
      <p:cViewPr>
        <p:scale>
          <a:sx n="110" d="100"/>
          <a:sy n="110" d="100"/>
        </p:scale>
        <p:origin x="-169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37BBEA-BE93-C94C-A7D6-DEC741C90F35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AB9800-92A7-4D4D-8FC6-864FE796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7869-B810-FA42-A142-3FE9C673C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the Effects of Fiber Optic Internet Availability on High skill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9425-4657-694E-A18F-0EC06EB4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Cho </a:t>
            </a:r>
          </a:p>
        </p:txBody>
      </p:sp>
    </p:spTree>
    <p:extLst>
      <p:ext uri="{BB962C8B-B14F-4D97-AF65-F5344CB8AC3E}">
        <p14:creationId xmlns:p14="http://schemas.microsoft.com/office/powerpoint/2010/main" val="513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4A5E-EAFA-DA4E-BA93-4965F63C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653" y="493708"/>
            <a:ext cx="1752039" cy="406483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B887F-1CE4-CB41-8252-015322C3D91E}"/>
              </a:ext>
            </a:extLst>
          </p:cNvPr>
          <p:cNvSpPr txBox="1"/>
          <p:nvPr/>
        </p:nvSpPr>
        <p:spPr>
          <a:xfrm>
            <a:off x="991448" y="909716"/>
            <a:ext cx="1013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Does the availability of high-speed </a:t>
            </a:r>
            <a:r>
              <a:rPr lang="en-US" sz="2000" i="1"/>
              <a:t>internet affect </a:t>
            </a:r>
            <a:r>
              <a:rPr lang="en-US" sz="2000" i="1" dirty="0"/>
              <a:t>employment amongst high skilled workers?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BD8AF-1239-F947-B65A-67C2908C6BB3}"/>
              </a:ext>
            </a:extLst>
          </p:cNvPr>
          <p:cNvSpPr txBox="1"/>
          <p:nvPr/>
        </p:nvSpPr>
        <p:spPr>
          <a:xfrm>
            <a:off x="1160097" y="1864947"/>
            <a:ext cx="97971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100" dirty="0"/>
              <a:t>Are the returns to high-speed internet connections economically viable? </a:t>
            </a:r>
          </a:p>
          <a:p>
            <a:pPr marL="457200" indent="-457200">
              <a:buFontTx/>
              <a:buChar char="-"/>
            </a:pPr>
            <a:r>
              <a:rPr lang="en-US" sz="2100" dirty="0"/>
              <a:t>Is the decreasing price of technology disparately affecting employment in America? </a:t>
            </a:r>
          </a:p>
          <a:p>
            <a:pPr marL="457200" indent="-457200">
              <a:buFontTx/>
              <a:buChar char="-"/>
            </a:pPr>
            <a:r>
              <a:rPr lang="en-US" sz="2100" dirty="0"/>
              <a:t>How is investment in capital affecting the wellbeing of workers?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172D62-63F7-E043-A8A2-874B246FED87}"/>
              </a:ext>
            </a:extLst>
          </p:cNvPr>
          <p:cNvSpPr txBox="1">
            <a:spLocks/>
          </p:cNvSpPr>
          <p:nvPr/>
        </p:nvSpPr>
        <p:spPr>
          <a:xfrm>
            <a:off x="5005365" y="1473060"/>
            <a:ext cx="2106602" cy="39188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Motivation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6B56C-9EC4-9748-86B8-FC7A04AB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73" y="3545633"/>
            <a:ext cx="8042987" cy="27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CF-5D2E-1F4E-8F3C-C859230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043" y="423516"/>
            <a:ext cx="7729728" cy="118872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8D1CA-66BE-C842-BF1E-F233E36D9F8E}"/>
              </a:ext>
            </a:extLst>
          </p:cNvPr>
          <p:cNvSpPr txBox="1">
            <a:spLocks/>
          </p:cNvSpPr>
          <p:nvPr/>
        </p:nvSpPr>
        <p:spPr>
          <a:xfrm>
            <a:off x="-59093" y="1931550"/>
            <a:ext cx="12192000" cy="492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Jayakar</a:t>
            </a:r>
            <a:r>
              <a:rPr lang="en-US" dirty="0"/>
              <a:t> and Park (2013): Broadband Availability and Employment:  An Analysis of County-Level Data from the National Broadband Map</a:t>
            </a:r>
          </a:p>
          <a:p>
            <a:pPr lvl="1"/>
            <a:r>
              <a:rPr lang="en-US" dirty="0"/>
              <a:t>In countries with greater access to high speed internet (broadband connections) there is a positive economic growth</a:t>
            </a:r>
          </a:p>
          <a:p>
            <a:r>
              <a:rPr lang="en-US" dirty="0"/>
              <a:t>Grimes and Stevens (2011):  The Need for Speed: Impacts of Internet Connectivity on Firm Productivity  </a:t>
            </a:r>
          </a:p>
          <a:p>
            <a:pPr lvl="1"/>
            <a:r>
              <a:rPr lang="en-US" dirty="0"/>
              <a:t>There is a 7-10% increase in productivity amongst firms (after controlling for industry variables) that utilize high speed internet connections </a:t>
            </a:r>
          </a:p>
          <a:p>
            <a:pPr lvl="1"/>
            <a:r>
              <a:rPr lang="en-US" dirty="0"/>
              <a:t>Gradual levels of returns to internet speed depending on key variables that enable faster adoption</a:t>
            </a:r>
          </a:p>
          <a:p>
            <a:r>
              <a:rPr lang="en-US" dirty="0"/>
              <a:t>Bai (2016):  The Impact of Internet Speed on Employment </a:t>
            </a:r>
          </a:p>
          <a:p>
            <a:pPr lvl="1"/>
            <a:r>
              <a:rPr lang="en-US" dirty="0"/>
              <a:t>Positive association between broadband availability and county level employment </a:t>
            </a:r>
          </a:p>
          <a:p>
            <a:pPr lvl="1"/>
            <a:r>
              <a:rPr lang="en-US" dirty="0"/>
              <a:t>No conclusive impact can be generalized from the body of literature </a:t>
            </a:r>
          </a:p>
          <a:p>
            <a:pPr lvl="1"/>
            <a:r>
              <a:rPr lang="en-US" dirty="0"/>
              <a:t>An estimated 250,000 jobs would be created from the expansion of broadband internet across the US </a:t>
            </a:r>
          </a:p>
          <a:p>
            <a:pPr marL="228600" lvl="1" indent="0">
              <a:buNone/>
            </a:pPr>
            <a:endParaRPr lang="en-US" sz="1800" dirty="0"/>
          </a:p>
          <a:p>
            <a:r>
              <a:rPr lang="en-US" sz="2000" dirty="0"/>
              <a:t>This study focuses on change in employment levels amongst white-collar workers. The body of literature has not focused on the returns that high speed internet gives to specific type of employment.</a:t>
            </a:r>
          </a:p>
          <a:p>
            <a:pPr marL="2286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730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CF-5D2E-1F4E-8F3C-C859230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83" y="285396"/>
            <a:ext cx="5367094" cy="58491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EA19E6-677A-3D4D-A517-CCF6798AB096}"/>
                  </a:ext>
                </a:extLst>
              </p:cNvPr>
              <p:cNvSpPr txBox="1"/>
              <p:nvPr/>
            </p:nvSpPr>
            <p:spPr>
              <a:xfrm>
                <a:off x="5687114" y="1036088"/>
                <a:ext cx="6369632" cy="1275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𝑚𝑝𝑙𝑜𝑦𝑚𝑒𝑛𝑡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𝑟𝐷𝐷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𝑒𝑚𝑝𝑑𝑖𝑓𝑓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𝑓𝑖𝑏𝑒𝑟𝑜𝑝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𝑤h𝑖𝑡𝑒𝑐𝑜𝑙𝑙𝑎𝑟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Austin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𝑓𝑒𝑚𝑎𝑙𝑒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income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𝑤h𝑖𝑡𝑒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black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𝑎𝑠𝑖𝑎𝑛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other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h𝑠𝑑𝑟𝑜𝑝𝑜𝑢𝑡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college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𝑔𝑟𝑎𝑑𝑢𝑎𝑡𝑒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EA19E6-677A-3D4D-A517-CCF6798A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114" y="1036088"/>
                <a:ext cx="6369632" cy="1275862"/>
              </a:xfrm>
              <a:prstGeom prst="rect">
                <a:avLst/>
              </a:prstGeom>
              <a:blipFill>
                <a:blip r:embed="rId3"/>
                <a:stretch>
                  <a:fillRect l="-996" t="-1980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701434B-AB2D-3743-B4B7-3346C3312814}"/>
              </a:ext>
            </a:extLst>
          </p:cNvPr>
          <p:cNvSpPr txBox="1"/>
          <p:nvPr/>
        </p:nvSpPr>
        <p:spPr>
          <a:xfrm>
            <a:off x="5687114" y="2311950"/>
            <a:ext cx="6369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variables available in the American Community Survey’s Public Use Microdata Survey (ACS PUMS) from 2014 and 2015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Time Invariant/State Invariant variables?</a:t>
            </a:r>
          </a:p>
          <a:p>
            <a:endParaRPr lang="en-US" dirty="0"/>
          </a:p>
          <a:p>
            <a:r>
              <a:rPr lang="en-US" dirty="0"/>
              <a:t>Important omitted variables that account for socioeconomic status: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Marital status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Primary language 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children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Simultaneous causality? Measurement error?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8DE15-F503-8941-B51A-7C29A03D2BEB}"/>
              </a:ext>
            </a:extLst>
          </p:cNvPr>
          <p:cNvCxnSpPr/>
          <p:nvPr/>
        </p:nvCxnSpPr>
        <p:spPr>
          <a:xfrm>
            <a:off x="5687114" y="2296710"/>
            <a:ext cx="6369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3C40A1-730A-9744-8C0C-15FDA8DA5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21837"/>
              </p:ext>
            </p:extLst>
          </p:nvPr>
        </p:nvGraphicFramePr>
        <p:xfrm>
          <a:off x="247973" y="232960"/>
          <a:ext cx="5176434" cy="636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2730500" imgH="4127500" progId="Excel.Sheet.12">
                  <p:embed/>
                </p:oleObj>
              </mc:Choice>
              <mc:Fallback>
                <p:oleObj name="Worksheet" r:id="rId4" imgW="2730500" imgH="412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973" y="232960"/>
                        <a:ext cx="5176434" cy="636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CF-5D2E-1F4E-8F3C-C859230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Balancing the Sample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B298F-4CCF-3B4A-A63B-641EBBAED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75789"/>
              </p:ext>
            </p:extLst>
          </p:nvPr>
        </p:nvGraphicFramePr>
        <p:xfrm>
          <a:off x="5426855" y="473522"/>
          <a:ext cx="5992584" cy="59109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17302">
                  <a:extLst>
                    <a:ext uri="{9D8B030D-6E8A-4147-A177-3AD203B41FA5}">
                      <a16:colId xmlns:a16="http://schemas.microsoft.com/office/drawing/2014/main" val="3789170722"/>
                    </a:ext>
                  </a:extLst>
                </a:gridCol>
                <a:gridCol w="682672">
                  <a:extLst>
                    <a:ext uri="{9D8B030D-6E8A-4147-A177-3AD203B41FA5}">
                      <a16:colId xmlns:a16="http://schemas.microsoft.com/office/drawing/2014/main" val="489817697"/>
                    </a:ext>
                  </a:extLst>
                </a:gridCol>
                <a:gridCol w="772297">
                  <a:extLst>
                    <a:ext uri="{9D8B030D-6E8A-4147-A177-3AD203B41FA5}">
                      <a16:colId xmlns:a16="http://schemas.microsoft.com/office/drawing/2014/main" val="1194462200"/>
                    </a:ext>
                  </a:extLst>
                </a:gridCol>
                <a:gridCol w="682672">
                  <a:extLst>
                    <a:ext uri="{9D8B030D-6E8A-4147-A177-3AD203B41FA5}">
                      <a16:colId xmlns:a16="http://schemas.microsoft.com/office/drawing/2014/main" val="849341880"/>
                    </a:ext>
                  </a:extLst>
                </a:gridCol>
                <a:gridCol w="682672">
                  <a:extLst>
                    <a:ext uri="{9D8B030D-6E8A-4147-A177-3AD203B41FA5}">
                      <a16:colId xmlns:a16="http://schemas.microsoft.com/office/drawing/2014/main" val="1218000274"/>
                    </a:ext>
                  </a:extLst>
                </a:gridCol>
                <a:gridCol w="772297">
                  <a:extLst>
                    <a:ext uri="{9D8B030D-6E8A-4147-A177-3AD203B41FA5}">
                      <a16:colId xmlns:a16="http://schemas.microsoft.com/office/drawing/2014/main" val="2758896967"/>
                    </a:ext>
                  </a:extLst>
                </a:gridCol>
                <a:gridCol w="682672">
                  <a:extLst>
                    <a:ext uri="{9D8B030D-6E8A-4147-A177-3AD203B41FA5}">
                      <a16:colId xmlns:a16="http://schemas.microsoft.com/office/drawing/2014/main" val="2791501019"/>
                    </a:ext>
                  </a:extLst>
                </a:gridCol>
              </a:tblGrid>
              <a:tr h="190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Means in 2014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Means in 2015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5274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Ft. Worth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t-statistic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Ft. Worth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t-statistic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41775799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Employment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0.612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0.623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94745824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4035053874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Fiber Optics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0.088</a:t>
                      </a:r>
                      <a:endParaRPr 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0.104</a:t>
                      </a:r>
                      <a:endParaRPr 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0.172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05688221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93760322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White-Collar Occupations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0.134</a:t>
                      </a:r>
                      <a:endParaRPr lang="en-US" sz="9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0.139</a:t>
                      </a:r>
                      <a:endParaRPr lang="en-US" sz="9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003709627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54222998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83009011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403007990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U.S. Citizen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392025312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4143253054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Natural Log of 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11.22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10.96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-19.93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-22.59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44164538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494658841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156824898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368340635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Black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711625268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1349003645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-12.88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-12.87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349632204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574166147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Other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773254945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949104403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High School Dropout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048335831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871067611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High School Degree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318391187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4255663449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College Decree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-11.75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-14.21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789129875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1652757689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Graduate Degree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-14.92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-14.74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79116285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(0.002)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2907989270"/>
                  </a:ext>
                </a:extLst>
              </a:tr>
              <a:tr h="190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Observations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10,355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8" marR="3588" marT="3588" marB="0" anchor="b"/>
                </a:tc>
                <a:extLst>
                  <a:ext uri="{0D108BD9-81ED-4DB2-BD59-A6C34878D82A}">
                    <a16:rowId xmlns:a16="http://schemas.microsoft.com/office/drawing/2014/main" val="6135779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C6A163-F8ED-E940-A310-8D4EC37C1AF5}"/>
              </a:ext>
            </a:extLst>
          </p:cNvPr>
          <p:cNvSpPr txBox="1"/>
          <p:nvPr/>
        </p:nvSpPr>
        <p:spPr>
          <a:xfrm>
            <a:off x="7356763" y="872837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2FE3D-6D21-564A-A46E-7C576FC2CA45}"/>
              </a:ext>
            </a:extLst>
          </p:cNvPr>
          <p:cNvSpPr txBox="1"/>
          <p:nvPr/>
        </p:nvSpPr>
        <p:spPr>
          <a:xfrm>
            <a:off x="9536054" y="872837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172DA-1D96-3242-A387-80E229506132}"/>
              </a:ext>
            </a:extLst>
          </p:cNvPr>
          <p:cNvSpPr txBox="1"/>
          <p:nvPr/>
        </p:nvSpPr>
        <p:spPr>
          <a:xfrm>
            <a:off x="7356763" y="1272152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7C429-4C71-0841-882A-429B352A846E}"/>
              </a:ext>
            </a:extLst>
          </p:cNvPr>
          <p:cNvSpPr txBox="1"/>
          <p:nvPr/>
        </p:nvSpPr>
        <p:spPr>
          <a:xfrm>
            <a:off x="8173764" y="1272152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95A1A-A7C2-E84C-895D-5E8E05F5F8E6}"/>
              </a:ext>
            </a:extLst>
          </p:cNvPr>
          <p:cNvSpPr txBox="1"/>
          <p:nvPr/>
        </p:nvSpPr>
        <p:spPr>
          <a:xfrm>
            <a:off x="9547218" y="1272152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48D86-97D0-7E47-A9E6-B5863382B280}"/>
              </a:ext>
            </a:extLst>
          </p:cNvPr>
          <p:cNvSpPr txBox="1"/>
          <p:nvPr/>
        </p:nvSpPr>
        <p:spPr>
          <a:xfrm>
            <a:off x="10319777" y="1272152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CF-5D2E-1F4E-8F3C-C859230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92651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Regression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20496C-9E7B-6140-9025-E4B18A7A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6018"/>
              </p:ext>
            </p:extLst>
          </p:nvPr>
        </p:nvGraphicFramePr>
        <p:xfrm>
          <a:off x="5611367" y="283507"/>
          <a:ext cx="5623559" cy="638242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80010">
                  <a:extLst>
                    <a:ext uri="{9D8B030D-6E8A-4147-A177-3AD203B41FA5}">
                      <a16:colId xmlns:a16="http://schemas.microsoft.com/office/drawing/2014/main" val="1888243930"/>
                    </a:ext>
                  </a:extLst>
                </a:gridCol>
                <a:gridCol w="1469248">
                  <a:extLst>
                    <a:ext uri="{9D8B030D-6E8A-4147-A177-3AD203B41FA5}">
                      <a16:colId xmlns:a16="http://schemas.microsoft.com/office/drawing/2014/main" val="3904025216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3340319041"/>
                    </a:ext>
                  </a:extLst>
                </a:gridCol>
                <a:gridCol w="943770">
                  <a:extLst>
                    <a:ext uri="{9D8B030D-6E8A-4147-A177-3AD203B41FA5}">
                      <a16:colId xmlns:a16="http://schemas.microsoft.com/office/drawing/2014/main" val="585118141"/>
                    </a:ext>
                  </a:extLst>
                </a:gridCol>
              </a:tblGrid>
              <a:tr h="1196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regression specifications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6980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(i)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(ii)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(iii)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887487998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Fiber Optics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0.021**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i="1" u="none" strike="noStrike" dirty="0">
                          <a:effectLst/>
                        </a:rPr>
                        <a:t>0.006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i="1" u="none" strike="noStrike" dirty="0">
                          <a:effectLst/>
                        </a:rPr>
                        <a:t>-0.002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277512189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(0.009)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(0.009)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595797194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White-Collar Occupations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0.264**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0.235**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0.203**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802388091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(0.007)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125412159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-0.012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-0.007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-0.001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442858256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434253868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Austin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340391011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993482919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264390628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39777465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-0.120**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455833273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76278277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U.S. Citizen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-0.048**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-0.103**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402798732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25329206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Natural Log of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                           -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0.073**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031659347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(0.003)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369431431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-0.051**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328344542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44478898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295836776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323981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-0.080**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534631033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812952105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0.063**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705726370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408483047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 School Dropout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-0.202**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009715698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824319010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 School Degree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-0.036**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1227109751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3354364182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College Decree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0.029**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161669841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(0.007)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087309910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Graduate Degree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                           -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0.018**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395692973"/>
                  </a:ext>
                </a:extLst>
              </a:tr>
              <a:tr h="11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(0.009)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9" marR="2149" marT="2149" marB="0" anchor="b"/>
                </a:tc>
                <a:extLst>
                  <a:ext uri="{0D108BD9-81ED-4DB2-BD59-A6C34878D82A}">
                    <a16:rowId xmlns:a16="http://schemas.microsoft.com/office/drawing/2014/main" val="2052801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6F39D7-0EF6-5D41-9BFB-5E088309E40D}"/>
              </a:ext>
            </a:extLst>
          </p:cNvPr>
          <p:cNvSpPr txBox="1"/>
          <p:nvPr/>
        </p:nvSpPr>
        <p:spPr>
          <a:xfrm>
            <a:off x="804672" y="2182058"/>
            <a:ext cx="30449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 OLS</a:t>
            </a:r>
          </a:p>
          <a:p>
            <a:r>
              <a:rPr lang="en-US" sz="1500" dirty="0"/>
              <a:t>(ii) controls for social and income variables</a:t>
            </a:r>
          </a:p>
          <a:p>
            <a:r>
              <a:rPr lang="en-US" sz="1500" dirty="0"/>
              <a:t>(iii) Controls for race and education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18702-F872-CD46-A865-EFD8EB49D1C6}"/>
              </a:ext>
            </a:extLst>
          </p:cNvPr>
          <p:cNvSpPr txBox="1"/>
          <p:nvPr/>
        </p:nvSpPr>
        <p:spPr>
          <a:xfrm>
            <a:off x="475487" y="3675888"/>
            <a:ext cx="3776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Treatment effect: negative, but statistically insignificant throughout the model. Negative omitted variable bias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Fiber optic availability: initially significant. After addressing endogeneity issues, insignificant effect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EA9B9-798D-AB42-89C0-A1715CD5C6D2}"/>
              </a:ext>
            </a:extLst>
          </p:cNvPr>
          <p:cNvCxnSpPr/>
          <p:nvPr/>
        </p:nvCxnSpPr>
        <p:spPr>
          <a:xfrm>
            <a:off x="233171" y="3474720"/>
            <a:ext cx="4187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FD20D4-02D5-654F-A02F-E8BF841110E0}"/>
              </a:ext>
            </a:extLst>
          </p:cNvPr>
          <p:cNvSpPr txBox="1"/>
          <p:nvPr/>
        </p:nvSpPr>
        <p:spPr>
          <a:xfrm>
            <a:off x="8660203" y="1456037"/>
            <a:ext cx="568038" cy="45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8F478-39EC-2148-8A77-078E23E54DAC}"/>
              </a:ext>
            </a:extLst>
          </p:cNvPr>
          <p:cNvSpPr txBox="1"/>
          <p:nvPr/>
        </p:nvSpPr>
        <p:spPr>
          <a:xfrm>
            <a:off x="9783532" y="1456037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5F6AD-0445-1842-B3BE-887330F65195}"/>
              </a:ext>
            </a:extLst>
          </p:cNvPr>
          <p:cNvSpPr txBox="1"/>
          <p:nvPr/>
        </p:nvSpPr>
        <p:spPr>
          <a:xfrm>
            <a:off x="10736160" y="1456037"/>
            <a:ext cx="498766" cy="4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CF-5D2E-1F4E-8F3C-C859230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Takeaways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64358-06D8-4143-8744-CBA0E9EF100C}"/>
              </a:ext>
            </a:extLst>
          </p:cNvPr>
          <p:cNvSpPr txBox="1"/>
          <p:nvPr/>
        </p:nvSpPr>
        <p:spPr>
          <a:xfrm>
            <a:off x="804672" y="2640692"/>
            <a:ext cx="4486656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there a delayed effect on the returns of fiber optic internet, specifically on employment? </a:t>
            </a:r>
          </a:p>
          <a:p>
            <a:pPr marL="3429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the geographic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area correct?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this mean for policy makers? 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C155-2FB2-4641-9AC8-A5B92ABCF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" r="52651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316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{976E077D-F1C1-9444-8238-15C4ABF8A5FF}tf10001120</Template>
  <TotalTime>1351</TotalTime>
  <Words>955</Words>
  <Application>Microsoft Macintosh PowerPoint</Application>
  <PresentationFormat>Widescreen</PresentationFormat>
  <Paragraphs>366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Parcel</vt:lpstr>
      <vt:lpstr>Microsoft Excel Worksheet</vt:lpstr>
      <vt:lpstr>Measuring the Effects of Fiber Optic Internet Availability on High skill Employment</vt:lpstr>
      <vt:lpstr>Research</vt:lpstr>
      <vt:lpstr>Literature Review</vt:lpstr>
      <vt:lpstr>Differences-in-Differences</vt:lpstr>
      <vt:lpstr>Balancing the Sample</vt:lpstr>
      <vt:lpstr>Regression Results</vt:lpstr>
      <vt:lpstr>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Effects of High Speed Internet Availability on Skill Variable Employment</dc:title>
  <dc:creator>Harrison Cho</dc:creator>
  <cp:lastModifiedBy>Harrison Cho</cp:lastModifiedBy>
  <cp:revision>48</cp:revision>
  <cp:lastPrinted>2019-04-25T17:05:55Z</cp:lastPrinted>
  <dcterms:created xsi:type="dcterms:W3CDTF">2019-04-24T01:17:17Z</dcterms:created>
  <dcterms:modified xsi:type="dcterms:W3CDTF">2019-04-25T17:07:46Z</dcterms:modified>
</cp:coreProperties>
</file>