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11" autoAdjust="0"/>
    <p:restoredTop sz="94660"/>
  </p:normalViewPr>
  <p:slideViewPr>
    <p:cSldViewPr snapToGrid="0">
      <p:cViewPr>
        <p:scale>
          <a:sx n="52" d="100"/>
          <a:sy n="52" d="100"/>
        </p:scale>
        <p:origin x="-3664" y="-29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B71A84-9AA5-4257-80B9-4A3CCECACF57}" type="datetimeFigureOut">
              <a:rPr lang="en-US" smtClean="0"/>
              <a:t>5/13/20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1351C-EFC4-4C9C-B1D8-8642FD092300}" type="slidenum">
              <a:rPr lang="en-US" smtClean="0"/>
              <a:t>‹#›</a:t>
            </a:fld>
            <a:endParaRPr lang="en-US"/>
          </a:p>
        </p:txBody>
      </p:sp>
    </p:spTree>
    <p:extLst>
      <p:ext uri="{BB962C8B-B14F-4D97-AF65-F5344CB8AC3E}">
        <p14:creationId xmlns:p14="http://schemas.microsoft.com/office/powerpoint/2010/main" val="2999508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71A84-9AA5-4257-80B9-4A3CCECACF57}" type="datetimeFigureOut">
              <a:rPr lang="en-US" smtClean="0"/>
              <a:t>5/13/20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1351C-EFC4-4C9C-B1D8-8642FD092300}" type="slidenum">
              <a:rPr lang="en-US" smtClean="0"/>
              <a:t>‹#›</a:t>
            </a:fld>
            <a:endParaRPr lang="en-US"/>
          </a:p>
        </p:txBody>
      </p:sp>
    </p:spTree>
    <p:extLst>
      <p:ext uri="{BB962C8B-B14F-4D97-AF65-F5344CB8AC3E}">
        <p14:creationId xmlns:p14="http://schemas.microsoft.com/office/powerpoint/2010/main" val="3156229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71A84-9AA5-4257-80B9-4A3CCECACF57}" type="datetimeFigureOut">
              <a:rPr lang="en-US" smtClean="0"/>
              <a:t>5/13/20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1351C-EFC4-4C9C-B1D8-8642FD092300}" type="slidenum">
              <a:rPr lang="en-US" smtClean="0"/>
              <a:t>‹#›</a:t>
            </a:fld>
            <a:endParaRPr lang="en-US"/>
          </a:p>
        </p:txBody>
      </p:sp>
    </p:spTree>
    <p:extLst>
      <p:ext uri="{BB962C8B-B14F-4D97-AF65-F5344CB8AC3E}">
        <p14:creationId xmlns:p14="http://schemas.microsoft.com/office/powerpoint/2010/main" val="1159386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71A84-9AA5-4257-80B9-4A3CCECACF57}" type="datetimeFigureOut">
              <a:rPr lang="en-US" smtClean="0"/>
              <a:t>5/13/20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1351C-EFC4-4C9C-B1D8-8642FD092300}" type="slidenum">
              <a:rPr lang="en-US" smtClean="0"/>
              <a:t>‹#›</a:t>
            </a:fld>
            <a:endParaRPr lang="en-US"/>
          </a:p>
        </p:txBody>
      </p:sp>
    </p:spTree>
    <p:extLst>
      <p:ext uri="{BB962C8B-B14F-4D97-AF65-F5344CB8AC3E}">
        <p14:creationId xmlns:p14="http://schemas.microsoft.com/office/powerpoint/2010/main" val="1485822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BB71A84-9AA5-4257-80B9-4A3CCECACF57}" type="datetimeFigureOut">
              <a:rPr lang="en-US" smtClean="0"/>
              <a:t>5/13/20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1351C-EFC4-4C9C-B1D8-8642FD092300}" type="slidenum">
              <a:rPr lang="en-US" smtClean="0"/>
              <a:t>‹#›</a:t>
            </a:fld>
            <a:endParaRPr lang="en-US"/>
          </a:p>
        </p:txBody>
      </p:sp>
    </p:spTree>
    <p:extLst>
      <p:ext uri="{BB962C8B-B14F-4D97-AF65-F5344CB8AC3E}">
        <p14:creationId xmlns:p14="http://schemas.microsoft.com/office/powerpoint/2010/main" val="2734096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B71A84-9AA5-4257-80B9-4A3CCECACF57}" type="datetimeFigureOut">
              <a:rPr lang="en-US" smtClean="0"/>
              <a:t>5/13/20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1351C-EFC4-4C9C-B1D8-8642FD092300}" type="slidenum">
              <a:rPr lang="en-US" smtClean="0"/>
              <a:t>‹#›</a:t>
            </a:fld>
            <a:endParaRPr lang="en-US"/>
          </a:p>
        </p:txBody>
      </p:sp>
    </p:spTree>
    <p:extLst>
      <p:ext uri="{BB962C8B-B14F-4D97-AF65-F5344CB8AC3E}">
        <p14:creationId xmlns:p14="http://schemas.microsoft.com/office/powerpoint/2010/main" val="632062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B71A84-9AA5-4257-80B9-4A3CCECACF57}" type="datetimeFigureOut">
              <a:rPr lang="en-US" smtClean="0"/>
              <a:t>5/13/20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91351C-EFC4-4C9C-B1D8-8642FD092300}" type="slidenum">
              <a:rPr lang="en-US" smtClean="0"/>
              <a:t>‹#›</a:t>
            </a:fld>
            <a:endParaRPr lang="en-US"/>
          </a:p>
        </p:txBody>
      </p:sp>
    </p:spTree>
    <p:extLst>
      <p:ext uri="{BB962C8B-B14F-4D97-AF65-F5344CB8AC3E}">
        <p14:creationId xmlns:p14="http://schemas.microsoft.com/office/powerpoint/2010/main" val="1765823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B71A84-9AA5-4257-80B9-4A3CCECACF57}" type="datetimeFigureOut">
              <a:rPr lang="en-US" smtClean="0"/>
              <a:t>5/13/20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91351C-EFC4-4C9C-B1D8-8642FD092300}" type="slidenum">
              <a:rPr lang="en-US" smtClean="0"/>
              <a:t>‹#›</a:t>
            </a:fld>
            <a:endParaRPr lang="en-US"/>
          </a:p>
        </p:txBody>
      </p:sp>
    </p:spTree>
    <p:extLst>
      <p:ext uri="{BB962C8B-B14F-4D97-AF65-F5344CB8AC3E}">
        <p14:creationId xmlns:p14="http://schemas.microsoft.com/office/powerpoint/2010/main" val="2773068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B71A84-9AA5-4257-80B9-4A3CCECACF57}" type="datetimeFigureOut">
              <a:rPr lang="en-US" smtClean="0"/>
              <a:t>5/13/20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91351C-EFC4-4C9C-B1D8-8642FD092300}" type="slidenum">
              <a:rPr lang="en-US" smtClean="0"/>
              <a:t>‹#›</a:t>
            </a:fld>
            <a:endParaRPr lang="en-US"/>
          </a:p>
        </p:txBody>
      </p:sp>
    </p:spTree>
    <p:extLst>
      <p:ext uri="{BB962C8B-B14F-4D97-AF65-F5344CB8AC3E}">
        <p14:creationId xmlns:p14="http://schemas.microsoft.com/office/powerpoint/2010/main" val="1981752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9BB71A84-9AA5-4257-80B9-4A3CCECACF57}" type="datetimeFigureOut">
              <a:rPr lang="en-US" smtClean="0"/>
              <a:t>5/13/20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1351C-EFC4-4C9C-B1D8-8642FD092300}" type="slidenum">
              <a:rPr lang="en-US" smtClean="0"/>
              <a:t>‹#›</a:t>
            </a:fld>
            <a:endParaRPr lang="en-US"/>
          </a:p>
        </p:txBody>
      </p:sp>
    </p:spTree>
    <p:extLst>
      <p:ext uri="{BB962C8B-B14F-4D97-AF65-F5344CB8AC3E}">
        <p14:creationId xmlns:p14="http://schemas.microsoft.com/office/powerpoint/2010/main" val="2194185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9BB71A84-9AA5-4257-80B9-4A3CCECACF57}" type="datetimeFigureOut">
              <a:rPr lang="en-US" smtClean="0"/>
              <a:t>5/13/20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1351C-EFC4-4C9C-B1D8-8642FD092300}" type="slidenum">
              <a:rPr lang="en-US" smtClean="0"/>
              <a:t>‹#›</a:t>
            </a:fld>
            <a:endParaRPr lang="en-US"/>
          </a:p>
        </p:txBody>
      </p:sp>
    </p:spTree>
    <p:extLst>
      <p:ext uri="{BB962C8B-B14F-4D97-AF65-F5344CB8AC3E}">
        <p14:creationId xmlns:p14="http://schemas.microsoft.com/office/powerpoint/2010/main" val="1016447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9BB71A84-9AA5-4257-80B9-4A3CCECACF57}" type="datetimeFigureOut">
              <a:rPr lang="en-US" smtClean="0"/>
              <a:t>5/13/20</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7191351C-EFC4-4C9C-B1D8-8642FD092300}" type="slidenum">
              <a:rPr lang="en-US" smtClean="0"/>
              <a:t>‹#›</a:t>
            </a:fld>
            <a:endParaRPr lang="en-US"/>
          </a:p>
        </p:txBody>
      </p:sp>
    </p:spTree>
    <p:extLst>
      <p:ext uri="{BB962C8B-B14F-4D97-AF65-F5344CB8AC3E}">
        <p14:creationId xmlns:p14="http://schemas.microsoft.com/office/powerpoint/2010/main" val="17712430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0" y="-842152"/>
            <a:ext cx="43891200" cy="2650817"/>
          </a:xfrm>
          <a:prstGeom prst="rect">
            <a:avLst/>
          </a:prstGeom>
          <a:solidFill>
            <a:srgbClr val="7BAF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BAFD4"/>
              </a:solidFill>
            </a:endParaRPr>
          </a:p>
        </p:txBody>
      </p:sp>
      <p:sp>
        <p:nvSpPr>
          <p:cNvPr id="35" name="Rectangle 34"/>
          <p:cNvSpPr/>
          <p:nvPr/>
        </p:nvSpPr>
        <p:spPr>
          <a:xfrm>
            <a:off x="655721" y="3073719"/>
            <a:ext cx="13716000" cy="14646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51042" y="18495288"/>
            <a:ext cx="13716000" cy="122780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5312190" y="2304558"/>
            <a:ext cx="13716000" cy="87956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9443279" y="2642805"/>
            <a:ext cx="13716000" cy="208485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 (9)</a:t>
            </a:r>
            <a:r>
              <a:rPr lang="en-US" dirty="0"/>
              <a:t> </a:t>
            </a:r>
          </a:p>
        </p:txBody>
      </p:sp>
      <p:grpSp>
        <p:nvGrpSpPr>
          <p:cNvPr id="53" name="Group 52"/>
          <p:cNvGrpSpPr/>
          <p:nvPr/>
        </p:nvGrpSpPr>
        <p:grpSpPr>
          <a:xfrm>
            <a:off x="29443279" y="23706238"/>
            <a:ext cx="13716000" cy="4121763"/>
            <a:chOff x="35166300" y="20745450"/>
            <a:chExt cx="13716000" cy="7124700"/>
          </a:xfrm>
        </p:grpSpPr>
        <p:sp>
          <p:nvSpPr>
            <p:cNvPr id="29" name="Rectangle 28"/>
            <p:cNvSpPr/>
            <p:nvPr/>
          </p:nvSpPr>
          <p:spPr>
            <a:xfrm>
              <a:off x="35166300" y="20745450"/>
              <a:ext cx="13716000" cy="7124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35678645" y="21085160"/>
              <a:ext cx="12605540" cy="3318209"/>
            </a:xfrm>
            <a:prstGeom prst="rect">
              <a:avLst/>
            </a:prstGeom>
            <a:noFill/>
          </p:spPr>
          <p:txBody>
            <a:bodyPr wrap="square" rtlCol="0">
              <a:spAutoFit/>
            </a:bodyPr>
            <a:lstStyle/>
            <a:p>
              <a:endParaRPr lang="en-US" sz="4400" dirty="0"/>
            </a:p>
            <a:p>
              <a:pPr marL="571500" indent="-571500">
                <a:buFont typeface="Arial" panose="020B0604020202020204" pitchFamily="34" charset="0"/>
                <a:buChar char="•"/>
              </a:pPr>
              <a:endParaRPr lang="en-US" sz="4400" dirty="0"/>
            </a:p>
          </p:txBody>
        </p:sp>
      </p:grpSp>
      <p:sp>
        <p:nvSpPr>
          <p:cNvPr id="48" name="TextBox 47"/>
          <p:cNvSpPr txBox="1"/>
          <p:nvPr/>
        </p:nvSpPr>
        <p:spPr>
          <a:xfrm>
            <a:off x="-2870200" y="254962"/>
            <a:ext cx="49631600" cy="1708160"/>
          </a:xfrm>
          <a:prstGeom prst="rect">
            <a:avLst/>
          </a:prstGeom>
          <a:noFill/>
          <a:ln>
            <a:noFill/>
          </a:ln>
        </p:spPr>
        <p:txBody>
          <a:bodyPr wrap="square" rtlCol="0">
            <a:spAutoFit/>
          </a:bodyPr>
          <a:lstStyle/>
          <a:p>
            <a:pPr algn="ctr"/>
            <a:r>
              <a:rPr lang="en-US" sz="7500" b="1" dirty="0"/>
              <a:t>The Effects of Socioeconomic Characteristics on Ambient  Air Pollution and the Decision to Over Pollute</a:t>
            </a:r>
          </a:p>
          <a:p>
            <a:pPr algn="ctr"/>
            <a:endParaRPr lang="en-US" sz="3000" dirty="0"/>
          </a:p>
        </p:txBody>
      </p:sp>
      <p:sp>
        <p:nvSpPr>
          <p:cNvPr id="54" name="Rectangle 53">
            <a:extLst>
              <a:ext uri="{FF2B5EF4-FFF2-40B4-BE49-F238E27FC236}">
                <a16:creationId xmlns:a16="http://schemas.microsoft.com/office/drawing/2014/main" id="{DABFA401-E9CA-6E4D-BF4E-AEDD4C851C57}"/>
              </a:ext>
            </a:extLst>
          </p:cNvPr>
          <p:cNvSpPr/>
          <p:nvPr/>
        </p:nvSpPr>
        <p:spPr>
          <a:xfrm>
            <a:off x="-38100" y="31433662"/>
            <a:ext cx="43891200" cy="1484738"/>
          </a:xfrm>
          <a:prstGeom prst="rect">
            <a:avLst/>
          </a:prstGeom>
          <a:solidFill>
            <a:srgbClr val="7BAF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BAFD4"/>
              </a:solidFill>
            </a:endParaRPr>
          </a:p>
        </p:txBody>
      </p:sp>
      <p:pic>
        <p:nvPicPr>
          <p:cNvPr id="57" name="Picture 56">
            <a:extLst>
              <a:ext uri="{FF2B5EF4-FFF2-40B4-BE49-F238E27FC236}">
                <a16:creationId xmlns:a16="http://schemas.microsoft.com/office/drawing/2014/main" id="{9081A44E-A3F1-7D40-84C1-0BD57D210D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621" y="31580368"/>
            <a:ext cx="4084158" cy="1121653"/>
          </a:xfrm>
          <a:prstGeom prst="rect">
            <a:avLst/>
          </a:prstGeom>
        </p:spPr>
      </p:pic>
      <p:sp>
        <p:nvSpPr>
          <p:cNvPr id="58" name="TextBox 57">
            <a:extLst>
              <a:ext uri="{FF2B5EF4-FFF2-40B4-BE49-F238E27FC236}">
                <a16:creationId xmlns:a16="http://schemas.microsoft.com/office/drawing/2014/main" id="{585A6C06-EA67-4248-BD58-4F402B36C393}"/>
              </a:ext>
            </a:extLst>
          </p:cNvPr>
          <p:cNvSpPr txBox="1"/>
          <p:nvPr/>
        </p:nvSpPr>
        <p:spPr>
          <a:xfrm>
            <a:off x="11918081" y="31655997"/>
            <a:ext cx="49631600" cy="1477328"/>
          </a:xfrm>
          <a:prstGeom prst="rect">
            <a:avLst/>
          </a:prstGeom>
          <a:noFill/>
          <a:ln>
            <a:noFill/>
          </a:ln>
        </p:spPr>
        <p:txBody>
          <a:bodyPr wrap="square" rtlCol="0">
            <a:spAutoFit/>
          </a:bodyPr>
          <a:lstStyle/>
          <a:p>
            <a:pPr algn="ctr"/>
            <a:r>
              <a:rPr lang="en-US" sz="6000" b="1" dirty="0"/>
              <a:t>Harrison Cho, Department of Economics</a:t>
            </a:r>
          </a:p>
          <a:p>
            <a:pPr algn="ctr"/>
            <a:endParaRPr lang="en-US" sz="3000" dirty="0"/>
          </a:p>
        </p:txBody>
      </p:sp>
      <p:sp>
        <p:nvSpPr>
          <p:cNvPr id="59" name="TextBox 58">
            <a:extLst>
              <a:ext uri="{FF2B5EF4-FFF2-40B4-BE49-F238E27FC236}">
                <a16:creationId xmlns:a16="http://schemas.microsoft.com/office/drawing/2014/main" id="{165005E2-AB31-B943-8DAD-7AD22EBC3B10}"/>
              </a:ext>
            </a:extLst>
          </p:cNvPr>
          <p:cNvSpPr txBox="1"/>
          <p:nvPr/>
        </p:nvSpPr>
        <p:spPr>
          <a:xfrm>
            <a:off x="651042" y="18380886"/>
            <a:ext cx="13716000" cy="1323440"/>
          </a:xfrm>
          <a:prstGeom prst="rect">
            <a:avLst/>
          </a:prstGeom>
          <a:solidFill>
            <a:schemeClr val="accent1">
              <a:lumMod val="50000"/>
            </a:schemeClr>
          </a:solidFill>
        </p:spPr>
        <p:txBody>
          <a:bodyPr wrap="square" rtlCol="0">
            <a:spAutoFit/>
          </a:bodyPr>
          <a:lstStyle/>
          <a:p>
            <a:pPr algn="ctr"/>
            <a:r>
              <a:rPr lang="en-US" sz="8000" b="1" dirty="0">
                <a:solidFill>
                  <a:schemeClr val="bg1"/>
                </a:solidFill>
              </a:rPr>
              <a:t>Data</a:t>
            </a:r>
          </a:p>
        </p:txBody>
      </p:sp>
      <p:sp>
        <p:nvSpPr>
          <p:cNvPr id="60" name="TextBox 59">
            <a:extLst>
              <a:ext uri="{FF2B5EF4-FFF2-40B4-BE49-F238E27FC236}">
                <a16:creationId xmlns:a16="http://schemas.microsoft.com/office/drawing/2014/main" id="{B4B047A5-CEAA-344B-A763-0581893C3C36}"/>
              </a:ext>
            </a:extLst>
          </p:cNvPr>
          <p:cNvSpPr txBox="1"/>
          <p:nvPr/>
        </p:nvSpPr>
        <p:spPr>
          <a:xfrm>
            <a:off x="655721" y="2318174"/>
            <a:ext cx="13716000" cy="1323440"/>
          </a:xfrm>
          <a:prstGeom prst="rect">
            <a:avLst/>
          </a:prstGeom>
          <a:solidFill>
            <a:schemeClr val="accent1">
              <a:lumMod val="50000"/>
            </a:schemeClr>
          </a:solidFill>
        </p:spPr>
        <p:txBody>
          <a:bodyPr wrap="square" rtlCol="0">
            <a:spAutoFit/>
          </a:bodyPr>
          <a:lstStyle/>
          <a:p>
            <a:pPr algn="ctr"/>
            <a:r>
              <a:rPr lang="en-US" sz="8000" b="1" dirty="0">
                <a:solidFill>
                  <a:schemeClr val="bg1"/>
                </a:solidFill>
              </a:rPr>
              <a:t>Abstract</a:t>
            </a:r>
          </a:p>
        </p:txBody>
      </p:sp>
      <p:sp>
        <p:nvSpPr>
          <p:cNvPr id="61" name="TextBox 60">
            <a:extLst>
              <a:ext uri="{FF2B5EF4-FFF2-40B4-BE49-F238E27FC236}">
                <a16:creationId xmlns:a16="http://schemas.microsoft.com/office/drawing/2014/main" id="{72CAA3E9-9E5F-8F4C-94CC-793CC952DEE1}"/>
              </a:ext>
            </a:extLst>
          </p:cNvPr>
          <p:cNvSpPr txBox="1"/>
          <p:nvPr/>
        </p:nvSpPr>
        <p:spPr>
          <a:xfrm>
            <a:off x="29443279" y="2322708"/>
            <a:ext cx="13716000" cy="1292662"/>
          </a:xfrm>
          <a:prstGeom prst="rect">
            <a:avLst/>
          </a:prstGeom>
          <a:solidFill>
            <a:schemeClr val="accent1">
              <a:lumMod val="50000"/>
            </a:schemeClr>
          </a:solidFill>
        </p:spPr>
        <p:txBody>
          <a:bodyPr wrap="square" rtlCol="0">
            <a:spAutoFit/>
          </a:bodyPr>
          <a:lstStyle/>
          <a:p>
            <a:pPr algn="ctr"/>
            <a:r>
              <a:rPr lang="en-US" sz="7800" b="1" dirty="0">
                <a:solidFill>
                  <a:schemeClr val="bg1"/>
                </a:solidFill>
              </a:rPr>
              <a:t>Implications</a:t>
            </a:r>
          </a:p>
        </p:txBody>
      </p:sp>
      <p:sp>
        <p:nvSpPr>
          <p:cNvPr id="3" name="TextBox 2">
            <a:extLst>
              <a:ext uri="{FF2B5EF4-FFF2-40B4-BE49-F238E27FC236}">
                <a16:creationId xmlns:a16="http://schemas.microsoft.com/office/drawing/2014/main" id="{9E201680-2494-A046-A894-41931B90B586}"/>
              </a:ext>
            </a:extLst>
          </p:cNvPr>
          <p:cNvSpPr txBox="1"/>
          <p:nvPr/>
        </p:nvSpPr>
        <p:spPr>
          <a:xfrm>
            <a:off x="957636" y="4009965"/>
            <a:ext cx="13112169" cy="17450931"/>
          </a:xfrm>
          <a:prstGeom prst="rect">
            <a:avLst/>
          </a:prstGeom>
          <a:noFill/>
        </p:spPr>
        <p:txBody>
          <a:bodyPr wrap="square" rtlCol="0">
            <a:spAutoFit/>
          </a:bodyPr>
          <a:lstStyle/>
          <a:p>
            <a:pPr marL="571500" indent="-571500">
              <a:buFontTx/>
              <a:buChar char="-"/>
            </a:pPr>
            <a:r>
              <a:rPr lang="en-US" sz="4000" dirty="0"/>
              <a:t>The inequitable concentration of air pollution amongst socioeconomic minority groups is a main concern within the modern environmental justice movement. However, measuring the cause of over pollution in areas proximate to pollution sources is complicated by the relationship between historical housing discrimination and low housing costs. </a:t>
            </a:r>
          </a:p>
          <a:p>
            <a:pPr marL="571500" indent="-571500">
              <a:buFontTx/>
              <a:buChar char="-"/>
            </a:pPr>
            <a:endParaRPr lang="en-US" sz="4000" dirty="0"/>
          </a:p>
          <a:p>
            <a:pPr marL="571500" indent="-571500">
              <a:buFontTx/>
              <a:buChar char="-"/>
            </a:pPr>
            <a:r>
              <a:rPr lang="en-US" sz="4000" dirty="0"/>
              <a:t>This study utilizes a General Method of Moments (GMM) estimation strategy utilized by </a:t>
            </a:r>
            <a:r>
              <a:rPr lang="en-US" sz="4000" dirty="0" err="1"/>
              <a:t>Baryshnikova</a:t>
            </a:r>
            <a:r>
              <a:rPr lang="en-US" sz="4000" dirty="0"/>
              <a:t> (2010)  to measure the effects socioeconomic characteristics exert over pollution rates emitted from power plants. I utilize weighted demographic characteristics and a series of temporal and spatially lagged instrument variables to account for simultaneity. </a:t>
            </a:r>
          </a:p>
          <a:p>
            <a:pPr marL="571500" indent="-571500">
              <a:buFontTx/>
              <a:buChar char="-"/>
            </a:pPr>
            <a:endParaRPr lang="en-US" sz="4000" dirty="0"/>
          </a:p>
          <a:p>
            <a:pPr marL="571500" indent="-571500">
              <a:buFontTx/>
              <a:buChar char="-"/>
            </a:pPr>
            <a:r>
              <a:rPr lang="en-US" sz="4000" dirty="0"/>
              <a:t>This study estimates whether power plant pollution is higher in areas with higher concentrations of socioeconomic minorities. I argue that structural differences in environmental outcomes between disenfranchised and privileged communities are a result of systemic discrimination. </a:t>
            </a:r>
          </a:p>
          <a:p>
            <a:pPr marL="571500" indent="-571500">
              <a:buFontTx/>
              <a:buChar char="-"/>
            </a:pPr>
            <a:endParaRPr lang="en-US" sz="4000" dirty="0"/>
          </a:p>
          <a:p>
            <a:pPr marL="571500" indent="-571500">
              <a:buFontTx/>
              <a:buChar char="-"/>
            </a:pPr>
            <a:endParaRPr lang="en-US" sz="4000" dirty="0"/>
          </a:p>
          <a:p>
            <a:pPr marL="571500" indent="-571500">
              <a:buFontTx/>
              <a:buChar char="-"/>
            </a:pPr>
            <a:endParaRPr lang="en-US" sz="4000" dirty="0"/>
          </a:p>
          <a:p>
            <a:pPr marL="571500" indent="-571500">
              <a:buFontTx/>
              <a:buChar char="-"/>
            </a:pPr>
            <a:endParaRPr lang="en-US" sz="4000" dirty="0"/>
          </a:p>
          <a:p>
            <a:pPr marL="571500" indent="-571500">
              <a:buFontTx/>
              <a:buChar char="-"/>
            </a:pPr>
            <a:endParaRPr lang="en-US" sz="4000" dirty="0"/>
          </a:p>
          <a:p>
            <a:br>
              <a:rPr lang="en-US" b="1" dirty="0"/>
            </a:br>
            <a:endParaRPr lang="en-US" sz="3000" dirty="0"/>
          </a:p>
        </p:txBody>
      </p:sp>
      <p:graphicFrame>
        <p:nvGraphicFramePr>
          <p:cNvPr id="4" name="Table 3">
            <a:extLst>
              <a:ext uri="{FF2B5EF4-FFF2-40B4-BE49-F238E27FC236}">
                <a16:creationId xmlns:a16="http://schemas.microsoft.com/office/drawing/2014/main" id="{F4550F54-B8A2-E14C-91C0-429C0450D27C}"/>
              </a:ext>
            </a:extLst>
          </p:cNvPr>
          <p:cNvGraphicFramePr>
            <a:graphicFrameLocks noGrp="1"/>
          </p:cNvGraphicFramePr>
          <p:nvPr>
            <p:extLst>
              <p:ext uri="{D42A27DB-BD31-4B8C-83A1-F6EECF244321}">
                <p14:modId xmlns:p14="http://schemas.microsoft.com/office/powerpoint/2010/main" val="3787287731"/>
              </p:ext>
            </p:extLst>
          </p:nvPr>
        </p:nvGraphicFramePr>
        <p:xfrm>
          <a:off x="15361654" y="12627138"/>
          <a:ext cx="13715999" cy="16366577"/>
        </p:xfrm>
        <a:graphic>
          <a:graphicData uri="http://schemas.openxmlformats.org/drawingml/2006/table">
            <a:tbl>
              <a:tblPr>
                <a:tableStyleId>{2A488322-F2BA-4B5B-9748-0D474271808F}</a:tableStyleId>
              </a:tblPr>
              <a:tblGrid>
                <a:gridCol w="3726374">
                  <a:extLst>
                    <a:ext uri="{9D8B030D-6E8A-4147-A177-3AD203B41FA5}">
                      <a16:colId xmlns:a16="http://schemas.microsoft.com/office/drawing/2014/main" val="2555467309"/>
                    </a:ext>
                  </a:extLst>
                </a:gridCol>
                <a:gridCol w="3217367">
                  <a:extLst>
                    <a:ext uri="{9D8B030D-6E8A-4147-A177-3AD203B41FA5}">
                      <a16:colId xmlns:a16="http://schemas.microsoft.com/office/drawing/2014/main" val="3888333965"/>
                    </a:ext>
                  </a:extLst>
                </a:gridCol>
                <a:gridCol w="3386129">
                  <a:extLst>
                    <a:ext uri="{9D8B030D-6E8A-4147-A177-3AD203B41FA5}">
                      <a16:colId xmlns:a16="http://schemas.microsoft.com/office/drawing/2014/main" val="1952294714"/>
                    </a:ext>
                  </a:extLst>
                </a:gridCol>
                <a:gridCol w="3386129">
                  <a:extLst>
                    <a:ext uri="{9D8B030D-6E8A-4147-A177-3AD203B41FA5}">
                      <a16:colId xmlns:a16="http://schemas.microsoft.com/office/drawing/2014/main" val="4185174322"/>
                    </a:ext>
                  </a:extLst>
                </a:gridCol>
              </a:tblGrid>
              <a:tr h="611188">
                <a:tc>
                  <a:txBody>
                    <a:bodyPr/>
                    <a:lstStyle/>
                    <a:p>
                      <a:pPr marL="0" marR="0">
                        <a:spcBef>
                          <a:spcPts val="0"/>
                        </a:spcBef>
                        <a:spcAft>
                          <a:spcPts val="0"/>
                        </a:spcAft>
                      </a:pPr>
                      <a:endParaRPr lang="en-US" sz="2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700">
                          <a:effectLst/>
                        </a:rPr>
                        <a:t>SO</a:t>
                      </a:r>
                      <a:r>
                        <a:rPr lang="en-US" sz="2700" baseline="-25000">
                          <a:effectLst/>
                        </a:rPr>
                        <a:t>2</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700">
                          <a:effectLst/>
                        </a:rPr>
                        <a:t>NO</a:t>
                      </a:r>
                      <a:r>
                        <a:rPr lang="en-US" sz="2700" baseline="-25000">
                          <a:effectLst/>
                        </a:rPr>
                        <a:t>x</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700">
                          <a:effectLst/>
                        </a:rPr>
                        <a:t>PM2.5</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122073674"/>
                  </a:ext>
                </a:extLst>
              </a:tr>
              <a:tr h="487529">
                <a:tc>
                  <a:txBody>
                    <a:bodyPr/>
                    <a:lstStyle/>
                    <a:p>
                      <a:pPr marL="0" marR="0" algn="ctr">
                        <a:spcBef>
                          <a:spcPts val="0"/>
                        </a:spcBef>
                        <a:spcAft>
                          <a:spcPts val="0"/>
                        </a:spcAft>
                      </a:pPr>
                      <a:r>
                        <a:rPr lang="en-US" sz="2700" dirty="0">
                          <a:effectLst/>
                        </a:rPr>
                        <a:t>AR(1)</a:t>
                      </a:r>
                      <a:endParaRPr lang="en-US" sz="2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700" dirty="0">
                          <a:effectLst/>
                        </a:rPr>
                        <a:t>0.56***</a:t>
                      </a:r>
                      <a:endParaRPr lang="en-US" sz="2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dirty="0">
                          <a:effectLst/>
                        </a:rPr>
                        <a:t>0.61***</a:t>
                      </a:r>
                      <a:endParaRPr lang="en-US" sz="2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dirty="0">
                          <a:effectLst/>
                        </a:rPr>
                        <a:t>0.81***</a:t>
                      </a:r>
                      <a:endParaRPr lang="en-US" sz="2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81369930"/>
                  </a:ext>
                </a:extLst>
              </a:tr>
              <a:tr h="487529">
                <a:tc>
                  <a:txBody>
                    <a:bodyPr/>
                    <a:lstStyle/>
                    <a:p>
                      <a:pPr marL="0" marR="0" algn="ctr">
                        <a:spcBef>
                          <a:spcPts val="0"/>
                        </a:spcBef>
                        <a:spcAft>
                          <a:spcPts val="0"/>
                        </a:spcAft>
                      </a:pPr>
                      <a:r>
                        <a:rPr lang="en-US" sz="2700" dirty="0">
                          <a:effectLst/>
                        </a:rPr>
                        <a:t> </a:t>
                      </a:r>
                      <a:endParaRPr lang="en-US" sz="2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700" dirty="0">
                          <a:effectLst/>
                        </a:rPr>
                        <a:t>(0.13)</a:t>
                      </a:r>
                      <a:endParaRPr lang="en-US" sz="2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a:effectLst/>
                        </a:rPr>
                        <a:t>(0.14)</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a:effectLst/>
                        </a:rPr>
                        <a:t>(0.13)</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071092891"/>
                  </a:ext>
                </a:extLst>
              </a:tr>
              <a:tr h="487529">
                <a:tc>
                  <a:txBody>
                    <a:bodyPr/>
                    <a:lstStyle/>
                    <a:p>
                      <a:pPr marL="0" marR="0" algn="ctr">
                        <a:spcBef>
                          <a:spcPts val="0"/>
                        </a:spcBef>
                        <a:spcAft>
                          <a:spcPts val="0"/>
                        </a:spcAft>
                      </a:pPr>
                      <a:r>
                        <a:rPr lang="en-US" sz="2700">
                          <a:effectLst/>
                        </a:rPr>
                        <a:t>Blue Collar</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700">
                          <a:effectLst/>
                        </a:rPr>
                        <a:t>-7.88***</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a:effectLst/>
                        </a:rPr>
                        <a:t>-6.16***</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a:effectLst/>
                        </a:rPr>
                        <a:t>-4.31***</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09904331"/>
                  </a:ext>
                </a:extLst>
              </a:tr>
              <a:tr h="487529">
                <a:tc>
                  <a:txBody>
                    <a:bodyPr/>
                    <a:lstStyle/>
                    <a:p>
                      <a:pPr marL="0" marR="0" algn="ctr">
                        <a:spcBef>
                          <a:spcPts val="0"/>
                        </a:spcBef>
                        <a:spcAft>
                          <a:spcPts val="0"/>
                        </a:spcAft>
                      </a:pPr>
                      <a:r>
                        <a:rPr lang="en-US" sz="2700" dirty="0">
                          <a:effectLst/>
                        </a:rPr>
                        <a:t> </a:t>
                      </a:r>
                      <a:endParaRPr lang="en-US" sz="2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700">
                          <a:effectLst/>
                        </a:rPr>
                        <a:t>(1.10)</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a:effectLst/>
                        </a:rPr>
                        <a:t>(1.01)</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a:effectLst/>
                        </a:rPr>
                        <a:t>(0.59)</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534666945"/>
                  </a:ext>
                </a:extLst>
              </a:tr>
              <a:tr h="487529">
                <a:tc>
                  <a:txBody>
                    <a:bodyPr/>
                    <a:lstStyle/>
                    <a:p>
                      <a:pPr marL="0" marR="0" algn="ctr">
                        <a:spcBef>
                          <a:spcPts val="0"/>
                        </a:spcBef>
                        <a:spcAft>
                          <a:spcPts val="0"/>
                        </a:spcAft>
                      </a:pPr>
                      <a:r>
                        <a:rPr lang="en-US" sz="2700" dirty="0">
                          <a:effectLst/>
                        </a:rPr>
                        <a:t>Pink Collar</a:t>
                      </a:r>
                      <a:endParaRPr lang="en-US" sz="2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700">
                          <a:effectLst/>
                        </a:rPr>
                        <a:t>-2.17**</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dirty="0">
                          <a:effectLst/>
                        </a:rPr>
                        <a:t>-1.80*</a:t>
                      </a:r>
                      <a:endParaRPr lang="en-US" sz="2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a:effectLst/>
                        </a:rPr>
                        <a:t>-1.21**</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670865037"/>
                  </a:ext>
                </a:extLst>
              </a:tr>
              <a:tr h="487529">
                <a:tc>
                  <a:txBody>
                    <a:bodyPr/>
                    <a:lstStyle/>
                    <a:p>
                      <a:pPr marL="0" marR="0" algn="ctr">
                        <a:spcBef>
                          <a:spcPts val="0"/>
                        </a:spcBef>
                        <a:spcAft>
                          <a:spcPts val="0"/>
                        </a:spcAft>
                      </a:pPr>
                      <a:r>
                        <a:rPr lang="en-US" sz="2700" dirty="0">
                          <a:effectLst/>
                        </a:rPr>
                        <a:t> </a:t>
                      </a:r>
                      <a:endParaRPr lang="en-US" sz="2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700">
                          <a:effectLst/>
                        </a:rPr>
                        <a:t>(1.07)</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a:effectLst/>
                        </a:rPr>
                        <a:t>(1.04)</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dirty="0">
                          <a:effectLst/>
                        </a:rPr>
                        <a:t>(0.55)</a:t>
                      </a:r>
                      <a:endParaRPr lang="en-US" sz="2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963441243"/>
                  </a:ext>
                </a:extLst>
              </a:tr>
              <a:tr h="487529">
                <a:tc>
                  <a:txBody>
                    <a:bodyPr/>
                    <a:lstStyle/>
                    <a:p>
                      <a:pPr marL="0" marR="0" algn="ctr">
                        <a:spcBef>
                          <a:spcPts val="0"/>
                        </a:spcBef>
                        <a:spcAft>
                          <a:spcPts val="0"/>
                        </a:spcAft>
                      </a:pPr>
                      <a:r>
                        <a:rPr lang="en-US" sz="2700">
                          <a:effectLst/>
                        </a:rPr>
                        <a:t>Black</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700">
                          <a:effectLst/>
                        </a:rPr>
                        <a:t>10.02***</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a:effectLst/>
                        </a:rPr>
                        <a:t>5.76***</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a:effectLst/>
                        </a:rPr>
                        <a:t>4.31***</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46584792"/>
                  </a:ext>
                </a:extLst>
              </a:tr>
              <a:tr h="487529">
                <a:tc>
                  <a:txBody>
                    <a:bodyPr/>
                    <a:lstStyle/>
                    <a:p>
                      <a:pPr marL="0" marR="0" algn="ctr">
                        <a:spcBef>
                          <a:spcPts val="0"/>
                        </a:spcBef>
                        <a:spcAft>
                          <a:spcPts val="0"/>
                        </a:spcAft>
                      </a:pPr>
                      <a:r>
                        <a:rPr lang="en-US" sz="2700">
                          <a:effectLst/>
                        </a:rPr>
                        <a:t> </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700" dirty="0">
                          <a:effectLst/>
                        </a:rPr>
                        <a:t>(1.93)</a:t>
                      </a:r>
                      <a:endParaRPr lang="en-US" sz="2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a:effectLst/>
                        </a:rPr>
                        <a:t>(1.63)</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dirty="0">
                          <a:effectLst/>
                        </a:rPr>
                        <a:t>(1.27)</a:t>
                      </a:r>
                      <a:endParaRPr lang="en-US" sz="2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95189916"/>
                  </a:ext>
                </a:extLst>
              </a:tr>
              <a:tr h="487529">
                <a:tc>
                  <a:txBody>
                    <a:bodyPr/>
                    <a:lstStyle/>
                    <a:p>
                      <a:pPr marL="0" marR="0" algn="ctr">
                        <a:spcBef>
                          <a:spcPts val="0"/>
                        </a:spcBef>
                        <a:spcAft>
                          <a:spcPts val="0"/>
                        </a:spcAft>
                      </a:pPr>
                      <a:r>
                        <a:rPr lang="en-US" sz="2700">
                          <a:effectLst/>
                        </a:rPr>
                        <a:t>Asian</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700">
                          <a:effectLst/>
                        </a:rPr>
                        <a:t>-7.74***</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a:effectLst/>
                        </a:rPr>
                        <a:t>-3.97**</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a:effectLst/>
                        </a:rPr>
                        <a:t>-3.56***</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062122529"/>
                  </a:ext>
                </a:extLst>
              </a:tr>
              <a:tr h="487529">
                <a:tc>
                  <a:txBody>
                    <a:bodyPr/>
                    <a:lstStyle/>
                    <a:p>
                      <a:pPr marL="0" marR="0" algn="ctr">
                        <a:spcBef>
                          <a:spcPts val="0"/>
                        </a:spcBef>
                        <a:spcAft>
                          <a:spcPts val="0"/>
                        </a:spcAft>
                      </a:pPr>
                      <a:r>
                        <a:rPr lang="en-US" sz="2700">
                          <a:effectLst/>
                        </a:rPr>
                        <a:t> </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700" dirty="0">
                          <a:effectLst/>
                        </a:rPr>
                        <a:t>(1.77)</a:t>
                      </a:r>
                      <a:endParaRPr lang="en-US" sz="2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a:effectLst/>
                        </a:rPr>
                        <a:t>(1.62)</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dirty="0">
                          <a:effectLst/>
                        </a:rPr>
                        <a:t>(1.05)</a:t>
                      </a:r>
                      <a:endParaRPr lang="en-US" sz="2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374117237"/>
                  </a:ext>
                </a:extLst>
              </a:tr>
              <a:tr h="487529">
                <a:tc>
                  <a:txBody>
                    <a:bodyPr/>
                    <a:lstStyle/>
                    <a:p>
                      <a:pPr marL="0" marR="0" algn="ctr">
                        <a:spcBef>
                          <a:spcPts val="0"/>
                        </a:spcBef>
                        <a:spcAft>
                          <a:spcPts val="0"/>
                        </a:spcAft>
                      </a:pPr>
                      <a:r>
                        <a:rPr lang="en-US" sz="2700">
                          <a:effectLst/>
                        </a:rPr>
                        <a:t>Other</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700" dirty="0">
                          <a:effectLst/>
                        </a:rPr>
                        <a:t>-2.96***</a:t>
                      </a:r>
                      <a:endParaRPr lang="en-US" sz="2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dirty="0">
                          <a:effectLst/>
                        </a:rPr>
                        <a:t>-3.56***</a:t>
                      </a:r>
                      <a:endParaRPr lang="en-US" sz="2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a:effectLst/>
                        </a:rPr>
                        <a:t>-1.71***</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45333161"/>
                  </a:ext>
                </a:extLst>
              </a:tr>
              <a:tr h="487529">
                <a:tc>
                  <a:txBody>
                    <a:bodyPr/>
                    <a:lstStyle/>
                    <a:p>
                      <a:pPr marL="0" marR="0" algn="ctr">
                        <a:spcBef>
                          <a:spcPts val="0"/>
                        </a:spcBef>
                        <a:spcAft>
                          <a:spcPts val="0"/>
                        </a:spcAft>
                      </a:pPr>
                      <a:r>
                        <a:rPr lang="en-US" sz="2700">
                          <a:effectLst/>
                        </a:rPr>
                        <a:t> </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700" dirty="0">
                          <a:effectLst/>
                        </a:rPr>
                        <a:t>(0.65)</a:t>
                      </a:r>
                      <a:endParaRPr lang="en-US" sz="2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a:effectLst/>
                        </a:rPr>
                        <a:t>(0.62)</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a:effectLst/>
                        </a:rPr>
                        <a:t>(0.34)</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553373841"/>
                  </a:ext>
                </a:extLst>
              </a:tr>
              <a:tr h="487529">
                <a:tc>
                  <a:txBody>
                    <a:bodyPr/>
                    <a:lstStyle/>
                    <a:p>
                      <a:pPr marL="0" marR="0" algn="ctr">
                        <a:spcBef>
                          <a:spcPts val="0"/>
                        </a:spcBef>
                        <a:spcAft>
                          <a:spcPts val="0"/>
                        </a:spcAft>
                      </a:pPr>
                      <a:r>
                        <a:rPr lang="en-US" sz="2700">
                          <a:effectLst/>
                        </a:rPr>
                        <a:t>Less than 35K Income</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700">
                          <a:effectLst/>
                        </a:rPr>
                        <a:t>1.29*</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a:effectLst/>
                        </a:rPr>
                        <a:t>2.08***</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a:effectLst/>
                        </a:rPr>
                        <a:t>1.12***</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66199349"/>
                  </a:ext>
                </a:extLst>
              </a:tr>
              <a:tr h="487529">
                <a:tc>
                  <a:txBody>
                    <a:bodyPr/>
                    <a:lstStyle/>
                    <a:p>
                      <a:pPr marL="0" marR="0" algn="ctr">
                        <a:spcBef>
                          <a:spcPts val="0"/>
                        </a:spcBef>
                        <a:spcAft>
                          <a:spcPts val="0"/>
                        </a:spcAft>
                      </a:pPr>
                      <a:r>
                        <a:rPr lang="en-US" sz="2700">
                          <a:effectLst/>
                        </a:rPr>
                        <a:t> </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700" dirty="0">
                          <a:effectLst/>
                        </a:rPr>
                        <a:t>(0.67)</a:t>
                      </a:r>
                      <a:endParaRPr lang="en-US" sz="2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a:effectLst/>
                        </a:rPr>
                        <a:t>(0.60)</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a:effectLst/>
                        </a:rPr>
                        <a:t>(0.34)</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88737461"/>
                  </a:ext>
                </a:extLst>
              </a:tr>
              <a:tr h="883574">
                <a:tc>
                  <a:txBody>
                    <a:bodyPr/>
                    <a:lstStyle/>
                    <a:p>
                      <a:pPr marL="0" marR="0" algn="ctr">
                        <a:spcBef>
                          <a:spcPts val="0"/>
                        </a:spcBef>
                        <a:spcAft>
                          <a:spcPts val="0"/>
                        </a:spcAft>
                      </a:pPr>
                      <a:r>
                        <a:rPr lang="en-US" sz="2700">
                          <a:effectLst/>
                        </a:rPr>
                        <a:t>Median Household Income</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700" dirty="0">
                          <a:effectLst/>
                        </a:rPr>
                        <a:t>0.07***</a:t>
                      </a:r>
                      <a:endParaRPr lang="en-US" sz="2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a:effectLst/>
                        </a:rPr>
                        <a:t>0.08***</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a:effectLst/>
                        </a:rPr>
                        <a:t>0.04***</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79068734"/>
                  </a:ext>
                </a:extLst>
              </a:tr>
              <a:tr h="487529">
                <a:tc>
                  <a:txBody>
                    <a:bodyPr/>
                    <a:lstStyle/>
                    <a:p>
                      <a:pPr marL="0" marR="0" algn="ctr">
                        <a:spcBef>
                          <a:spcPts val="0"/>
                        </a:spcBef>
                        <a:spcAft>
                          <a:spcPts val="0"/>
                        </a:spcAft>
                      </a:pPr>
                      <a:r>
                        <a:rPr lang="en-US" sz="2700">
                          <a:effectLst/>
                        </a:rPr>
                        <a:t> </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700">
                          <a:effectLst/>
                        </a:rPr>
                        <a:t>(0.01)</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a:effectLst/>
                        </a:rPr>
                        <a:t>(0.01)</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a:effectLst/>
                        </a:rPr>
                        <a:t>(0.01)</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949155654"/>
                  </a:ext>
                </a:extLst>
              </a:tr>
              <a:tr h="487529">
                <a:tc>
                  <a:txBody>
                    <a:bodyPr/>
                    <a:lstStyle/>
                    <a:p>
                      <a:pPr marL="0" marR="0" algn="ctr">
                        <a:spcBef>
                          <a:spcPts val="0"/>
                        </a:spcBef>
                        <a:spcAft>
                          <a:spcPts val="0"/>
                        </a:spcAft>
                      </a:pPr>
                      <a:r>
                        <a:rPr lang="en-US" sz="2700">
                          <a:effectLst/>
                        </a:rPr>
                        <a:t>At Most HS Education</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700" dirty="0">
                          <a:effectLst/>
                        </a:rPr>
                        <a:t>3.82***</a:t>
                      </a:r>
                      <a:endParaRPr lang="en-US" sz="2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a:effectLst/>
                        </a:rPr>
                        <a:t>3.07***</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a:effectLst/>
                        </a:rPr>
                        <a:t>1.89***</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944721727"/>
                  </a:ext>
                </a:extLst>
              </a:tr>
              <a:tr h="487529">
                <a:tc>
                  <a:txBody>
                    <a:bodyPr/>
                    <a:lstStyle/>
                    <a:p>
                      <a:pPr marL="0" marR="0" algn="ctr">
                        <a:spcBef>
                          <a:spcPts val="0"/>
                        </a:spcBef>
                        <a:spcAft>
                          <a:spcPts val="0"/>
                        </a:spcAft>
                      </a:pPr>
                      <a:r>
                        <a:rPr lang="en-US" sz="2700">
                          <a:effectLst/>
                        </a:rPr>
                        <a:t> </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700">
                          <a:effectLst/>
                        </a:rPr>
                        <a:t>(1.26)</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a:effectLst/>
                        </a:rPr>
                        <a:t>(1.17)</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a:effectLst/>
                        </a:rPr>
                        <a:t>(0.66)</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09436950"/>
                  </a:ext>
                </a:extLst>
              </a:tr>
              <a:tr h="883574">
                <a:tc>
                  <a:txBody>
                    <a:bodyPr/>
                    <a:lstStyle/>
                    <a:p>
                      <a:pPr marL="0" marR="0" algn="ctr">
                        <a:spcBef>
                          <a:spcPts val="0"/>
                        </a:spcBef>
                        <a:spcAft>
                          <a:spcPts val="0"/>
                        </a:spcAft>
                      </a:pPr>
                      <a:r>
                        <a:rPr lang="en-US" sz="2700">
                          <a:effectLst/>
                        </a:rPr>
                        <a:t>Income:Poverty Ratio &lt;1</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700">
                          <a:effectLst/>
                        </a:rPr>
                        <a:t>1.80**</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dirty="0">
                          <a:effectLst/>
                        </a:rPr>
                        <a:t>1.05</a:t>
                      </a:r>
                      <a:endParaRPr lang="en-US" sz="2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a:effectLst/>
                        </a:rPr>
                        <a:t>0.20</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68459236"/>
                  </a:ext>
                </a:extLst>
              </a:tr>
              <a:tr h="487529">
                <a:tc>
                  <a:txBody>
                    <a:bodyPr/>
                    <a:lstStyle/>
                    <a:p>
                      <a:pPr marL="0" marR="0" algn="ctr">
                        <a:spcBef>
                          <a:spcPts val="0"/>
                        </a:spcBef>
                        <a:spcAft>
                          <a:spcPts val="0"/>
                        </a:spcAft>
                      </a:pPr>
                      <a:r>
                        <a:rPr lang="en-US" sz="2700">
                          <a:effectLst/>
                        </a:rPr>
                        <a:t> </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700">
                          <a:effectLst/>
                        </a:rPr>
                        <a:t>(0.80)</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a:effectLst/>
                        </a:rPr>
                        <a:t>(0.72)</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a:effectLst/>
                        </a:rPr>
                        <a:t>(0.44)</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81784280"/>
                  </a:ext>
                </a:extLst>
              </a:tr>
              <a:tr h="487529">
                <a:tc>
                  <a:txBody>
                    <a:bodyPr/>
                    <a:lstStyle/>
                    <a:p>
                      <a:pPr marL="0" marR="0" algn="ctr">
                        <a:spcBef>
                          <a:spcPts val="0"/>
                        </a:spcBef>
                        <a:spcAft>
                          <a:spcPts val="0"/>
                        </a:spcAft>
                      </a:pPr>
                      <a:r>
                        <a:rPr lang="en-US" sz="2700">
                          <a:effectLst/>
                        </a:rPr>
                        <a:t>Child</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700">
                          <a:effectLst/>
                        </a:rPr>
                        <a:t>-0.58</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a:effectLst/>
                        </a:rPr>
                        <a:t>-1.36</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a:effectLst/>
                        </a:rPr>
                        <a:t>0.89</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309776781"/>
                  </a:ext>
                </a:extLst>
              </a:tr>
              <a:tr h="487529">
                <a:tc>
                  <a:txBody>
                    <a:bodyPr/>
                    <a:lstStyle/>
                    <a:p>
                      <a:pPr marL="0" marR="0" algn="ctr">
                        <a:spcBef>
                          <a:spcPts val="0"/>
                        </a:spcBef>
                        <a:spcAft>
                          <a:spcPts val="0"/>
                        </a:spcAft>
                      </a:pPr>
                      <a:r>
                        <a:rPr lang="en-US" sz="2700">
                          <a:effectLst/>
                        </a:rPr>
                        <a:t> </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700">
                          <a:effectLst/>
                        </a:rPr>
                        <a:t>(1.49)</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a:effectLst/>
                        </a:rPr>
                        <a:t>(1.45)</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a:effectLst/>
                        </a:rPr>
                        <a:t>(0.80)</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29308129"/>
                  </a:ext>
                </a:extLst>
              </a:tr>
              <a:tr h="487529">
                <a:tc>
                  <a:txBody>
                    <a:bodyPr/>
                    <a:lstStyle/>
                    <a:p>
                      <a:pPr marL="0" marR="0" algn="ctr">
                        <a:spcBef>
                          <a:spcPts val="0"/>
                        </a:spcBef>
                        <a:spcAft>
                          <a:spcPts val="0"/>
                        </a:spcAft>
                      </a:pPr>
                      <a:r>
                        <a:rPr lang="en-US" sz="2700">
                          <a:effectLst/>
                        </a:rPr>
                        <a:t>Elderly</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700">
                          <a:effectLst/>
                        </a:rPr>
                        <a:t>-6.81***</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a:effectLst/>
                        </a:rPr>
                        <a:t>-7.29***</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a:effectLst/>
                        </a:rPr>
                        <a:t>-2.37***</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50144923"/>
                  </a:ext>
                </a:extLst>
              </a:tr>
              <a:tr h="487529">
                <a:tc>
                  <a:txBody>
                    <a:bodyPr/>
                    <a:lstStyle/>
                    <a:p>
                      <a:pPr marL="0" marR="0" algn="ctr">
                        <a:spcBef>
                          <a:spcPts val="0"/>
                        </a:spcBef>
                        <a:spcAft>
                          <a:spcPts val="0"/>
                        </a:spcAft>
                      </a:pPr>
                      <a:r>
                        <a:rPr lang="en-US" sz="2700">
                          <a:effectLst/>
                        </a:rPr>
                        <a:t> </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700">
                          <a:effectLst/>
                        </a:rPr>
                        <a:t>(1.53)</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dirty="0">
                          <a:effectLst/>
                        </a:rPr>
                        <a:t>(1.47)</a:t>
                      </a:r>
                      <a:endParaRPr lang="en-US" sz="2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dirty="0">
                          <a:effectLst/>
                        </a:rPr>
                        <a:t>(0.84)</a:t>
                      </a:r>
                      <a:endParaRPr lang="en-US" sz="2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57319822"/>
                  </a:ext>
                </a:extLst>
              </a:tr>
              <a:tr h="487529">
                <a:tc>
                  <a:txBody>
                    <a:bodyPr/>
                    <a:lstStyle/>
                    <a:p>
                      <a:pPr marL="0" marR="0" algn="ctr">
                        <a:spcBef>
                          <a:spcPts val="0"/>
                        </a:spcBef>
                        <a:spcAft>
                          <a:spcPts val="0"/>
                        </a:spcAft>
                      </a:pPr>
                      <a:r>
                        <a:rPr lang="en-US" sz="2700">
                          <a:effectLst/>
                        </a:rPr>
                        <a:t>Constant</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700">
                          <a:effectLst/>
                        </a:rPr>
                        <a:t>0.03***</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a:effectLst/>
                        </a:rPr>
                        <a:t>0.03***</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a:effectLst/>
                        </a:rPr>
                        <a:t>0.01</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752518813"/>
                  </a:ext>
                </a:extLst>
              </a:tr>
              <a:tr h="487529">
                <a:tc>
                  <a:txBody>
                    <a:bodyPr/>
                    <a:lstStyle/>
                    <a:p>
                      <a:pPr marL="0" marR="0" algn="ctr">
                        <a:spcBef>
                          <a:spcPts val="0"/>
                        </a:spcBef>
                        <a:spcAft>
                          <a:spcPts val="0"/>
                        </a:spcAft>
                      </a:pPr>
                      <a:r>
                        <a:rPr lang="en-US" sz="2700">
                          <a:effectLst/>
                        </a:rPr>
                        <a:t> </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700">
                          <a:effectLst/>
                        </a:rPr>
                        <a:t>(0.01)</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a:effectLst/>
                        </a:rPr>
                        <a:t>(0.01)</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a:effectLst/>
                        </a:rPr>
                        <a:t>(0.01)</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9293953"/>
                  </a:ext>
                </a:extLst>
              </a:tr>
              <a:tr h="883574">
                <a:tc>
                  <a:txBody>
                    <a:bodyPr/>
                    <a:lstStyle/>
                    <a:p>
                      <a:pPr marL="0" marR="0" algn="ctr">
                        <a:spcBef>
                          <a:spcPts val="0"/>
                        </a:spcBef>
                        <a:spcAft>
                          <a:spcPts val="0"/>
                        </a:spcAft>
                      </a:pPr>
                      <a:r>
                        <a:rPr lang="en-US" sz="2700">
                          <a:effectLst/>
                        </a:rPr>
                        <a:t>Cragg – Donald Wald F Statistic</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700" dirty="0">
                          <a:effectLst/>
                        </a:rPr>
                        <a:t> 4.113</a:t>
                      </a:r>
                      <a:endParaRPr lang="en-US" sz="2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dirty="0">
                          <a:effectLst/>
                        </a:rPr>
                        <a:t>3.819</a:t>
                      </a:r>
                      <a:endParaRPr lang="en-US" sz="2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a:effectLst/>
                        </a:rPr>
                        <a:t>3.660</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70849407"/>
                  </a:ext>
                </a:extLst>
              </a:tr>
              <a:tr h="487529">
                <a:tc>
                  <a:txBody>
                    <a:bodyPr/>
                    <a:lstStyle/>
                    <a:p>
                      <a:pPr marL="0" marR="0" algn="ctr">
                        <a:spcBef>
                          <a:spcPts val="0"/>
                        </a:spcBef>
                        <a:spcAft>
                          <a:spcPts val="0"/>
                        </a:spcAft>
                      </a:pPr>
                      <a:r>
                        <a:rPr lang="en-US" sz="2700">
                          <a:effectLst/>
                        </a:rPr>
                        <a:t>Hansen p-value</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700">
                          <a:effectLst/>
                        </a:rPr>
                        <a:t>0.0424</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a:effectLst/>
                        </a:rPr>
                        <a:t>0.0487</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dirty="0">
                          <a:effectLst/>
                        </a:rPr>
                        <a:t>0.0064</a:t>
                      </a:r>
                      <a:endParaRPr lang="en-US" sz="2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75942948"/>
                  </a:ext>
                </a:extLst>
              </a:tr>
              <a:tr h="487529">
                <a:tc>
                  <a:txBody>
                    <a:bodyPr/>
                    <a:lstStyle/>
                    <a:p>
                      <a:pPr marL="0" marR="0" algn="ctr">
                        <a:spcBef>
                          <a:spcPts val="0"/>
                        </a:spcBef>
                        <a:spcAft>
                          <a:spcPts val="0"/>
                        </a:spcAft>
                      </a:pPr>
                      <a:r>
                        <a:rPr lang="en-US" sz="2700">
                          <a:effectLst/>
                        </a:rPr>
                        <a:t>R Squared</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700">
                          <a:effectLst/>
                        </a:rPr>
                        <a:t>-3.73</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dirty="0">
                          <a:effectLst/>
                        </a:rPr>
                        <a:t>-3.46</a:t>
                      </a:r>
                      <a:endParaRPr lang="en-US" sz="2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spcBef>
                          <a:spcPts val="0"/>
                        </a:spcBef>
                        <a:spcAft>
                          <a:spcPts val="0"/>
                        </a:spcAft>
                      </a:pPr>
                      <a:r>
                        <a:rPr lang="en-US" sz="2700" dirty="0">
                          <a:effectLst/>
                        </a:rPr>
                        <a:t>-2.29</a:t>
                      </a:r>
                      <a:endParaRPr lang="en-US" sz="2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59789227"/>
                  </a:ext>
                </a:extLst>
              </a:tr>
              <a:tr h="428913">
                <a:tc>
                  <a:txBody>
                    <a:bodyPr/>
                    <a:lstStyle/>
                    <a:p>
                      <a:pPr marL="0" marR="0" algn="ctr">
                        <a:spcBef>
                          <a:spcPts val="0"/>
                        </a:spcBef>
                        <a:spcAft>
                          <a:spcPts val="0"/>
                        </a:spcAft>
                      </a:pPr>
                      <a:r>
                        <a:rPr lang="en-US" sz="2700">
                          <a:effectLst/>
                        </a:rPr>
                        <a:t> </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700" dirty="0">
                          <a:effectLst/>
                        </a:rPr>
                        <a:t> </a:t>
                      </a:r>
                      <a:endParaRPr lang="en-US" sz="2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700">
                          <a:effectLst/>
                        </a:rPr>
                        <a:t> </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700" dirty="0">
                          <a:effectLst/>
                        </a:rPr>
                        <a:t> </a:t>
                      </a:r>
                      <a:endParaRPr lang="en-US" sz="2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857709480"/>
                  </a:ext>
                </a:extLst>
              </a:tr>
            </a:tbl>
          </a:graphicData>
        </a:graphic>
      </p:graphicFrame>
      <p:sp>
        <p:nvSpPr>
          <p:cNvPr id="6" name="Rectangle 5">
            <a:extLst>
              <a:ext uri="{FF2B5EF4-FFF2-40B4-BE49-F238E27FC236}">
                <a16:creationId xmlns:a16="http://schemas.microsoft.com/office/drawing/2014/main" id="{F477556A-5393-A148-AC4C-C083663D80AA}"/>
              </a:ext>
            </a:extLst>
          </p:cNvPr>
          <p:cNvSpPr/>
          <p:nvPr/>
        </p:nvSpPr>
        <p:spPr>
          <a:xfrm>
            <a:off x="15361654" y="28951469"/>
            <a:ext cx="13715999" cy="2400657"/>
          </a:xfrm>
          <a:prstGeom prst="rect">
            <a:avLst/>
          </a:prstGeom>
        </p:spPr>
        <p:txBody>
          <a:bodyPr wrap="square">
            <a:spAutoFit/>
          </a:bodyPr>
          <a:lstStyle/>
          <a:p>
            <a:r>
              <a:rPr lang="en-US" sz="2500" dirty="0">
                <a:latin typeface="Calibri" panose="020F0502020204030204" pitchFamily="34" charset="0"/>
                <a:ea typeface="Calibri" panose="020F0502020204030204" pitchFamily="34" charset="0"/>
                <a:cs typeface="Calibri" panose="020F0502020204030204" pitchFamily="34" charset="0"/>
              </a:rPr>
              <a:t>Notes:</a:t>
            </a:r>
            <a:endParaRPr lang="en-US" sz="2500" dirty="0">
              <a:latin typeface="Calibri" panose="020F0502020204030204" pitchFamily="34" charset="0"/>
              <a:ea typeface="Times New Roman" panose="02020603050405020304" pitchFamily="18" charset="0"/>
              <a:cs typeface="Calibri" panose="020F0502020204030204" pitchFamily="34" charset="0"/>
            </a:endParaRPr>
          </a:p>
          <a:p>
            <a:r>
              <a:rPr lang="en-US" sz="2500" dirty="0" err="1">
                <a:latin typeface="Calibri" panose="020F0502020204030204" pitchFamily="34" charset="0"/>
                <a:ea typeface="Calibri" panose="020F0502020204030204" pitchFamily="34" charset="0"/>
                <a:cs typeface="Calibri" panose="020F0502020204030204" pitchFamily="34" charset="0"/>
              </a:rPr>
              <a:t>i</a:t>
            </a:r>
            <a:r>
              <a:rPr lang="en-US" sz="2500" dirty="0">
                <a:latin typeface="Calibri" panose="020F0502020204030204" pitchFamily="34" charset="0"/>
                <a:ea typeface="Calibri" panose="020F0502020204030204" pitchFamily="34" charset="0"/>
                <a:cs typeface="Calibri" panose="020F0502020204030204" pitchFamily="34" charset="0"/>
              </a:rPr>
              <a:t>) Weighted regressions, standard errors clustered at Plant level</a:t>
            </a:r>
            <a:endParaRPr lang="en-US" sz="2500" dirty="0">
              <a:latin typeface="Calibri" panose="020F0502020204030204" pitchFamily="34" charset="0"/>
              <a:ea typeface="Times New Roman" panose="02020603050405020304" pitchFamily="18" charset="0"/>
              <a:cs typeface="Calibri" panose="020F0502020204030204" pitchFamily="34" charset="0"/>
            </a:endParaRPr>
          </a:p>
          <a:p>
            <a:r>
              <a:rPr lang="en-US" sz="2500" dirty="0">
                <a:latin typeface="Calibri" panose="020F0502020204030204" pitchFamily="34" charset="0"/>
                <a:ea typeface="Calibri" panose="020F0502020204030204" pitchFamily="34" charset="0"/>
                <a:cs typeface="Calibri" panose="020F0502020204030204" pitchFamily="34" charset="0"/>
              </a:rPr>
              <a:t>ii) * p&lt;0.10, ** p&lt;0.05, *** p&lt;0.01</a:t>
            </a:r>
            <a:endParaRPr lang="en-US" sz="2500" dirty="0">
              <a:latin typeface="Calibri" panose="020F0502020204030204" pitchFamily="34" charset="0"/>
              <a:ea typeface="Times New Roman" panose="02020603050405020304" pitchFamily="18" charset="0"/>
              <a:cs typeface="Calibri" panose="020F0502020204030204" pitchFamily="34" charset="0"/>
            </a:endParaRPr>
          </a:p>
          <a:p>
            <a:r>
              <a:rPr lang="en-US" sz="2500" dirty="0">
                <a:latin typeface="Calibri" panose="020F0502020204030204" pitchFamily="34" charset="0"/>
                <a:ea typeface="Calibri" panose="020F0502020204030204" pitchFamily="34" charset="0"/>
                <a:cs typeface="Calibri" panose="020F0502020204030204" pitchFamily="34" charset="0"/>
              </a:rPr>
              <a:t>iii) GMM specification contains spatially lagged instruments constructed from data within 50-100 miles of a plant; temporally lagged instruments are constructed utilizing the second lag of demographic characteristics. </a:t>
            </a:r>
            <a:endParaRPr lang="en-US" sz="2500"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7" name="Rectangle 6">
            <a:extLst>
              <a:ext uri="{FF2B5EF4-FFF2-40B4-BE49-F238E27FC236}">
                <a16:creationId xmlns:a16="http://schemas.microsoft.com/office/drawing/2014/main" id="{9BF6C4CD-695C-C547-B1ED-37F6848D9141}"/>
              </a:ext>
            </a:extLst>
          </p:cNvPr>
          <p:cNvSpPr/>
          <p:nvPr/>
        </p:nvSpPr>
        <p:spPr>
          <a:xfrm>
            <a:off x="17247880" y="11445196"/>
            <a:ext cx="9844618" cy="1015663"/>
          </a:xfrm>
          <a:prstGeom prst="rect">
            <a:avLst/>
          </a:prstGeom>
        </p:spPr>
        <p:txBody>
          <a:bodyPr wrap="none">
            <a:spAutoFit/>
          </a:bodyPr>
          <a:lstStyle/>
          <a:p>
            <a:pPr algn="ctr"/>
            <a:r>
              <a:rPr lang="en-US" sz="3000" b="1" dirty="0">
                <a:latin typeface="Calibri" panose="020F0502020204030204" pitchFamily="34" charset="0"/>
                <a:ea typeface="Times New Roman" panose="02020603050405020304" pitchFamily="18" charset="0"/>
                <a:cs typeface="Calibri" panose="020F0502020204030204" pitchFamily="34" charset="0"/>
              </a:rPr>
              <a:t>Changes in Pollutant Types by the Concentration of Spatially </a:t>
            </a:r>
          </a:p>
          <a:p>
            <a:pPr algn="ctr"/>
            <a:r>
              <a:rPr lang="en-US" sz="3000" b="1" dirty="0">
                <a:latin typeface="Calibri" panose="020F0502020204030204" pitchFamily="34" charset="0"/>
                <a:ea typeface="Times New Roman" panose="02020603050405020304" pitchFamily="18" charset="0"/>
                <a:cs typeface="Calibri" panose="020F0502020204030204" pitchFamily="34" charset="0"/>
              </a:rPr>
              <a:t>Weighted Demographic Characteristics </a:t>
            </a:r>
            <a:endParaRPr lang="en-US" sz="3000" dirty="0">
              <a:latin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E8F445B5-D6E3-E24A-A110-37F42BC75CD4}"/>
              </a:ext>
            </a:extLst>
          </p:cNvPr>
          <p:cNvSpPr txBox="1"/>
          <p:nvPr/>
        </p:nvSpPr>
        <p:spPr>
          <a:xfrm>
            <a:off x="917738" y="19957357"/>
            <a:ext cx="13112169" cy="11172289"/>
          </a:xfrm>
          <a:prstGeom prst="rect">
            <a:avLst/>
          </a:prstGeom>
          <a:noFill/>
        </p:spPr>
        <p:txBody>
          <a:bodyPr wrap="square" rtlCol="0">
            <a:spAutoFit/>
          </a:bodyPr>
          <a:lstStyle/>
          <a:p>
            <a:pPr marL="571500" indent="-571500">
              <a:buFontTx/>
              <a:buChar char="-"/>
            </a:pPr>
            <a:r>
              <a:rPr lang="en-US" sz="3900" dirty="0"/>
              <a:t>Socioeconomic data from the American Community Survey’s (ACS) five-year tabulations. Demographic variables measuring occupation status, race, income, education, and age were created at the census tract level within the contiguous US. </a:t>
            </a:r>
          </a:p>
          <a:p>
            <a:pPr marL="285750" indent="-285750">
              <a:buFontTx/>
              <a:buChar char="-"/>
            </a:pPr>
            <a:endParaRPr lang="en-US" sz="3900" b="1" dirty="0"/>
          </a:p>
          <a:p>
            <a:pPr marL="285750" indent="-285750">
              <a:buFontTx/>
              <a:buChar char="-"/>
            </a:pPr>
            <a:r>
              <a:rPr lang="en-US" sz="3900" dirty="0"/>
              <a:t>Pollution data for ambient air pollutants Sulfur Dioxide (SO</a:t>
            </a:r>
            <a:r>
              <a:rPr lang="en-US" sz="3900" baseline="-25000" dirty="0"/>
              <a:t>2</a:t>
            </a:r>
            <a:r>
              <a:rPr lang="en-US" sz="3900" dirty="0"/>
              <a:t>), oxides of nitrogen (</a:t>
            </a:r>
            <a:r>
              <a:rPr lang="en-US" sz="3900" dirty="0" err="1"/>
              <a:t>No</a:t>
            </a:r>
            <a:r>
              <a:rPr lang="en-US" sz="3900" baseline="-25000" dirty="0" err="1"/>
              <a:t>x</a:t>
            </a:r>
            <a:r>
              <a:rPr lang="en-US" sz="3900" dirty="0"/>
              <a:t>), and fine particulate matter (PM2.5) was collected from a study conducted by Holland et al. Yearly averages of each pollutant were tabulated for 1571 power plants between the years 2010 and 2017.</a:t>
            </a:r>
          </a:p>
          <a:p>
            <a:pPr marL="285750" indent="-285750">
              <a:buFontTx/>
              <a:buChar char="-"/>
            </a:pPr>
            <a:endParaRPr lang="en-US" sz="3900" dirty="0"/>
          </a:p>
          <a:p>
            <a:pPr marL="285750" indent="-285750">
              <a:buFontTx/>
              <a:buChar char="-"/>
            </a:pPr>
            <a:r>
              <a:rPr lang="en-US" sz="3900" dirty="0"/>
              <a:t>Coordinate and location data for power plants was taken from the Energy Information Administration’s (EIA) yearly report on stationary electric utilities. Additional location data for the centroids of census tracts, needed to create weighted averages of socioeconomic demographics, was taken from 2010 census guidelines. </a:t>
            </a:r>
          </a:p>
        </p:txBody>
      </p:sp>
      <p:sp>
        <p:nvSpPr>
          <p:cNvPr id="33" name="Rectangle 32">
            <a:extLst>
              <a:ext uri="{FF2B5EF4-FFF2-40B4-BE49-F238E27FC236}">
                <a16:creationId xmlns:a16="http://schemas.microsoft.com/office/drawing/2014/main" id="{2670642D-508B-854C-ADE5-F9571E0315F0}"/>
              </a:ext>
            </a:extLst>
          </p:cNvPr>
          <p:cNvSpPr/>
          <p:nvPr/>
        </p:nvSpPr>
        <p:spPr>
          <a:xfrm>
            <a:off x="29443279" y="28143256"/>
            <a:ext cx="13716000" cy="28067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64214FB1-E25F-7C4D-AE8C-A12C6B02BDB3}"/>
                  </a:ext>
                </a:extLst>
              </p:cNvPr>
              <p:cNvSpPr/>
              <p:nvPr/>
            </p:nvSpPr>
            <p:spPr>
              <a:xfrm>
                <a:off x="17349534" y="3816513"/>
                <a:ext cx="9192132" cy="86177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5000">
                          <a:latin typeface="Cambria Math" panose="02040503050406030204" pitchFamily="18" charset="0"/>
                        </a:rPr>
                        <m:t>∆</m:t>
                      </m:r>
                      <m:sSub>
                        <m:sSubPr>
                          <m:ctrlPr>
                            <a:rPr lang="en-US" sz="5000" i="1">
                              <a:latin typeface="Cambria Math" panose="02040503050406030204" pitchFamily="18" charset="0"/>
                            </a:rPr>
                          </m:ctrlPr>
                        </m:sSubPr>
                        <m:e>
                          <m:r>
                            <a:rPr lang="en-US" sz="5000" i="1">
                              <a:latin typeface="Cambria Math" panose="02040503050406030204" pitchFamily="18" charset="0"/>
                            </a:rPr>
                            <m:t>𝑃</m:t>
                          </m:r>
                        </m:e>
                        <m:sub>
                          <m:r>
                            <a:rPr lang="en-US" sz="5000" i="1">
                              <a:latin typeface="Cambria Math" panose="02040503050406030204" pitchFamily="18" charset="0"/>
                            </a:rPr>
                            <m:t>𝑖𝑡</m:t>
                          </m:r>
                          <m:r>
                            <a:rPr lang="en-US" sz="5000" i="0">
                              <a:latin typeface="Cambria Math" panose="02040503050406030204" pitchFamily="18" charset="0"/>
                            </a:rPr>
                            <m:t>  </m:t>
                          </m:r>
                        </m:sub>
                      </m:sSub>
                      <m:r>
                        <a:rPr lang="en-US" sz="5000" i="0">
                          <a:latin typeface="Cambria Math" panose="02040503050406030204" pitchFamily="18" charset="0"/>
                        </a:rPr>
                        <m:t>=  ∆</m:t>
                      </m:r>
                      <m:sSub>
                        <m:sSubPr>
                          <m:ctrlPr>
                            <a:rPr lang="en-US" sz="5000" i="1">
                              <a:latin typeface="Cambria Math" panose="02040503050406030204" pitchFamily="18" charset="0"/>
                            </a:rPr>
                          </m:ctrlPr>
                        </m:sSubPr>
                        <m:e>
                          <m:r>
                            <a:rPr lang="en-US" sz="5000" i="1">
                              <a:latin typeface="Cambria Math" panose="02040503050406030204" pitchFamily="18" charset="0"/>
                            </a:rPr>
                            <m:t>𝑃</m:t>
                          </m:r>
                        </m:e>
                        <m:sub>
                          <m:r>
                            <a:rPr lang="en-US" sz="5000" i="1">
                              <a:latin typeface="Cambria Math" panose="02040503050406030204" pitchFamily="18" charset="0"/>
                            </a:rPr>
                            <m:t>𝑖𝑡</m:t>
                          </m:r>
                          <m:r>
                            <a:rPr lang="en-US" sz="5000" i="0">
                              <a:latin typeface="Cambria Math" panose="02040503050406030204" pitchFamily="18" charset="0"/>
                            </a:rPr>
                            <m:t>−1</m:t>
                          </m:r>
                        </m:sub>
                      </m:sSub>
                      <m:r>
                        <a:rPr lang="en-US" sz="5000" i="0">
                          <a:latin typeface="Cambria Math" panose="02040503050406030204" pitchFamily="18" charset="0"/>
                        </a:rPr>
                        <m:t> +∆</m:t>
                      </m:r>
                      <m:sSub>
                        <m:sSubPr>
                          <m:ctrlPr>
                            <a:rPr lang="en-US" sz="5000" i="1">
                              <a:latin typeface="Cambria Math" panose="02040503050406030204" pitchFamily="18" charset="0"/>
                            </a:rPr>
                          </m:ctrlPr>
                        </m:sSubPr>
                        <m:e>
                          <m:r>
                            <a:rPr lang="en-US" sz="5000" i="1">
                              <a:latin typeface="Cambria Math" panose="02040503050406030204" pitchFamily="18" charset="0"/>
                            </a:rPr>
                            <m:t>𝐷</m:t>
                          </m:r>
                        </m:e>
                        <m:sub>
                          <m:r>
                            <a:rPr lang="en-US" sz="5000" i="1">
                              <a:latin typeface="Cambria Math" panose="02040503050406030204" pitchFamily="18" charset="0"/>
                            </a:rPr>
                            <m:t>𝑖𝑡</m:t>
                          </m:r>
                          <m:r>
                            <a:rPr lang="en-US" sz="5000" i="0">
                              <a:latin typeface="Cambria Math" panose="02040503050406030204" pitchFamily="18" charset="0"/>
                            </a:rPr>
                            <m:t>−1</m:t>
                          </m:r>
                        </m:sub>
                      </m:sSub>
                      <m:r>
                        <a:rPr lang="en-US" sz="5000" i="0">
                          <a:latin typeface="Cambria Math" panose="02040503050406030204" pitchFamily="18" charset="0"/>
                        </a:rPr>
                        <m:t>+ ∆</m:t>
                      </m:r>
                      <m:sSub>
                        <m:sSubPr>
                          <m:ctrlPr>
                            <a:rPr lang="en-US" sz="5000" i="1">
                              <a:latin typeface="Cambria Math" panose="02040503050406030204" pitchFamily="18" charset="0"/>
                            </a:rPr>
                          </m:ctrlPr>
                        </m:sSubPr>
                        <m:e>
                          <m:r>
                            <a:rPr lang="en-US" sz="5000" i="1">
                              <a:latin typeface="Cambria Math" panose="02040503050406030204" pitchFamily="18" charset="0"/>
                            </a:rPr>
                            <m:t>𝜀</m:t>
                          </m:r>
                        </m:e>
                        <m:sub>
                          <m:r>
                            <a:rPr lang="en-US" sz="5000" i="1">
                              <a:latin typeface="Cambria Math" panose="02040503050406030204" pitchFamily="18" charset="0"/>
                            </a:rPr>
                            <m:t>𝑖𝑡</m:t>
                          </m:r>
                        </m:sub>
                      </m:sSub>
                    </m:oMath>
                  </m:oMathPara>
                </a14:m>
                <a:endParaRPr lang="en-US" sz="5000" dirty="0"/>
              </a:p>
            </p:txBody>
          </p:sp>
        </mc:Choice>
        <mc:Fallback>
          <p:sp>
            <p:nvSpPr>
              <p:cNvPr id="11" name="Rectangle 10">
                <a:extLst>
                  <a:ext uri="{FF2B5EF4-FFF2-40B4-BE49-F238E27FC236}">
                    <a16:creationId xmlns:a16="http://schemas.microsoft.com/office/drawing/2014/main" id="{64214FB1-E25F-7C4D-AE8C-A12C6B02BDB3}"/>
                  </a:ext>
                </a:extLst>
              </p:cNvPr>
              <p:cNvSpPr>
                <a:spLocks noRot="1" noChangeAspect="1" noMove="1" noResize="1" noEditPoints="1" noAdjustHandles="1" noChangeArrowheads="1" noChangeShapeType="1" noTextEdit="1"/>
              </p:cNvSpPr>
              <p:nvPr/>
            </p:nvSpPr>
            <p:spPr>
              <a:xfrm>
                <a:off x="17349534" y="3816513"/>
                <a:ext cx="9192132" cy="861774"/>
              </a:xfrm>
              <a:prstGeom prst="rect">
                <a:avLst/>
              </a:prstGeom>
              <a:blipFill>
                <a:blip r:embed="rId3"/>
                <a:stretch>
                  <a:fillRect t="-1471" b="-29412"/>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FE512485-224F-C64B-9F82-5E3EFEE670A4}"/>
              </a:ext>
            </a:extLst>
          </p:cNvPr>
          <p:cNvSpPr txBox="1"/>
          <p:nvPr/>
        </p:nvSpPr>
        <p:spPr>
          <a:xfrm>
            <a:off x="15361653" y="2323564"/>
            <a:ext cx="13716000" cy="1292662"/>
          </a:xfrm>
          <a:prstGeom prst="rect">
            <a:avLst/>
          </a:prstGeom>
          <a:solidFill>
            <a:schemeClr val="accent1">
              <a:lumMod val="50000"/>
            </a:schemeClr>
          </a:solidFill>
        </p:spPr>
        <p:txBody>
          <a:bodyPr wrap="square" rtlCol="0">
            <a:spAutoFit/>
          </a:bodyPr>
          <a:lstStyle/>
          <a:p>
            <a:pPr algn="ctr"/>
            <a:r>
              <a:rPr lang="en-US" sz="7800" b="1" dirty="0">
                <a:solidFill>
                  <a:schemeClr val="bg1"/>
                </a:solidFill>
              </a:rPr>
              <a:t>Empirical Strategy</a:t>
            </a:r>
          </a:p>
        </p:txBody>
      </p:sp>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3AB8D320-8A84-6B4F-8C53-475AAFCD4D61}"/>
                  </a:ext>
                </a:extLst>
              </p:cNvPr>
              <p:cNvSpPr/>
              <p:nvPr/>
            </p:nvSpPr>
            <p:spPr>
              <a:xfrm>
                <a:off x="19730755" y="6613824"/>
                <a:ext cx="3764640" cy="1658852"/>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sz="3000" smtClean="0">
                              <a:latin typeface="Cambria Math" panose="02040503050406030204" pitchFamily="18" charset="0"/>
                            </a:rPr>
                          </m:ctrlPr>
                        </m:sSubPr>
                        <m:e>
                          <m:r>
                            <a:rPr lang="en-US" sz="3000" i="1">
                              <a:latin typeface="Cambria Math" panose="02040503050406030204" pitchFamily="18" charset="0"/>
                            </a:rPr>
                            <m:t>𝐷</m:t>
                          </m:r>
                        </m:e>
                        <m:sub>
                          <m:r>
                            <a:rPr lang="en-US" sz="3000" i="1">
                              <a:latin typeface="Cambria Math" panose="02040503050406030204" pitchFamily="18" charset="0"/>
                            </a:rPr>
                            <m:t>𝑖</m:t>
                          </m:r>
                        </m:sub>
                      </m:sSub>
                      <m:r>
                        <a:rPr lang="en-US" sz="3000" i="0">
                          <a:latin typeface="Cambria Math" panose="02040503050406030204" pitchFamily="18" charset="0"/>
                        </a:rPr>
                        <m:t>=</m:t>
                      </m:r>
                      <m:f>
                        <m:fPr>
                          <m:ctrlPr>
                            <a:rPr lang="en-US" sz="3000" i="1">
                              <a:latin typeface="Cambria Math" panose="02040503050406030204" pitchFamily="18" charset="0"/>
                            </a:rPr>
                          </m:ctrlPr>
                        </m:fPr>
                        <m:num>
                          <m:sSub>
                            <m:sSubPr>
                              <m:ctrlPr>
                                <a:rPr lang="en-US" sz="3000" i="1">
                                  <a:latin typeface="Cambria Math" panose="02040503050406030204" pitchFamily="18" charset="0"/>
                                </a:rPr>
                              </m:ctrlPr>
                            </m:sSubPr>
                            <m:e>
                              <m:r>
                                <a:rPr lang="en-US" sz="3000" i="1">
                                  <a:latin typeface="Cambria Math" panose="02040503050406030204" pitchFamily="18" charset="0"/>
                                </a:rPr>
                                <m:t>𝛴</m:t>
                              </m:r>
                            </m:e>
                            <m:sub>
                              <m:r>
                                <a:rPr lang="en-US" sz="3000" i="1">
                                  <a:latin typeface="Cambria Math" panose="02040503050406030204" pitchFamily="18" charset="0"/>
                                </a:rPr>
                                <m:t>𝑘</m:t>
                              </m:r>
                            </m:sub>
                          </m:sSub>
                          <m:sSub>
                            <m:sSubPr>
                              <m:ctrlPr>
                                <a:rPr lang="en-US" sz="3000" i="1">
                                  <a:latin typeface="Cambria Math" panose="02040503050406030204" pitchFamily="18" charset="0"/>
                                </a:rPr>
                              </m:ctrlPr>
                            </m:sSubPr>
                            <m:e>
                              <m:r>
                                <a:rPr lang="en-US" sz="3000" i="1">
                                  <a:latin typeface="Cambria Math" panose="02040503050406030204" pitchFamily="18" charset="0"/>
                                </a:rPr>
                                <m:t>𝐷</m:t>
                              </m:r>
                            </m:e>
                            <m:sub>
                              <m:r>
                                <a:rPr lang="en-US" sz="3000" i="1">
                                  <a:latin typeface="Cambria Math" panose="02040503050406030204" pitchFamily="18" charset="0"/>
                                </a:rPr>
                                <m:t>𝑖𝑘</m:t>
                              </m:r>
                            </m:sub>
                          </m:sSub>
                          <m:r>
                            <a:rPr lang="en-US" sz="3000">
                              <a:latin typeface="Cambria Math" panose="02040503050406030204" pitchFamily="18" charset="0"/>
                            </a:rPr>
                            <m:t> (</m:t>
                          </m:r>
                          <m:f>
                            <m:fPr>
                              <m:ctrlPr>
                                <a:rPr lang="en-US" sz="3000" i="1">
                                  <a:latin typeface="Cambria Math" panose="02040503050406030204" pitchFamily="18" charset="0"/>
                                </a:rPr>
                              </m:ctrlPr>
                            </m:fPr>
                            <m:num>
                              <m:r>
                                <a:rPr lang="en-US" sz="3000" i="1">
                                  <a:latin typeface="Cambria Math" panose="02040503050406030204" pitchFamily="18" charset="0"/>
                                </a:rPr>
                                <m:t>𝑠</m:t>
                              </m:r>
                              <m:r>
                                <a:rPr lang="en-US" sz="3000">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𝑑</m:t>
                                  </m:r>
                                </m:e>
                                <m:sub>
                                  <m:r>
                                    <a:rPr lang="en-US" sz="3000" i="1">
                                      <a:latin typeface="Cambria Math" panose="02040503050406030204" pitchFamily="18" charset="0"/>
                                    </a:rPr>
                                    <m:t>𝑖𝑘</m:t>
                                  </m:r>
                                </m:sub>
                              </m:sSub>
                            </m:num>
                            <m:den>
                              <m:r>
                                <a:rPr lang="en-US" sz="3000" i="1">
                                  <a:latin typeface="Cambria Math" panose="02040503050406030204" pitchFamily="18" charset="0"/>
                                </a:rPr>
                                <m:t>𝑠</m:t>
                              </m:r>
                            </m:den>
                          </m:f>
                          <m:r>
                            <a:rPr lang="en-US" sz="3000" i="1">
                              <a:latin typeface="Cambria Math" panose="02040503050406030204" pitchFamily="18" charset="0"/>
                            </a:rPr>
                            <m:t>)</m:t>
                          </m:r>
                        </m:num>
                        <m:den>
                          <m:sSub>
                            <m:sSubPr>
                              <m:ctrlPr>
                                <a:rPr lang="en-US" sz="3000" i="1">
                                  <a:latin typeface="Cambria Math" panose="02040503050406030204" pitchFamily="18" charset="0"/>
                                </a:rPr>
                              </m:ctrlPr>
                            </m:sSubPr>
                            <m:e>
                              <m:r>
                                <a:rPr lang="en-US" sz="3000" i="1">
                                  <a:latin typeface="Cambria Math" panose="02040503050406030204" pitchFamily="18" charset="0"/>
                                </a:rPr>
                                <m:t>𝛴</m:t>
                              </m:r>
                            </m:e>
                            <m:sub>
                              <m:r>
                                <a:rPr lang="en-US" sz="3000" i="1">
                                  <a:latin typeface="Cambria Math" panose="02040503050406030204" pitchFamily="18" charset="0"/>
                                </a:rPr>
                                <m:t>𝑘</m:t>
                              </m:r>
                            </m:sub>
                          </m:sSub>
                          <m:sSub>
                            <m:sSubPr>
                              <m:ctrlPr>
                                <a:rPr lang="en-US" sz="3000" i="1">
                                  <a:latin typeface="Cambria Math" panose="02040503050406030204" pitchFamily="18" charset="0"/>
                                </a:rPr>
                              </m:ctrlPr>
                            </m:sSubPr>
                            <m:e>
                              <m:r>
                                <a:rPr lang="en-US" sz="3000" b="0" i="1" smtClean="0">
                                  <a:latin typeface="Cambria Math" panose="02040503050406030204" pitchFamily="18" charset="0"/>
                                </a:rPr>
                                <m:t>𝑃</m:t>
                              </m:r>
                            </m:e>
                            <m:sub>
                              <m:r>
                                <a:rPr lang="en-US" sz="3000" i="1">
                                  <a:latin typeface="Cambria Math" panose="02040503050406030204" pitchFamily="18" charset="0"/>
                                </a:rPr>
                                <m:t>𝑖𝑘</m:t>
                              </m:r>
                            </m:sub>
                          </m:sSub>
                          <m:r>
                            <a:rPr lang="en-US" sz="3000">
                              <a:latin typeface="Cambria Math" panose="02040503050406030204" pitchFamily="18" charset="0"/>
                            </a:rPr>
                            <m:t> (</m:t>
                          </m:r>
                          <m:f>
                            <m:fPr>
                              <m:ctrlPr>
                                <a:rPr lang="en-US" sz="3000" i="1">
                                  <a:latin typeface="Cambria Math" panose="02040503050406030204" pitchFamily="18" charset="0"/>
                                </a:rPr>
                              </m:ctrlPr>
                            </m:fPr>
                            <m:num>
                              <m:r>
                                <a:rPr lang="en-US" sz="3000" i="1">
                                  <a:latin typeface="Cambria Math" panose="02040503050406030204" pitchFamily="18" charset="0"/>
                                </a:rPr>
                                <m:t>𝑠</m:t>
                              </m:r>
                              <m:r>
                                <a:rPr lang="en-US" sz="3000">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𝑑</m:t>
                                  </m:r>
                                </m:e>
                                <m:sub>
                                  <m:r>
                                    <a:rPr lang="en-US" sz="3000" i="1">
                                      <a:latin typeface="Cambria Math" panose="02040503050406030204" pitchFamily="18" charset="0"/>
                                    </a:rPr>
                                    <m:t>𝑖𝑘</m:t>
                                  </m:r>
                                </m:sub>
                              </m:sSub>
                            </m:num>
                            <m:den>
                              <m:r>
                                <a:rPr lang="en-US" sz="3000" i="1">
                                  <a:latin typeface="Cambria Math" panose="02040503050406030204" pitchFamily="18" charset="0"/>
                                </a:rPr>
                                <m:t>𝑠</m:t>
                              </m:r>
                            </m:den>
                          </m:f>
                          <m:r>
                            <a:rPr lang="en-US" sz="3000" i="1">
                              <a:latin typeface="Cambria Math" panose="02040503050406030204" pitchFamily="18" charset="0"/>
                            </a:rPr>
                            <m:t>)</m:t>
                          </m:r>
                        </m:den>
                      </m:f>
                    </m:oMath>
                  </m:oMathPara>
                </a14:m>
                <a:endParaRPr lang="en-US" sz="3000" dirty="0"/>
              </a:p>
            </p:txBody>
          </p:sp>
        </mc:Choice>
        <mc:Fallback>
          <p:sp>
            <p:nvSpPr>
              <p:cNvPr id="12" name="Rectangle 11">
                <a:extLst>
                  <a:ext uri="{FF2B5EF4-FFF2-40B4-BE49-F238E27FC236}">
                    <a16:creationId xmlns:a16="http://schemas.microsoft.com/office/drawing/2014/main" id="{3AB8D320-8A84-6B4F-8C53-475AAFCD4D61}"/>
                  </a:ext>
                </a:extLst>
              </p:cNvPr>
              <p:cNvSpPr>
                <a:spLocks noRot="1" noChangeAspect="1" noMove="1" noResize="1" noEditPoints="1" noAdjustHandles="1" noChangeArrowheads="1" noChangeShapeType="1" noTextEdit="1"/>
              </p:cNvSpPr>
              <p:nvPr/>
            </p:nvSpPr>
            <p:spPr>
              <a:xfrm>
                <a:off x="19730755" y="6613824"/>
                <a:ext cx="3764640" cy="1658852"/>
              </a:xfrm>
              <a:prstGeom prst="rect">
                <a:avLst/>
              </a:prstGeom>
              <a:blipFill>
                <a:blip r:embed="rId4"/>
                <a:stretch>
                  <a:fillRect b="-152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63F585B4-3A11-D24F-90A1-A258D852295E}"/>
                  </a:ext>
                </a:extLst>
              </p:cNvPr>
              <p:cNvSpPr txBox="1"/>
              <p:nvPr/>
            </p:nvSpPr>
            <p:spPr>
              <a:xfrm>
                <a:off x="15614104" y="4671592"/>
                <a:ext cx="13112169" cy="1938992"/>
              </a:xfrm>
              <a:prstGeom prst="rect">
                <a:avLst/>
              </a:prstGeom>
              <a:noFill/>
            </p:spPr>
            <p:txBody>
              <a:bodyPr wrap="square" rtlCol="0">
                <a:spAutoFit/>
              </a:bodyPr>
              <a:lstStyle/>
              <a:p>
                <a:pPr marL="571500" indent="-571500">
                  <a:buFontTx/>
                  <a:buChar char="-"/>
                </a:pPr>
                <a:r>
                  <a:rPr lang="en-US" sz="3000" dirty="0"/>
                  <a:t>Equation (1) outlines the GMM strategy. Coefficients include an autoregressive variable accounting for pollution abatement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𝑃</m:t>
                        </m:r>
                      </m:e>
                      <m:sub>
                        <m:r>
                          <a:rPr lang="en-US" sz="3000" i="1">
                            <a:latin typeface="Cambria Math" panose="02040503050406030204" pitchFamily="18" charset="0"/>
                          </a:rPr>
                          <m:t>𝑖𝑡</m:t>
                        </m:r>
                        <m:r>
                          <a:rPr lang="en-US" sz="3000">
                            <a:latin typeface="Cambria Math" panose="02040503050406030204" pitchFamily="18" charset="0"/>
                          </a:rPr>
                          <m:t>−1</m:t>
                        </m:r>
                      </m:sub>
                    </m:sSub>
                  </m:oMath>
                </a14:m>
                <a:r>
                  <a:rPr lang="en-US" sz="3000" dirty="0"/>
                  <a:t>) and change in the weighted demographic characteristics at the power plant level </a:t>
                </a:r>
                <a14:m>
                  <m:oMath xmlns:m="http://schemas.openxmlformats.org/officeDocument/2006/math">
                    <m:sSub>
                      <m:sSubPr>
                        <m:ctrlPr>
                          <a:rPr lang="en-US" sz="3000" i="1">
                            <a:latin typeface="Cambria Math" panose="02040503050406030204" pitchFamily="18" charset="0"/>
                          </a:rPr>
                        </m:ctrlPr>
                      </m:sSubPr>
                      <m:e>
                        <m:r>
                          <a:rPr lang="en-US" sz="3000" b="0" i="1" smtClean="0">
                            <a:latin typeface="Cambria Math" panose="02040503050406030204" pitchFamily="18" charset="0"/>
                          </a:rPr>
                          <m:t>(</m:t>
                        </m:r>
                        <m:r>
                          <a:rPr lang="en-US" sz="3000" i="1">
                            <a:latin typeface="Cambria Math" panose="02040503050406030204" pitchFamily="18" charset="0"/>
                          </a:rPr>
                          <m:t>𝐷</m:t>
                        </m:r>
                      </m:e>
                      <m:sub>
                        <m:r>
                          <a:rPr lang="en-US" sz="3000" i="1">
                            <a:latin typeface="Cambria Math" panose="02040503050406030204" pitchFamily="18" charset="0"/>
                          </a:rPr>
                          <m:t>𝑖𝑡</m:t>
                        </m:r>
                        <m:r>
                          <a:rPr lang="en-US" sz="3000">
                            <a:latin typeface="Cambria Math" panose="02040503050406030204" pitchFamily="18" charset="0"/>
                          </a:rPr>
                          <m:t>−1</m:t>
                        </m:r>
                      </m:sub>
                    </m:sSub>
                  </m:oMath>
                </a14:m>
                <a:r>
                  <a:rPr lang="en-US" sz="3000" dirty="0"/>
                  <a:t>). Spatially lagged demographic variables are included in a separate instrumental variable matrix. </a:t>
                </a:r>
              </a:p>
            </p:txBody>
          </p:sp>
        </mc:Choice>
        <mc:Fallback>
          <p:sp>
            <p:nvSpPr>
              <p:cNvPr id="39" name="TextBox 38">
                <a:extLst>
                  <a:ext uri="{FF2B5EF4-FFF2-40B4-BE49-F238E27FC236}">
                    <a16:creationId xmlns:a16="http://schemas.microsoft.com/office/drawing/2014/main" id="{63F585B4-3A11-D24F-90A1-A258D852295E}"/>
                  </a:ext>
                </a:extLst>
              </p:cNvPr>
              <p:cNvSpPr txBox="1">
                <a:spLocks noRot="1" noChangeAspect="1" noMove="1" noResize="1" noEditPoints="1" noAdjustHandles="1" noChangeArrowheads="1" noChangeShapeType="1" noTextEdit="1"/>
              </p:cNvSpPr>
              <p:nvPr/>
            </p:nvSpPr>
            <p:spPr>
              <a:xfrm>
                <a:off x="15614104" y="4671592"/>
                <a:ext cx="13112169" cy="1938992"/>
              </a:xfrm>
              <a:prstGeom prst="rect">
                <a:avLst/>
              </a:prstGeom>
              <a:blipFill>
                <a:blip r:embed="rId5"/>
                <a:stretch>
                  <a:fillRect l="-1064" t="-4545" r="-967" b="-7792"/>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9F0D0920-3975-524F-8D4A-240982437BC0}"/>
              </a:ext>
            </a:extLst>
          </p:cNvPr>
          <p:cNvSpPr txBox="1"/>
          <p:nvPr/>
        </p:nvSpPr>
        <p:spPr>
          <a:xfrm>
            <a:off x="26907292" y="4003381"/>
            <a:ext cx="1732547" cy="553998"/>
          </a:xfrm>
          <a:prstGeom prst="rect">
            <a:avLst/>
          </a:prstGeom>
          <a:noFill/>
        </p:spPr>
        <p:txBody>
          <a:bodyPr wrap="square" rtlCol="0">
            <a:spAutoFit/>
          </a:bodyPr>
          <a:lstStyle/>
          <a:p>
            <a:r>
              <a:rPr lang="en-US" sz="3000" b="1" dirty="0"/>
              <a:t>(1)</a:t>
            </a:r>
          </a:p>
        </p:txBody>
      </p:sp>
      <p:sp>
        <p:nvSpPr>
          <p:cNvPr id="41" name="TextBox 40">
            <a:extLst>
              <a:ext uri="{FF2B5EF4-FFF2-40B4-BE49-F238E27FC236}">
                <a16:creationId xmlns:a16="http://schemas.microsoft.com/office/drawing/2014/main" id="{952B8DC3-C20B-F746-8735-182780EABD8B}"/>
              </a:ext>
            </a:extLst>
          </p:cNvPr>
          <p:cNvSpPr txBox="1"/>
          <p:nvPr/>
        </p:nvSpPr>
        <p:spPr>
          <a:xfrm>
            <a:off x="23910484" y="7180018"/>
            <a:ext cx="1732547" cy="553998"/>
          </a:xfrm>
          <a:prstGeom prst="rect">
            <a:avLst/>
          </a:prstGeom>
          <a:noFill/>
        </p:spPr>
        <p:txBody>
          <a:bodyPr wrap="square" rtlCol="0">
            <a:spAutoFit/>
          </a:bodyPr>
          <a:lstStyle/>
          <a:p>
            <a:r>
              <a:rPr lang="en-US" sz="3000" b="1" dirty="0"/>
              <a:t>(2)</a:t>
            </a:r>
          </a:p>
        </p:txBody>
      </p:sp>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55ECE94B-36EB-AE48-8683-983958126686}"/>
                  </a:ext>
                </a:extLst>
              </p:cNvPr>
              <p:cNvSpPr txBox="1"/>
              <p:nvPr/>
            </p:nvSpPr>
            <p:spPr>
              <a:xfrm>
                <a:off x="15564641" y="8471092"/>
                <a:ext cx="13112169" cy="2400657"/>
              </a:xfrm>
              <a:prstGeom prst="rect">
                <a:avLst/>
              </a:prstGeom>
              <a:noFill/>
            </p:spPr>
            <p:txBody>
              <a:bodyPr wrap="square" rtlCol="0">
                <a:spAutoFit/>
              </a:bodyPr>
              <a:lstStyle/>
              <a:p>
                <a:pPr marL="571500" indent="-571500">
                  <a:buFontTx/>
                  <a:buChar char="-"/>
                </a:pPr>
                <a:r>
                  <a:rPr lang="en-US" sz="3000" dirty="0"/>
                  <a:t>Equation (2) outlines the methodology for creating weighted demographics. They are a function of the sum of a demographic characteristics around a specific power plant,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𝐷</m:t>
                        </m:r>
                      </m:e>
                      <m:sub>
                        <m:r>
                          <a:rPr lang="en-US" sz="3000" i="1">
                            <a:latin typeface="Cambria Math" panose="02040503050406030204" pitchFamily="18" charset="0"/>
                          </a:rPr>
                          <m:t>𝑖𝑘</m:t>
                        </m:r>
                      </m:sub>
                    </m:sSub>
                  </m:oMath>
                </a14:m>
                <a:r>
                  <a:rPr lang="en-US" sz="3000" dirty="0"/>
                  <a:t>, multiplied by the distance between a specified radius,  </a:t>
                </a:r>
                <a:r>
                  <a:rPr lang="en-US" sz="3000" dirty="0">
                    <a:latin typeface="Cambria Math" panose="02040503050406030204" pitchFamily="18" charset="0"/>
                    <a:ea typeface="Cambria Math" panose="02040503050406030204" pitchFamily="18" charset="0"/>
                  </a:rPr>
                  <a:t>s, </a:t>
                </a:r>
                <a:r>
                  <a:rPr lang="en-US" sz="3000" dirty="0"/>
                  <a:t>and the centroid of a census tract, </a:t>
                </a:r>
                <a14:m>
                  <m:oMath xmlns:m="http://schemas.openxmlformats.org/officeDocument/2006/math">
                    <m:sSub>
                      <m:sSubPr>
                        <m:ctrlPr>
                          <a:rPr lang="en-US" sz="3000" i="1">
                            <a:latin typeface="Cambria Math" panose="02040503050406030204" pitchFamily="18" charset="0"/>
                          </a:rPr>
                        </m:ctrlPr>
                      </m:sSubPr>
                      <m:e>
                        <m:r>
                          <a:rPr lang="en-US" sz="3000" b="0" i="1" smtClean="0">
                            <a:latin typeface="Cambria Math" panose="02040503050406030204" pitchFamily="18" charset="0"/>
                          </a:rPr>
                          <m:t>𝑑</m:t>
                        </m:r>
                      </m:e>
                      <m:sub>
                        <m:r>
                          <a:rPr lang="en-US" sz="3000" i="1">
                            <a:latin typeface="Cambria Math" panose="02040503050406030204" pitchFamily="18" charset="0"/>
                          </a:rPr>
                          <m:t>𝑖𝑘</m:t>
                        </m:r>
                      </m:sub>
                    </m:sSub>
                  </m:oMath>
                </a14:m>
                <a:r>
                  <a:rPr lang="en-US" sz="3000" dirty="0"/>
                  <a:t>. This is over the population density of a census tract around a power plant,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𝑃</m:t>
                        </m:r>
                      </m:e>
                      <m:sub>
                        <m:r>
                          <a:rPr lang="en-US" sz="3000" i="1">
                            <a:latin typeface="Cambria Math" panose="02040503050406030204" pitchFamily="18" charset="0"/>
                          </a:rPr>
                          <m:t>𝑖𝑘</m:t>
                        </m:r>
                      </m:sub>
                    </m:sSub>
                  </m:oMath>
                </a14:m>
                <a:r>
                  <a:rPr lang="en-US" sz="3000" dirty="0"/>
                  <a:t>, multiplied by the same weight. </a:t>
                </a:r>
              </a:p>
            </p:txBody>
          </p:sp>
        </mc:Choice>
        <mc:Fallback>
          <p:sp>
            <p:nvSpPr>
              <p:cNvPr id="42" name="TextBox 41">
                <a:extLst>
                  <a:ext uri="{FF2B5EF4-FFF2-40B4-BE49-F238E27FC236}">
                    <a16:creationId xmlns:a16="http://schemas.microsoft.com/office/drawing/2014/main" id="{55ECE94B-36EB-AE48-8683-983958126686}"/>
                  </a:ext>
                </a:extLst>
              </p:cNvPr>
              <p:cNvSpPr txBox="1">
                <a:spLocks noRot="1" noChangeAspect="1" noMove="1" noResize="1" noEditPoints="1" noAdjustHandles="1" noChangeArrowheads="1" noChangeShapeType="1" noTextEdit="1"/>
              </p:cNvSpPr>
              <p:nvPr/>
            </p:nvSpPr>
            <p:spPr>
              <a:xfrm>
                <a:off x="15564641" y="8471092"/>
                <a:ext cx="13112169" cy="2400657"/>
              </a:xfrm>
              <a:prstGeom prst="rect">
                <a:avLst/>
              </a:prstGeom>
              <a:blipFill>
                <a:blip r:embed="rId6"/>
                <a:stretch>
                  <a:fillRect l="-1162" t="-3158" r="-1936" b="-6316"/>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97AC696A-DA9F-B24E-B9BC-A9C447E1555E}"/>
              </a:ext>
            </a:extLst>
          </p:cNvPr>
          <p:cNvSpPr txBox="1"/>
          <p:nvPr/>
        </p:nvSpPr>
        <p:spPr>
          <a:xfrm>
            <a:off x="29641733" y="3910296"/>
            <a:ext cx="13112169" cy="22498467"/>
          </a:xfrm>
          <a:prstGeom prst="rect">
            <a:avLst/>
          </a:prstGeom>
          <a:noFill/>
        </p:spPr>
        <p:txBody>
          <a:bodyPr wrap="square" rtlCol="0">
            <a:spAutoFit/>
          </a:bodyPr>
          <a:lstStyle/>
          <a:p>
            <a:pPr marL="571500" indent="-571500">
              <a:buFontTx/>
              <a:buChar char="-"/>
            </a:pPr>
            <a:r>
              <a:rPr lang="en-US" sz="3900" dirty="0"/>
              <a:t>1-AR(1) represents the proportion of total pollution that is successfully abated. From 2010-2017, between 19-44% of pollution was successfully abated in areas proximate to stationary electric utilities. </a:t>
            </a:r>
          </a:p>
          <a:p>
            <a:pPr marL="571500" indent="-571500">
              <a:buFontTx/>
              <a:buChar char="-"/>
            </a:pPr>
            <a:endParaRPr lang="en-US" sz="3900" dirty="0"/>
          </a:p>
          <a:p>
            <a:pPr marL="571500" indent="-571500">
              <a:buFontTx/>
              <a:buChar char="-"/>
            </a:pPr>
            <a:r>
              <a:rPr lang="en-US" sz="3900" dirty="0"/>
              <a:t>Although each specification's instruments lack joint validity, first stage instruments for all racial variables, those with less than 35K in yearly income, and all age variables were valid. Each unit increase in the proportion of any weighted variable corresponds with a percentage change represented by the coefficient. I.E. a unit increase in the proportion of Black Americans in a census tract corresponds to a 10.02% increase in SO</a:t>
            </a:r>
            <a:r>
              <a:rPr lang="en-US" sz="3900" baseline="-25000" dirty="0"/>
              <a:t>2</a:t>
            </a:r>
            <a:r>
              <a:rPr lang="en-US" sz="3900" dirty="0"/>
              <a:t>. </a:t>
            </a:r>
          </a:p>
          <a:p>
            <a:pPr marL="571500" indent="-571500">
              <a:buFontTx/>
              <a:buChar char="-"/>
            </a:pPr>
            <a:endParaRPr lang="en-US" sz="3900" dirty="0"/>
          </a:p>
          <a:p>
            <a:pPr marL="571500" indent="-571500">
              <a:buFontTx/>
              <a:buChar char="-"/>
            </a:pPr>
            <a:r>
              <a:rPr lang="en-US" sz="3900" dirty="0"/>
              <a:t>This study indicates that racial characteristics perpetuate significant structural differences in air quality. The magnitude of change, specifically amongst Black Americans, is indicative of discrimination’s lasting effects. Reduced health outcomes, property values, and access to abatement resources are only several of the realities that continue to effect neighborhoods burdened by over pollution. </a:t>
            </a:r>
          </a:p>
          <a:p>
            <a:pPr marL="571500" indent="-571500">
              <a:buFontTx/>
              <a:buChar char="-"/>
            </a:pPr>
            <a:endParaRPr lang="en-US" sz="3900" dirty="0"/>
          </a:p>
          <a:p>
            <a:pPr marL="571500" indent="-571500">
              <a:buFontTx/>
              <a:buChar char="-"/>
            </a:pPr>
            <a:r>
              <a:rPr lang="en-US" sz="3900" dirty="0"/>
              <a:t>While future improvements can be implemented for this model, power plants as a unit of observation and their effects on demographics have important implications in measuring environmental equity. This study can serve as a preliminary analysis for developing resources to combat climate inequities and other structural differences in disenfranchised communities. A larger assessment indexing systemic differences between privileged and disenfranchised communities should  be initialized so regulators can restructure approaches to environmental aid and investment. </a:t>
            </a:r>
          </a:p>
          <a:p>
            <a:pPr marL="571500" indent="-571500">
              <a:buFontTx/>
              <a:buChar char="-"/>
            </a:pPr>
            <a:endParaRPr lang="en-US" sz="4000" dirty="0"/>
          </a:p>
          <a:p>
            <a:pPr marL="571500" indent="-571500">
              <a:buFontTx/>
              <a:buChar char="-"/>
            </a:pPr>
            <a:endParaRPr lang="en-US" sz="4000" dirty="0"/>
          </a:p>
          <a:p>
            <a:pPr marL="571500" indent="-571500">
              <a:buFontTx/>
              <a:buChar char="-"/>
            </a:pPr>
            <a:endParaRPr lang="en-US" sz="4000" dirty="0"/>
          </a:p>
          <a:p>
            <a:pPr marL="571500" indent="-571500">
              <a:buFontTx/>
              <a:buChar char="-"/>
            </a:pPr>
            <a:endParaRPr lang="en-US" sz="4000" dirty="0"/>
          </a:p>
          <a:p>
            <a:br>
              <a:rPr lang="en-US" b="1" dirty="0"/>
            </a:br>
            <a:endParaRPr lang="en-US" sz="3000" dirty="0"/>
          </a:p>
        </p:txBody>
      </p:sp>
      <p:sp>
        <p:nvSpPr>
          <p:cNvPr id="45" name="TextBox 44">
            <a:extLst>
              <a:ext uri="{FF2B5EF4-FFF2-40B4-BE49-F238E27FC236}">
                <a16:creationId xmlns:a16="http://schemas.microsoft.com/office/drawing/2014/main" id="{E0EC772E-0DFD-7849-91D8-D0CBD2B059D2}"/>
              </a:ext>
            </a:extLst>
          </p:cNvPr>
          <p:cNvSpPr txBox="1"/>
          <p:nvPr/>
        </p:nvSpPr>
        <p:spPr>
          <a:xfrm>
            <a:off x="29668042" y="28235884"/>
            <a:ext cx="13266474" cy="2677656"/>
          </a:xfrm>
          <a:prstGeom prst="rect">
            <a:avLst/>
          </a:prstGeom>
          <a:noFill/>
        </p:spPr>
        <p:txBody>
          <a:bodyPr wrap="square" rtlCol="0">
            <a:spAutoFit/>
          </a:bodyPr>
          <a:lstStyle/>
          <a:p>
            <a:r>
              <a:rPr lang="en-US" sz="2800" b="1" dirty="0"/>
              <a:t>Acknowledgments</a:t>
            </a:r>
          </a:p>
          <a:p>
            <a:r>
              <a:rPr lang="en-US" sz="2800" dirty="0"/>
              <a:t>First and foremost, I must thank my advisor Dr. Andrew Yates for his diligence, guidance, and patience. Your counsel was foundational for this study. Second, I extend my deepest gratitude to  Dr. Jane </a:t>
            </a:r>
            <a:r>
              <a:rPr lang="en-US" sz="2800" dirty="0" err="1"/>
              <a:t>Fruehwirth</a:t>
            </a:r>
            <a:r>
              <a:rPr lang="en-US" sz="2800" dirty="0"/>
              <a:t>. Without your empathy, I would not have made it through this process. Finally, I thank my family and friends for remaining my greatest advocates. I love you all. </a:t>
            </a:r>
          </a:p>
        </p:txBody>
      </p:sp>
      <p:sp>
        <p:nvSpPr>
          <p:cNvPr id="46" name="TextBox 45">
            <a:extLst>
              <a:ext uri="{FF2B5EF4-FFF2-40B4-BE49-F238E27FC236}">
                <a16:creationId xmlns:a16="http://schemas.microsoft.com/office/drawing/2014/main" id="{DC5F4F04-5AAC-344B-AC1A-0EEFE5BE14DF}"/>
              </a:ext>
            </a:extLst>
          </p:cNvPr>
          <p:cNvSpPr txBox="1"/>
          <p:nvPr/>
        </p:nvSpPr>
        <p:spPr>
          <a:xfrm>
            <a:off x="29702309" y="24055145"/>
            <a:ext cx="13715999" cy="4770537"/>
          </a:xfrm>
          <a:prstGeom prst="rect">
            <a:avLst/>
          </a:prstGeom>
          <a:noFill/>
        </p:spPr>
        <p:txBody>
          <a:bodyPr wrap="square" rtlCol="0">
            <a:spAutoFit/>
          </a:bodyPr>
          <a:lstStyle/>
          <a:p>
            <a:r>
              <a:rPr lang="en-US" sz="2800" b="1" dirty="0"/>
              <a:t>Literature Cited</a:t>
            </a:r>
          </a:p>
          <a:p>
            <a:pPr marL="342900" indent="-342900">
              <a:buFontTx/>
              <a:buChar char="-"/>
            </a:pPr>
            <a:r>
              <a:rPr lang="en-US" sz="2800" dirty="0" err="1"/>
              <a:t>Baryshnikova</a:t>
            </a:r>
            <a:r>
              <a:rPr lang="en-US" sz="2800" dirty="0"/>
              <a:t>, N. V. (2010). Pollution abatement and environmental equity: A dynamic study. Journal of Urban Economics, 68(2), 183–190. https://doi.org/10.1016/j.jue.2010.04.001</a:t>
            </a:r>
          </a:p>
          <a:p>
            <a:endParaRPr lang="en-US" sz="2800" dirty="0"/>
          </a:p>
          <a:p>
            <a:pPr marL="342900" indent="-342900">
              <a:buFontTx/>
              <a:buChar char="-"/>
            </a:pPr>
            <a:r>
              <a:rPr lang="en-US" sz="2800" dirty="0"/>
              <a:t>Holland, S., Mansur, E., Muller, N., &amp; Yates, A. (2018). Decompositions and Policy, Consequences of an Extraordinary Decline in Air Pollution from Electricity Generation. National Bureau of Economic Research, 1–42. https://</a:t>
            </a:r>
            <a:r>
              <a:rPr lang="en-US" sz="2800" dirty="0" err="1"/>
              <a:t>doi.org</a:t>
            </a:r>
            <a:r>
              <a:rPr lang="en-US" sz="2800" dirty="0"/>
              <a:t>/10.3386/w25339</a:t>
            </a:r>
            <a:endParaRPr lang="en-US" sz="2500" dirty="0"/>
          </a:p>
          <a:p>
            <a:pPr marL="342900" indent="-342900">
              <a:buFontTx/>
              <a:buChar char="-"/>
            </a:pPr>
            <a:endParaRPr lang="en-US" sz="2500" dirty="0"/>
          </a:p>
          <a:p>
            <a:pPr marL="342900" indent="-342900">
              <a:buFontTx/>
              <a:buChar char="-"/>
            </a:pPr>
            <a:endParaRPr lang="en-US" sz="2500" dirty="0"/>
          </a:p>
          <a:p>
            <a:endParaRPr lang="en-US" sz="3000" b="1" dirty="0"/>
          </a:p>
        </p:txBody>
      </p:sp>
    </p:spTree>
    <p:extLst>
      <p:ext uri="{BB962C8B-B14F-4D97-AF65-F5344CB8AC3E}">
        <p14:creationId xmlns:p14="http://schemas.microsoft.com/office/powerpoint/2010/main" val="7943450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383</TotalTime>
  <Words>1232</Words>
  <Application>Microsoft Macintosh PowerPoint</Application>
  <PresentationFormat>Custom</PresentationFormat>
  <Paragraphs>177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Times New Roman</vt:lpstr>
      <vt:lpstr>Office Theme</vt:lpstr>
      <vt:lpstr>PowerPoint Presentation</vt:lpstr>
    </vt:vector>
  </TitlesOfParts>
  <Company>UNC Chapel 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Delaney, Shannon Marie</dc:creator>
  <cp:lastModifiedBy>Harrison Cho</cp:lastModifiedBy>
  <cp:revision>30</cp:revision>
  <dcterms:created xsi:type="dcterms:W3CDTF">2019-05-10T15:30:18Z</dcterms:created>
  <dcterms:modified xsi:type="dcterms:W3CDTF">2020-05-14T00:28:03Z</dcterms:modified>
</cp:coreProperties>
</file>