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9" r:id="rId4"/>
    <p:sldId id="272" r:id="rId5"/>
    <p:sldId id="273" r:id="rId6"/>
    <p:sldId id="274" r:id="rId7"/>
    <p:sldId id="275" r:id="rId8"/>
    <p:sldId id="266" r:id="rId9"/>
    <p:sldId id="260" r:id="rId10"/>
    <p:sldId id="261" r:id="rId11"/>
    <p:sldId id="267" r:id="rId12"/>
    <p:sldId id="262" r:id="rId13"/>
    <p:sldId id="271" r:id="rId14"/>
    <p:sldId id="263" r:id="rId15"/>
    <p:sldId id="264"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81149" autoAdjust="0"/>
  </p:normalViewPr>
  <p:slideViewPr>
    <p:cSldViewPr snapToGrid="0">
      <p:cViewPr varScale="1">
        <p:scale>
          <a:sx n="59" d="100"/>
          <a:sy n="59" d="100"/>
        </p:scale>
        <p:origin x="165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4530BD-715B-4EBD-AFC1-7D3D4B36718E}" type="datetimeFigureOut">
              <a:rPr lang="en-US" smtClean="0"/>
              <a:t>11/13/2012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64196-12C3-44DE-BB29-49E21FF0B182}" type="slidenum">
              <a:rPr lang="en-US" smtClean="0"/>
              <a:t>‹#›</a:t>
            </a:fld>
            <a:endParaRPr lang="en-US"/>
          </a:p>
        </p:txBody>
      </p:sp>
    </p:spTree>
    <p:extLst>
      <p:ext uri="{BB962C8B-B14F-4D97-AF65-F5344CB8AC3E}">
        <p14:creationId xmlns:p14="http://schemas.microsoft.com/office/powerpoint/2010/main" val="1998842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we are from Trinity College. I’m </a:t>
            </a:r>
            <a:r>
              <a:rPr lang="en-US" dirty="0" err="1" smtClean="0"/>
              <a:t>Jiajia</a:t>
            </a:r>
            <a:r>
              <a:rPr lang="en-US" dirty="0" smtClean="0"/>
              <a:t>. I’m Philip. We are presenting an out-of-core implementation of block </a:t>
            </a:r>
            <a:r>
              <a:rPr lang="en-US" dirty="0" err="1" smtClean="0"/>
              <a:t>cholesky</a:t>
            </a:r>
            <a:r>
              <a:rPr lang="en-US" dirty="0" smtClean="0"/>
              <a:t> decomposition</a:t>
            </a:r>
            <a:r>
              <a:rPr lang="en-US" baseline="0" dirty="0" smtClean="0"/>
              <a:t> on a multi-GPU system.</a:t>
            </a:r>
            <a:endParaRPr lang="en-US" dirty="0"/>
          </a:p>
        </p:txBody>
      </p:sp>
      <p:sp>
        <p:nvSpPr>
          <p:cNvPr id="4" name="Slide Number Placeholder 3"/>
          <p:cNvSpPr>
            <a:spLocks noGrp="1"/>
          </p:cNvSpPr>
          <p:nvPr>
            <p:ph type="sldNum" sz="quarter" idx="10"/>
          </p:nvPr>
        </p:nvSpPr>
        <p:spPr/>
        <p:txBody>
          <a:bodyPr/>
          <a:lstStyle/>
          <a:p>
            <a:fld id="{6E064196-12C3-44DE-BB29-49E21FF0B182}" type="slidenum">
              <a:rPr lang="en-US" smtClean="0"/>
              <a:t>1</a:t>
            </a:fld>
            <a:endParaRPr lang="en-US"/>
          </a:p>
        </p:txBody>
      </p:sp>
    </p:spTree>
    <p:extLst>
      <p:ext uri="{BB962C8B-B14F-4D97-AF65-F5344CB8AC3E}">
        <p14:creationId xmlns:p14="http://schemas.microsoft.com/office/powerpoint/2010/main" val="923756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with multiple GPUs,</a:t>
            </a:r>
            <a:r>
              <a:rPr lang="en-US" baseline="0" dirty="0" smtClean="0"/>
              <a:t> you never have enough memory. Therefore, the simplest solution to store only part of the matrix in the GPU memory. In other words, GPU memory serves as a cache for main memory. Such technique is called out-of-core. We allocate parts of the matrix to each GPU in a way that balances the load and minimizes communication with the host. In particular, the devices should write back to the main memory only the finished parts. Notice that we have to choose just the right submatrix size. It has to be small enough so that each device can load at least several of them. It has to large enough so that we don’t have too much latency. </a:t>
            </a:r>
            <a:endParaRPr lang="en-US" dirty="0"/>
          </a:p>
        </p:txBody>
      </p:sp>
      <p:sp>
        <p:nvSpPr>
          <p:cNvPr id="4" name="Slide Number Placeholder 3"/>
          <p:cNvSpPr>
            <a:spLocks noGrp="1"/>
          </p:cNvSpPr>
          <p:nvPr>
            <p:ph type="sldNum" sz="quarter" idx="10"/>
          </p:nvPr>
        </p:nvSpPr>
        <p:spPr/>
        <p:txBody>
          <a:bodyPr/>
          <a:lstStyle/>
          <a:p>
            <a:fld id="{6E064196-12C3-44DE-BB29-49E21FF0B182}" type="slidenum">
              <a:rPr lang="en-US" smtClean="0"/>
              <a:t>10</a:t>
            </a:fld>
            <a:endParaRPr lang="en-US"/>
          </a:p>
        </p:txBody>
      </p:sp>
    </p:spTree>
    <p:extLst>
      <p:ext uri="{BB962C8B-B14F-4D97-AF65-F5344CB8AC3E}">
        <p14:creationId xmlns:p14="http://schemas.microsoft.com/office/powerpoint/2010/main" val="1017623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brief scheme of how we allocate data to GPU</a:t>
            </a:r>
            <a:r>
              <a:rPr lang="en-US" baseline="0" dirty="0" smtClean="0"/>
              <a:t> devices. Because our matrix is symmetric, we only have to store half of the whole matrix. In our block version of </a:t>
            </a:r>
            <a:r>
              <a:rPr lang="en-US" baseline="0" dirty="0" err="1" smtClean="0"/>
              <a:t>Cholesky</a:t>
            </a:r>
            <a:r>
              <a:rPr lang="en-US" baseline="0" dirty="0" smtClean="0"/>
              <a:t>, submatrices form rows as shown in the picture.  We group every eight rows and assign 2 out of the 8 to each GPU. As you can see, device 0 takes row 0 and 7, and device 1 takes row 1 and 6 and so on. This way, the load is roughly balanced among all the devices. Notice that each submatrix row stays in exactly one device throughout its lifetime – it can be flushed into the host memory only when it requires no more modification.</a:t>
            </a:r>
            <a:endParaRPr lang="en-US" dirty="0"/>
          </a:p>
        </p:txBody>
      </p:sp>
      <p:sp>
        <p:nvSpPr>
          <p:cNvPr id="4" name="Slide Number Placeholder 3"/>
          <p:cNvSpPr>
            <a:spLocks noGrp="1"/>
          </p:cNvSpPr>
          <p:nvPr>
            <p:ph type="sldNum" sz="quarter" idx="10"/>
          </p:nvPr>
        </p:nvSpPr>
        <p:spPr/>
        <p:txBody>
          <a:bodyPr/>
          <a:lstStyle/>
          <a:p>
            <a:fld id="{6E064196-12C3-44DE-BB29-49E21FF0B182}" type="slidenum">
              <a:rPr lang="en-US" smtClean="0"/>
              <a:t>11</a:t>
            </a:fld>
            <a:endParaRPr lang="en-US"/>
          </a:p>
        </p:txBody>
      </p:sp>
    </p:spTree>
    <p:extLst>
      <p:ext uri="{BB962C8B-B14F-4D97-AF65-F5344CB8AC3E}">
        <p14:creationId xmlns:p14="http://schemas.microsoft.com/office/powerpoint/2010/main" val="3539815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a:t>
            </a:r>
            <a:r>
              <a:rPr lang="en-US" dirty="0" smtClean="0"/>
              <a:t>e have </a:t>
            </a:r>
            <a:r>
              <a:rPr lang="en-US" baseline="0" dirty="0" smtClean="0"/>
              <a:t>devices having only parts of the matrix. So they have to talk to one another when we go from one phase to next. Data transfer between two devices can be costly. There are two solutions to this. First, we can use peer-to-peer copy, where data is copied bypassing the host. The throughput can be as twice as the traditional method. Second, we can overlap data transfer with computation. Both features are supported by latest </a:t>
            </a:r>
            <a:r>
              <a:rPr lang="en-US" baseline="0" dirty="0" err="1" smtClean="0"/>
              <a:t>Nvidia</a:t>
            </a:r>
            <a:r>
              <a:rPr lang="en-US" baseline="0" dirty="0" smtClean="0"/>
              <a:t> cards.</a:t>
            </a:r>
          </a:p>
          <a:p>
            <a:r>
              <a:rPr lang="en-US" baseline="0" dirty="0" smtClean="0"/>
              <a:t>When two devices communicate, synchronization is critical. In our implementation, CPU threads control GPU devices, so the only thing we need to do is to synchronize those CPU threads.</a:t>
            </a:r>
            <a:endParaRPr lang="en-US" dirty="0"/>
          </a:p>
        </p:txBody>
      </p:sp>
      <p:sp>
        <p:nvSpPr>
          <p:cNvPr id="4" name="Slide Number Placeholder 3"/>
          <p:cNvSpPr>
            <a:spLocks noGrp="1"/>
          </p:cNvSpPr>
          <p:nvPr>
            <p:ph type="sldNum" sz="quarter" idx="10"/>
          </p:nvPr>
        </p:nvSpPr>
        <p:spPr/>
        <p:txBody>
          <a:bodyPr/>
          <a:lstStyle/>
          <a:p>
            <a:fld id="{6E064196-12C3-44DE-BB29-49E21FF0B182}" type="slidenum">
              <a:rPr lang="en-US" smtClean="0"/>
              <a:t>12</a:t>
            </a:fld>
            <a:endParaRPr lang="en-US"/>
          </a:p>
        </p:txBody>
      </p:sp>
    </p:spTree>
    <p:extLst>
      <p:ext uri="{BB962C8B-B14F-4D97-AF65-F5344CB8AC3E}">
        <p14:creationId xmlns:p14="http://schemas.microsoft.com/office/powerpoint/2010/main" val="3976580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diagram showing how computation</a:t>
            </a:r>
            <a:r>
              <a:rPr lang="en-US" baseline="0" dirty="0" smtClean="0"/>
              <a:t> and data transfer are overlapped. We see that flushing happens at the same time as some computation. That’s good because sending data to the host is costly. Also, we have a global barrier between Phase II and Phase III. All devices are talking to one another, and they need to finish what they’ve been doing before they can exchange information.</a:t>
            </a:r>
            <a:endParaRPr lang="en-US" dirty="0"/>
          </a:p>
        </p:txBody>
      </p:sp>
      <p:sp>
        <p:nvSpPr>
          <p:cNvPr id="4" name="Slide Number Placeholder 3"/>
          <p:cNvSpPr>
            <a:spLocks noGrp="1"/>
          </p:cNvSpPr>
          <p:nvPr>
            <p:ph type="sldNum" sz="quarter" idx="10"/>
          </p:nvPr>
        </p:nvSpPr>
        <p:spPr/>
        <p:txBody>
          <a:bodyPr/>
          <a:lstStyle/>
          <a:p>
            <a:fld id="{6E064196-12C3-44DE-BB29-49E21FF0B182}" type="slidenum">
              <a:rPr lang="en-US" smtClean="0"/>
              <a:t>13</a:t>
            </a:fld>
            <a:endParaRPr lang="en-US"/>
          </a:p>
        </p:txBody>
      </p:sp>
    </p:spTree>
    <p:extLst>
      <p:ext uri="{BB962C8B-B14F-4D97-AF65-F5344CB8AC3E}">
        <p14:creationId xmlns:p14="http://schemas.microsoft.com/office/powerpoint/2010/main" val="2990053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main memory</a:t>
            </a:r>
            <a:r>
              <a:rPr lang="en-US" baseline="0" dirty="0" smtClean="0"/>
              <a:t> is never enough. So for larger matrices, we use main memory as a cache for hard disk. We exploit locality so that we don’t write to the disk as often. A block of neighboring submatrices are pre-fetched, and they are flushed back after we’re done modifying all of them.</a:t>
            </a:r>
            <a:endParaRPr lang="en-US" dirty="0"/>
          </a:p>
        </p:txBody>
      </p:sp>
      <p:sp>
        <p:nvSpPr>
          <p:cNvPr id="4" name="Slide Number Placeholder 3"/>
          <p:cNvSpPr>
            <a:spLocks noGrp="1"/>
          </p:cNvSpPr>
          <p:nvPr>
            <p:ph type="sldNum" sz="quarter" idx="10"/>
          </p:nvPr>
        </p:nvSpPr>
        <p:spPr/>
        <p:txBody>
          <a:bodyPr/>
          <a:lstStyle/>
          <a:p>
            <a:fld id="{6E064196-12C3-44DE-BB29-49E21FF0B182}" type="slidenum">
              <a:rPr lang="en-US" smtClean="0"/>
              <a:t>14</a:t>
            </a:fld>
            <a:endParaRPr lang="en-US"/>
          </a:p>
        </p:txBody>
      </p:sp>
    </p:spTree>
    <p:extLst>
      <p:ext uri="{BB962C8B-B14F-4D97-AF65-F5344CB8AC3E}">
        <p14:creationId xmlns:p14="http://schemas.microsoft.com/office/powerpoint/2010/main" val="189432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exact specification of the</a:t>
            </a:r>
            <a:r>
              <a:rPr lang="en-US" baseline="0" dirty="0" smtClean="0"/>
              <a:t> machine we used. We used dual Intel Xeon quad-core CPU, 16 GB of main memory and four Tesla graphics card with 3GB memory each. For the largest case we tried, our implementation runs 33 times faster than PLASMA, which is a numerical linear algebra library for multicore CPU. The main strength of our implementation is that it can handle large matrices that don’t fit in the main memory. We have tried, for example, 65,000 by 65,000, which came about 32 GB. And the result was accurate.</a:t>
            </a:r>
            <a:endParaRPr lang="en-US" dirty="0"/>
          </a:p>
        </p:txBody>
      </p:sp>
      <p:sp>
        <p:nvSpPr>
          <p:cNvPr id="4" name="Slide Number Placeholder 3"/>
          <p:cNvSpPr>
            <a:spLocks noGrp="1"/>
          </p:cNvSpPr>
          <p:nvPr>
            <p:ph type="sldNum" sz="quarter" idx="10"/>
          </p:nvPr>
        </p:nvSpPr>
        <p:spPr/>
        <p:txBody>
          <a:bodyPr/>
          <a:lstStyle/>
          <a:p>
            <a:fld id="{6E064196-12C3-44DE-BB29-49E21FF0B182}" type="slidenum">
              <a:rPr lang="en-US" smtClean="0"/>
              <a:t>15</a:t>
            </a:fld>
            <a:endParaRPr lang="en-US"/>
          </a:p>
        </p:txBody>
      </p:sp>
    </p:spTree>
    <p:extLst>
      <p:ext uri="{BB962C8B-B14F-4D97-AF65-F5344CB8AC3E}">
        <p14:creationId xmlns:p14="http://schemas.microsoft.com/office/powerpoint/2010/main" val="3258790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 our</a:t>
            </a:r>
            <a:r>
              <a:rPr lang="en-US" baseline="0" dirty="0" smtClean="0"/>
              <a:t> implementation turns out to be scalable to very large systems. Input can be as large as it can be, as long as it fits in a hard disk. We have streamlined operation across three distinct memory layers. Those are GPU memory, main memory, and virtual memory on the disk. Finally, we were able to apply our program to image segmentation.</a:t>
            </a:r>
            <a:endParaRPr lang="en-US" dirty="0"/>
          </a:p>
        </p:txBody>
      </p:sp>
      <p:sp>
        <p:nvSpPr>
          <p:cNvPr id="4" name="Slide Number Placeholder 3"/>
          <p:cNvSpPr>
            <a:spLocks noGrp="1"/>
          </p:cNvSpPr>
          <p:nvPr>
            <p:ph type="sldNum" sz="quarter" idx="10"/>
          </p:nvPr>
        </p:nvSpPr>
        <p:spPr/>
        <p:txBody>
          <a:bodyPr/>
          <a:lstStyle/>
          <a:p>
            <a:fld id="{6E064196-12C3-44DE-BB29-49E21FF0B182}" type="slidenum">
              <a:rPr lang="en-US" smtClean="0"/>
              <a:t>16</a:t>
            </a:fld>
            <a:endParaRPr lang="en-US"/>
          </a:p>
        </p:txBody>
      </p:sp>
    </p:spTree>
    <p:extLst>
      <p:ext uri="{BB962C8B-B14F-4D97-AF65-F5344CB8AC3E}">
        <p14:creationId xmlns:p14="http://schemas.microsoft.com/office/powerpoint/2010/main" val="3777586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a:t>
            </a:r>
            <a:r>
              <a:rPr lang="en-US" baseline="0" dirty="0" smtClean="0"/>
              <a:t> outline of our presentation</a:t>
            </a:r>
            <a:r>
              <a:rPr lang="en-US" dirty="0" smtClean="0"/>
              <a:t>. First we’ll briefly introduce the Block</a:t>
            </a:r>
            <a:r>
              <a:rPr lang="en-US" baseline="0" dirty="0" smtClean="0"/>
              <a:t> </a:t>
            </a:r>
            <a:r>
              <a:rPr lang="en-US" baseline="0" dirty="0" err="1" smtClean="0"/>
              <a:t>Cholesky</a:t>
            </a:r>
            <a:r>
              <a:rPr lang="en-US" baseline="0" dirty="0" smtClean="0"/>
              <a:t> Decomposition algorithm. Then we’ll discuss characteristics of a multi-GPU system. After that, we’ll talk about our out-of-core implementation, where GPU memory serves as a cache for main memory. Efficient inter-device communication is critical for an out-of-core implementation. Later, we discuss our main contribution: we’ve integrated disk I/O to the block </a:t>
            </a:r>
            <a:r>
              <a:rPr lang="en-US" baseline="0" dirty="0" err="1" smtClean="0"/>
              <a:t>Cholesky</a:t>
            </a:r>
            <a:r>
              <a:rPr lang="en-US" baseline="0" dirty="0" smtClean="0"/>
              <a:t> routine. Lastly, we discuss performance.</a:t>
            </a:r>
            <a:endParaRPr lang="en-US" dirty="0"/>
          </a:p>
        </p:txBody>
      </p:sp>
      <p:sp>
        <p:nvSpPr>
          <p:cNvPr id="4" name="Slide Number Placeholder 3"/>
          <p:cNvSpPr>
            <a:spLocks noGrp="1"/>
          </p:cNvSpPr>
          <p:nvPr>
            <p:ph type="sldNum" sz="quarter" idx="10"/>
          </p:nvPr>
        </p:nvSpPr>
        <p:spPr/>
        <p:txBody>
          <a:bodyPr/>
          <a:lstStyle/>
          <a:p>
            <a:fld id="{6E064196-12C3-44DE-BB29-49E21FF0B182}" type="slidenum">
              <a:rPr lang="en-US" smtClean="0"/>
              <a:t>2</a:t>
            </a:fld>
            <a:endParaRPr lang="en-US"/>
          </a:p>
        </p:txBody>
      </p:sp>
    </p:spTree>
    <p:extLst>
      <p:ext uri="{BB962C8B-B14F-4D97-AF65-F5344CB8AC3E}">
        <p14:creationId xmlns:p14="http://schemas.microsoft.com/office/powerpoint/2010/main" val="2416427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 </a:t>
            </a:r>
            <a:r>
              <a:rPr lang="en-US" dirty="0" err="1" smtClean="0"/>
              <a:t>Cholesky</a:t>
            </a:r>
            <a:r>
              <a:rPr lang="en-US" dirty="0" smtClean="0"/>
              <a:t> decomposition</a:t>
            </a:r>
            <a:r>
              <a:rPr lang="en-US" baseline="0" dirty="0" smtClean="0"/>
              <a:t> is a widely used matrix factorization. Suppose A is symmetric positive definite. Then A can be decomposed to the product of triangular matrix G and its transpose. This factorization is numerically stable and produces a diagonally dominant solution. We chose to implement a block version of the algorithm so as to promote cache-aware computing with carefully chosen block size.</a:t>
            </a:r>
            <a:endParaRPr lang="en-US" dirty="0"/>
          </a:p>
        </p:txBody>
      </p:sp>
      <p:sp>
        <p:nvSpPr>
          <p:cNvPr id="4" name="Slide Number Placeholder 3"/>
          <p:cNvSpPr>
            <a:spLocks noGrp="1"/>
          </p:cNvSpPr>
          <p:nvPr>
            <p:ph type="sldNum" sz="quarter" idx="10"/>
          </p:nvPr>
        </p:nvSpPr>
        <p:spPr/>
        <p:txBody>
          <a:bodyPr/>
          <a:lstStyle/>
          <a:p>
            <a:fld id="{6E064196-12C3-44DE-BB29-49E21FF0B182}" type="slidenum">
              <a:rPr lang="en-US" smtClean="0"/>
              <a:t>3</a:t>
            </a:fld>
            <a:endParaRPr lang="en-US"/>
          </a:p>
        </p:txBody>
      </p:sp>
    </p:spTree>
    <p:extLst>
      <p:ext uri="{BB962C8B-B14F-4D97-AF65-F5344CB8AC3E}">
        <p14:creationId xmlns:p14="http://schemas.microsoft.com/office/powerpoint/2010/main" val="123468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briefly walk through the algorithm. In Phase I</a:t>
            </a:r>
            <a:r>
              <a:rPr lang="en-US" dirty="0" smtClean="0"/>
              <a:t>, we</a:t>
            </a:r>
            <a:r>
              <a:rPr lang="en-US" baseline="0" dirty="0" smtClean="0"/>
              <a:t> divide A into smaller submatrices and get rid of all submatrices on the lower half of the grid [point]. The upper left </a:t>
            </a:r>
            <a:r>
              <a:rPr lang="en-US" baseline="0" dirty="0" err="1" smtClean="0"/>
              <a:t>submatrix</a:t>
            </a:r>
            <a:r>
              <a:rPr lang="en-US" baseline="0" dirty="0" smtClean="0"/>
              <a:t> is processed first.</a:t>
            </a:r>
            <a:endParaRPr lang="en-US" dirty="0"/>
          </a:p>
        </p:txBody>
      </p:sp>
      <p:sp>
        <p:nvSpPr>
          <p:cNvPr id="4" name="Slide Number Placeholder 3"/>
          <p:cNvSpPr>
            <a:spLocks noGrp="1"/>
          </p:cNvSpPr>
          <p:nvPr>
            <p:ph type="sldNum" sz="quarter" idx="10"/>
          </p:nvPr>
        </p:nvSpPr>
        <p:spPr/>
        <p:txBody>
          <a:bodyPr/>
          <a:lstStyle/>
          <a:p>
            <a:fld id="{94062CF4-3999-4471-8049-90296611F9C1}" type="slidenum">
              <a:rPr lang="en-US" smtClean="0"/>
              <a:t>4</a:t>
            </a:fld>
            <a:endParaRPr lang="en-US"/>
          </a:p>
        </p:txBody>
      </p:sp>
    </p:spTree>
    <p:extLst>
      <p:ext uri="{BB962C8B-B14F-4D97-AF65-F5344CB8AC3E}">
        <p14:creationId xmlns:p14="http://schemas.microsoft.com/office/powerpoint/2010/main" val="2193467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we</a:t>
            </a:r>
            <a:r>
              <a:rPr lang="en-US" baseline="0" dirty="0" smtClean="0"/>
              <a:t> reduce the upper left into the triangular form [point],</a:t>
            </a:r>
            <a:r>
              <a:rPr lang="en-US" dirty="0" smtClean="0"/>
              <a:t> we modify the band right</a:t>
            </a:r>
            <a:r>
              <a:rPr lang="en-US" baseline="0" dirty="0" smtClean="0"/>
              <a:t> next to it. That’s Phase II.</a:t>
            </a:r>
            <a:endParaRPr lang="en-US" dirty="0"/>
          </a:p>
        </p:txBody>
      </p:sp>
      <p:sp>
        <p:nvSpPr>
          <p:cNvPr id="4" name="Slide Number Placeholder 3"/>
          <p:cNvSpPr>
            <a:spLocks noGrp="1"/>
          </p:cNvSpPr>
          <p:nvPr>
            <p:ph type="sldNum" sz="quarter" idx="10"/>
          </p:nvPr>
        </p:nvSpPr>
        <p:spPr/>
        <p:txBody>
          <a:bodyPr/>
          <a:lstStyle/>
          <a:p>
            <a:fld id="{94062CF4-3999-4471-8049-90296611F9C1}" type="slidenum">
              <a:rPr lang="en-US" smtClean="0"/>
              <a:t>5</a:t>
            </a:fld>
            <a:endParaRPr lang="en-US"/>
          </a:p>
        </p:txBody>
      </p:sp>
    </p:spTree>
    <p:extLst>
      <p:ext uri="{BB962C8B-B14F-4D97-AF65-F5344CB8AC3E}">
        <p14:creationId xmlns:p14="http://schemas.microsoft.com/office/powerpoint/2010/main" val="136100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 Phase III, we modify the rest of the matrix based on the content on the top.</a:t>
            </a:r>
            <a:endParaRPr lang="en-US" dirty="0"/>
          </a:p>
        </p:txBody>
      </p:sp>
      <p:sp>
        <p:nvSpPr>
          <p:cNvPr id="4" name="Slide Number Placeholder 3"/>
          <p:cNvSpPr>
            <a:spLocks noGrp="1"/>
          </p:cNvSpPr>
          <p:nvPr>
            <p:ph type="sldNum" sz="quarter" idx="10"/>
          </p:nvPr>
        </p:nvSpPr>
        <p:spPr/>
        <p:txBody>
          <a:bodyPr/>
          <a:lstStyle/>
          <a:p>
            <a:fld id="{94062CF4-3999-4471-8049-90296611F9C1}" type="slidenum">
              <a:rPr lang="en-US" smtClean="0"/>
              <a:t>6</a:t>
            </a:fld>
            <a:endParaRPr lang="en-US"/>
          </a:p>
        </p:txBody>
      </p:sp>
    </p:spTree>
    <p:extLst>
      <p:ext uri="{BB962C8B-B14F-4D97-AF65-F5344CB8AC3E}">
        <p14:creationId xmlns:p14="http://schemas.microsoft.com/office/powerpoint/2010/main" val="1354951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repeat</a:t>
            </a:r>
            <a:r>
              <a:rPr lang="en-US" baseline="0" dirty="0" smtClean="0"/>
              <a:t> the process multiple times until these diagonal </a:t>
            </a:r>
            <a:r>
              <a:rPr lang="en-US" baseline="0" dirty="0" err="1" smtClean="0"/>
              <a:t>submatrices</a:t>
            </a:r>
            <a:r>
              <a:rPr lang="en-US" baseline="0" dirty="0" smtClean="0"/>
              <a:t> [gesture] are all reduced in the triangular form.</a:t>
            </a:r>
            <a:endParaRPr lang="en-US" dirty="0"/>
          </a:p>
        </p:txBody>
      </p:sp>
      <p:sp>
        <p:nvSpPr>
          <p:cNvPr id="4" name="Slide Number Placeholder 3"/>
          <p:cNvSpPr>
            <a:spLocks noGrp="1"/>
          </p:cNvSpPr>
          <p:nvPr>
            <p:ph type="sldNum" sz="quarter" idx="10"/>
          </p:nvPr>
        </p:nvSpPr>
        <p:spPr/>
        <p:txBody>
          <a:bodyPr/>
          <a:lstStyle/>
          <a:p>
            <a:fld id="{94062CF4-3999-4471-8049-90296611F9C1}" type="slidenum">
              <a:rPr lang="en-US" smtClean="0"/>
              <a:t>7</a:t>
            </a:fld>
            <a:endParaRPr lang="en-US"/>
          </a:p>
        </p:txBody>
      </p:sp>
    </p:spTree>
    <p:extLst>
      <p:ext uri="{BB962C8B-B14F-4D97-AF65-F5344CB8AC3E}">
        <p14:creationId xmlns:p14="http://schemas.microsoft.com/office/powerpoint/2010/main" val="1864925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implement block </a:t>
            </a:r>
            <a:r>
              <a:rPr lang="en-US" baseline="0" dirty="0" err="1" smtClean="0"/>
              <a:t>Cholesky</a:t>
            </a:r>
            <a:r>
              <a:rPr lang="en-US" baseline="0" dirty="0" smtClean="0"/>
              <a:t> decomposition, we will be using GPUs. Today’s GPUs are equipped with tens of thousands of processing cores, so it offers a cost-efficient parallel platform. In GPGPU, we refer CPU as the host and GPUs as devices.</a:t>
            </a:r>
            <a:endParaRPr lang="en-US" dirty="0"/>
          </a:p>
        </p:txBody>
      </p:sp>
      <p:sp>
        <p:nvSpPr>
          <p:cNvPr id="4" name="Slide Number Placeholder 3"/>
          <p:cNvSpPr>
            <a:spLocks noGrp="1"/>
          </p:cNvSpPr>
          <p:nvPr>
            <p:ph type="sldNum" sz="quarter" idx="10"/>
          </p:nvPr>
        </p:nvSpPr>
        <p:spPr/>
        <p:txBody>
          <a:bodyPr/>
          <a:lstStyle/>
          <a:p>
            <a:fld id="{6E064196-12C3-44DE-BB29-49E21FF0B182}" type="slidenum">
              <a:rPr lang="en-US" smtClean="0"/>
              <a:t>8</a:t>
            </a:fld>
            <a:endParaRPr lang="en-US"/>
          </a:p>
        </p:txBody>
      </p:sp>
    </p:spTree>
    <p:extLst>
      <p:ext uri="{BB962C8B-B14F-4D97-AF65-F5344CB8AC3E}">
        <p14:creationId xmlns:p14="http://schemas.microsoft.com/office/powerpoint/2010/main" val="3007814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characteristics of a Multi-GPU</a:t>
            </a:r>
            <a:r>
              <a:rPr lang="en-US" baseline="0" dirty="0" smtClean="0"/>
              <a:t> system. GPU devices maintain their separate memory, and CPU invokes functions to run on GPU known as kernels. Thus co-ordination becomes a significant issue. Also, we have data dependency because the problem is not embarrassingly parallel. So memory transfer between devices is inevitable, but it’s expensive. We’ll discuss how to minimize such cost. Lastly, it’s necessary to balance load among multiple devices in order to achieve high performance.</a:t>
            </a:r>
            <a:endParaRPr lang="en-US" dirty="0"/>
          </a:p>
        </p:txBody>
      </p:sp>
      <p:sp>
        <p:nvSpPr>
          <p:cNvPr id="4" name="Slide Number Placeholder 3"/>
          <p:cNvSpPr>
            <a:spLocks noGrp="1"/>
          </p:cNvSpPr>
          <p:nvPr>
            <p:ph type="sldNum" sz="quarter" idx="10"/>
          </p:nvPr>
        </p:nvSpPr>
        <p:spPr/>
        <p:txBody>
          <a:bodyPr/>
          <a:lstStyle/>
          <a:p>
            <a:fld id="{6E064196-12C3-44DE-BB29-49E21FF0B182}" type="slidenum">
              <a:rPr lang="en-US" smtClean="0"/>
              <a:t>9</a:t>
            </a:fld>
            <a:endParaRPr lang="en-US"/>
          </a:p>
        </p:txBody>
      </p:sp>
    </p:spTree>
    <p:extLst>
      <p:ext uri="{BB962C8B-B14F-4D97-AF65-F5344CB8AC3E}">
        <p14:creationId xmlns:p14="http://schemas.microsoft.com/office/powerpoint/2010/main" val="1777554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2109" y="1371600"/>
            <a:ext cx="6859787" cy="35052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142107" y="4953000"/>
            <a:ext cx="6173808" cy="1066800"/>
          </a:xfrm>
        </p:spPr>
        <p:txBody>
          <a:bodyPr>
            <a:normAutofit/>
          </a:bodyPr>
          <a:lstStyle>
            <a:lvl1pPr marL="0" indent="0" algn="l">
              <a:spcBef>
                <a:spcPts val="0"/>
              </a:spcBef>
              <a:buNone/>
              <a:defRPr sz="2400">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2BAECB46-D808-4BB2-BFED-2DC6168F88B4}" type="datetimeFigureOut">
              <a:rPr lang="en-US" smtClean="0"/>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16081-8096-4966-9D81-5C3AC173346C}" type="slidenum">
              <a:rPr lang="en-US" smtClean="0"/>
              <a:t>‹#›</a:t>
            </a:fld>
            <a:endParaRPr lang="en-US"/>
          </a:p>
        </p:txBody>
      </p:sp>
    </p:spTree>
    <p:extLst>
      <p:ext uri="{BB962C8B-B14F-4D97-AF65-F5344CB8AC3E}">
        <p14:creationId xmlns:p14="http://schemas.microsoft.com/office/powerpoint/2010/main" val="109408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BAECB46-D808-4BB2-BFED-2DC6168F88B4}" type="datetimeFigureOut">
              <a:rPr lang="en-US" smtClean="0"/>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16081-8096-4966-9D81-5C3AC173346C}" type="slidenum">
              <a:rPr lang="en-US" smtClean="0"/>
              <a:t>‹#›</a:t>
            </a:fld>
            <a:endParaRPr lang="en-US"/>
          </a:p>
        </p:txBody>
      </p:sp>
    </p:spTree>
    <p:extLst>
      <p:ext uri="{BB962C8B-B14F-4D97-AF65-F5344CB8AC3E}">
        <p14:creationId xmlns:p14="http://schemas.microsoft.com/office/powerpoint/2010/main" val="376452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5914" y="533400"/>
            <a:ext cx="1028968" cy="559276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42108" y="533400"/>
            <a:ext cx="6059479" cy="5592764"/>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BAECB46-D808-4BB2-BFED-2DC6168F88B4}" type="datetimeFigureOut">
              <a:rPr lang="en-US" smtClean="0"/>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16081-8096-4966-9D81-5C3AC173346C}" type="slidenum">
              <a:rPr lang="en-US" smtClean="0"/>
              <a:t>‹#›</a:t>
            </a:fld>
            <a:endParaRPr lang="en-US"/>
          </a:p>
        </p:txBody>
      </p:sp>
    </p:spTree>
    <p:extLst>
      <p:ext uri="{BB962C8B-B14F-4D97-AF65-F5344CB8AC3E}">
        <p14:creationId xmlns:p14="http://schemas.microsoft.com/office/powerpoint/2010/main" val="330415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BAECB46-D808-4BB2-BFED-2DC6168F88B4}" type="datetimeFigureOut">
              <a:rPr lang="en-US" smtClean="0"/>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16081-8096-4966-9D81-5C3AC173346C}" type="slidenum">
              <a:rPr lang="en-US" smtClean="0"/>
              <a:t>‹#›</a:t>
            </a:fld>
            <a:endParaRPr lang="en-US"/>
          </a:p>
        </p:txBody>
      </p:sp>
    </p:spTree>
    <p:extLst>
      <p:ext uri="{BB962C8B-B14F-4D97-AF65-F5344CB8AC3E}">
        <p14:creationId xmlns:p14="http://schemas.microsoft.com/office/powerpoint/2010/main" val="226704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2110" y="2514601"/>
            <a:ext cx="6859787" cy="2819400"/>
          </a:xfrm>
        </p:spPr>
        <p:txBody>
          <a:bodyPr anchor="b">
            <a:noAutofit/>
          </a:bodyPr>
          <a:lstStyle>
            <a:lvl1pPr algn="l">
              <a:defRPr sz="6600" b="0" i="0" cap="none" baseline="0"/>
            </a:lvl1pPr>
          </a:lstStyle>
          <a:p>
            <a:r>
              <a:rPr lang="en-US" smtClean="0"/>
              <a:t>Click to edit Master title style</a:t>
            </a:r>
            <a:endParaRPr/>
          </a:p>
        </p:txBody>
      </p:sp>
      <p:sp>
        <p:nvSpPr>
          <p:cNvPr id="3" name="Text Placeholder 2"/>
          <p:cNvSpPr>
            <a:spLocks noGrp="1"/>
          </p:cNvSpPr>
          <p:nvPr>
            <p:ph type="body" idx="1"/>
          </p:nvPr>
        </p:nvSpPr>
        <p:spPr>
          <a:xfrm>
            <a:off x="1142107" y="990600"/>
            <a:ext cx="6173808" cy="1143000"/>
          </a:xfrm>
        </p:spPr>
        <p:txBody>
          <a:bodyPr anchor="t">
            <a:normAutofit/>
          </a:bodyPr>
          <a:lstStyle>
            <a:lvl1pPr marL="0" indent="0">
              <a:spcBef>
                <a:spcPts val="0"/>
              </a:spcBef>
              <a:buNone/>
              <a:defRPr sz="24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AECB46-D808-4BB2-BFED-2DC6168F88B4}" type="datetimeFigureOut">
              <a:rPr lang="en-US" smtClean="0"/>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16081-8096-4966-9D81-5C3AC173346C}" type="slidenum">
              <a:rPr lang="en-US" smtClean="0"/>
              <a:t>‹#›</a:t>
            </a:fld>
            <a:endParaRPr lang="en-US"/>
          </a:p>
        </p:txBody>
      </p:sp>
    </p:spTree>
    <p:extLst>
      <p:ext uri="{BB962C8B-B14F-4D97-AF65-F5344CB8AC3E}">
        <p14:creationId xmlns:p14="http://schemas.microsoft.com/office/powerpoint/2010/main" val="216631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9" y="533400"/>
            <a:ext cx="7202776"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1142110" y="1828800"/>
            <a:ext cx="3484772" cy="419100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Content Placeholder 3"/>
          <p:cNvSpPr>
            <a:spLocks noGrp="1"/>
          </p:cNvSpPr>
          <p:nvPr>
            <p:ph sz="half" idx="2"/>
          </p:nvPr>
        </p:nvSpPr>
        <p:spPr>
          <a:xfrm>
            <a:off x="4857824" y="1828800"/>
            <a:ext cx="3487059" cy="419100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Date Placeholder 4"/>
          <p:cNvSpPr>
            <a:spLocks noGrp="1"/>
          </p:cNvSpPr>
          <p:nvPr>
            <p:ph type="dt" sz="half" idx="10"/>
          </p:nvPr>
        </p:nvSpPr>
        <p:spPr/>
        <p:txBody>
          <a:bodyPr/>
          <a:lstStyle/>
          <a:p>
            <a:fld id="{2BAECB46-D808-4BB2-BFED-2DC6168F88B4}" type="datetimeFigureOut">
              <a:rPr lang="en-US" smtClean="0"/>
              <a:t>11/13/2012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16081-8096-4966-9D81-5C3AC173346C}" type="slidenum">
              <a:rPr lang="en-US" smtClean="0"/>
              <a:t>‹#›</a:t>
            </a:fld>
            <a:endParaRPr lang="en-US"/>
          </a:p>
        </p:txBody>
      </p:sp>
    </p:spTree>
    <p:extLst>
      <p:ext uri="{BB962C8B-B14F-4D97-AF65-F5344CB8AC3E}">
        <p14:creationId xmlns:p14="http://schemas.microsoft.com/office/powerpoint/2010/main" val="153556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9" y="533400"/>
            <a:ext cx="7202776"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2110" y="1828800"/>
            <a:ext cx="3484772" cy="762000"/>
          </a:xfrm>
        </p:spPr>
        <p:txBody>
          <a:bodyPr anchor="ctr"/>
          <a:lstStyle>
            <a:lvl1pPr marL="0" indent="0">
              <a:spcBef>
                <a:spcPts val="0"/>
              </a:spcBef>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10" y="2667000"/>
            <a:ext cx="348477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60112" y="1828800"/>
            <a:ext cx="3484772" cy="762000"/>
          </a:xfrm>
        </p:spPr>
        <p:txBody>
          <a:bodyPr anchor="ctr"/>
          <a:lstStyle>
            <a:lvl1pPr marL="0" indent="0">
              <a:spcBef>
                <a:spcPts val="0"/>
              </a:spcBef>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60112" y="2667000"/>
            <a:ext cx="348477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BAECB46-D808-4BB2-BFED-2DC6168F88B4}" type="datetimeFigureOut">
              <a:rPr lang="en-US" smtClean="0"/>
              <a:t>11/13/2012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E16081-8096-4966-9D81-5C3AC173346C}" type="slidenum">
              <a:rPr lang="en-US" smtClean="0"/>
              <a:t>‹#›</a:t>
            </a:fld>
            <a:endParaRPr lang="en-US"/>
          </a:p>
        </p:txBody>
      </p:sp>
    </p:spTree>
    <p:extLst>
      <p:ext uri="{BB962C8B-B14F-4D97-AF65-F5344CB8AC3E}">
        <p14:creationId xmlns:p14="http://schemas.microsoft.com/office/powerpoint/2010/main" val="83469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BAECB46-D808-4BB2-BFED-2DC6168F88B4}" type="datetimeFigureOut">
              <a:rPr lang="en-US" smtClean="0"/>
              <a:t>11/13/2012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E16081-8096-4966-9D81-5C3AC173346C}" type="slidenum">
              <a:rPr lang="en-US" smtClean="0"/>
              <a:t>‹#›</a:t>
            </a:fld>
            <a:endParaRPr lang="en-US"/>
          </a:p>
        </p:txBody>
      </p:sp>
    </p:spTree>
    <p:extLst>
      <p:ext uri="{BB962C8B-B14F-4D97-AF65-F5344CB8AC3E}">
        <p14:creationId xmlns:p14="http://schemas.microsoft.com/office/powerpoint/2010/main" val="131535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ECB46-D808-4BB2-BFED-2DC6168F88B4}" type="datetimeFigureOut">
              <a:rPr lang="en-US" smtClean="0"/>
              <a:t>11/13/2012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E16081-8096-4966-9D81-5C3AC173346C}" type="slidenum">
              <a:rPr lang="en-US" smtClean="0"/>
              <a:t>‹#›</a:t>
            </a:fld>
            <a:endParaRPr lang="en-US"/>
          </a:p>
        </p:txBody>
      </p:sp>
    </p:spTree>
    <p:extLst>
      <p:ext uri="{BB962C8B-B14F-4D97-AF65-F5344CB8AC3E}">
        <p14:creationId xmlns:p14="http://schemas.microsoft.com/office/powerpoint/2010/main" val="232108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7624" y="2590800"/>
            <a:ext cx="2458090" cy="1924050"/>
          </a:xfrm>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3886024" y="838200"/>
            <a:ext cx="4630357"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27624" y="4648200"/>
            <a:ext cx="2458090" cy="1371600"/>
          </a:xfrm>
        </p:spPr>
        <p:txBody>
          <a:bodyPr>
            <a:normAutofit/>
          </a:bodyPr>
          <a:lstStyle>
            <a:lvl1pPr marL="0" indent="0">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BAECB46-D808-4BB2-BFED-2DC6168F88B4}" type="datetimeFigureOut">
              <a:rPr lang="en-US" smtClean="0"/>
              <a:t>11/13/2012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5E16081-8096-4966-9D81-5C3AC173346C}" type="slidenum">
              <a:rPr lang="en-US" smtClean="0"/>
              <a:t>‹#›</a:t>
            </a:fld>
            <a:endParaRPr lang="en-US"/>
          </a:p>
        </p:txBody>
      </p:sp>
    </p:spTree>
    <p:extLst>
      <p:ext uri="{BB962C8B-B14F-4D97-AF65-F5344CB8AC3E}">
        <p14:creationId xmlns:p14="http://schemas.microsoft.com/office/powerpoint/2010/main" val="191949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859" y="458793"/>
            <a:ext cx="4970963"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27624" y="2590800"/>
            <a:ext cx="2458090" cy="1924050"/>
          </a:xfrm>
        </p:spPr>
        <p:txBody>
          <a:bodyPr anchor="b">
            <a:norm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4114683" y="836610"/>
            <a:ext cx="4401697" cy="5183190"/>
          </a:xfrm>
          <a:solidFill>
            <a:schemeClr val="bg2"/>
          </a:solidFill>
        </p:spPr>
        <p:txBody>
          <a:bodyPr tIns="914400">
            <a:normAutofit/>
          </a:bodyPr>
          <a:lstStyle>
            <a:lvl1pPr marL="0" indent="0" algn="ctr">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27624" y="4648200"/>
            <a:ext cx="2458090" cy="1371600"/>
          </a:xfrm>
        </p:spPr>
        <p:txBody>
          <a:bodyPr>
            <a:normAutofit/>
          </a:bodyPr>
          <a:lstStyle>
            <a:lvl1pPr marL="0" indent="0">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Tree>
    <p:extLst>
      <p:ext uri="{BB962C8B-B14F-4D97-AF65-F5344CB8AC3E}">
        <p14:creationId xmlns:p14="http://schemas.microsoft.com/office/powerpoint/2010/main" val="226404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9" y="533400"/>
            <a:ext cx="7202776" cy="1143000"/>
          </a:xfrm>
          <a:prstGeom prst="rect">
            <a:avLst/>
          </a:prstGeom>
        </p:spPr>
        <p:txBody>
          <a:bodyPr vert="horz" lIns="91440" tIns="45720" rIns="91440" bIns="45720" rtlCol="0" anchor="b">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42109" y="1828800"/>
            <a:ext cx="7202776" cy="4191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458443" y="6172206"/>
            <a:ext cx="990302" cy="273049"/>
          </a:xfrm>
          <a:prstGeom prst="rect">
            <a:avLst/>
          </a:prstGeom>
        </p:spPr>
        <p:txBody>
          <a:bodyPr vert="horz" lIns="91440" tIns="45720" rIns="91440" bIns="45720" rtlCol="0" anchor="ctr"/>
          <a:lstStyle>
            <a:lvl1pPr algn="r">
              <a:defRPr sz="1000">
                <a:solidFill>
                  <a:schemeClr val="tx1"/>
                </a:solidFill>
              </a:defRPr>
            </a:lvl1pPr>
          </a:lstStyle>
          <a:p>
            <a:fld id="{2BAECB46-D808-4BB2-BFED-2DC6168F88B4}" type="datetimeFigureOut">
              <a:rPr lang="en-US" smtClean="0"/>
              <a:t>11/13/2012</a:t>
            </a:fld>
            <a:endParaRPr lang="en-US"/>
          </a:p>
        </p:txBody>
      </p:sp>
      <p:sp>
        <p:nvSpPr>
          <p:cNvPr id="5" name="Footer Placeholder 4"/>
          <p:cNvSpPr>
            <a:spLocks noGrp="1"/>
          </p:cNvSpPr>
          <p:nvPr>
            <p:ph type="ftr" sz="quarter" idx="3"/>
          </p:nvPr>
        </p:nvSpPr>
        <p:spPr>
          <a:xfrm>
            <a:off x="1138759" y="6172206"/>
            <a:ext cx="5148188" cy="273049"/>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601740" y="6172206"/>
            <a:ext cx="743144" cy="273049"/>
          </a:xfrm>
          <a:prstGeom prst="rect">
            <a:avLst/>
          </a:prstGeom>
        </p:spPr>
        <p:txBody>
          <a:bodyPr vert="horz" lIns="91440" tIns="45720" rIns="91440" bIns="45720" rtlCol="0" anchor="ctr"/>
          <a:lstStyle>
            <a:lvl1pPr algn="r">
              <a:defRPr sz="1000">
                <a:solidFill>
                  <a:schemeClr val="tx1"/>
                </a:solidFill>
              </a:defRPr>
            </a:lvl1pPr>
          </a:lstStyle>
          <a:p>
            <a:fld id="{F5E16081-8096-4966-9D81-5C3AC173346C}" type="slidenum">
              <a:rPr lang="en-US" smtClean="0"/>
              <a:t>‹#›</a:t>
            </a:fld>
            <a:endParaRPr lang="en-US"/>
          </a:p>
        </p:txBody>
      </p:sp>
    </p:spTree>
    <p:extLst>
      <p:ext uri="{BB962C8B-B14F-4D97-AF65-F5344CB8AC3E}">
        <p14:creationId xmlns:p14="http://schemas.microsoft.com/office/powerpoint/2010/main" val="3470959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7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3" indent="-223833" algn="l" defTabSz="914377" rtl="0" eaLnBrk="1" latinLnBrk="0" hangingPunct="1">
        <a:lnSpc>
          <a:spcPct val="90000"/>
        </a:lnSpc>
        <a:spcBef>
          <a:spcPts val="1800"/>
        </a:spcBef>
        <a:buFont typeface="Arial" pitchFamily="34" charset="0"/>
        <a:buChar char="•"/>
        <a:defRPr sz="2400" kern="1200">
          <a:solidFill>
            <a:schemeClr val="tx1"/>
          </a:solidFill>
          <a:latin typeface="+mn-lt"/>
          <a:ea typeface="+mn-ea"/>
          <a:cs typeface="+mn-cs"/>
        </a:defRPr>
      </a:lvl1pPr>
      <a:lvl2pPr marL="502907" indent="-223833" algn="l" defTabSz="914377" rtl="0" eaLnBrk="1" latinLnBrk="0" hangingPunct="1">
        <a:lnSpc>
          <a:spcPct val="90000"/>
        </a:lnSpc>
        <a:spcBef>
          <a:spcPts val="800"/>
        </a:spcBef>
        <a:buFont typeface="Arial" pitchFamily="34" charset="0"/>
        <a:buChar char="–"/>
        <a:defRPr sz="2000" kern="1200">
          <a:solidFill>
            <a:schemeClr val="tx1"/>
          </a:solidFill>
          <a:latin typeface="+mn-lt"/>
          <a:ea typeface="+mn-ea"/>
          <a:cs typeface="+mn-cs"/>
        </a:defRPr>
      </a:lvl2pPr>
      <a:lvl3pPr marL="741344" indent="-171446" algn="l" defTabSz="914377"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966764" indent="-173034" algn="l" defTabSz="914377"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208058" indent="-173034" algn="l" defTabSz="914377"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1444716" indent="-173732" algn="l" defTabSz="914377"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54" indent="-173732" algn="l" defTabSz="914377"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192" indent="-173732" algn="l" defTabSz="914377"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30" indent="-173732" algn="l" defTabSz="914377"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Out-of-core Implementation </a:t>
            </a:r>
            <a:r>
              <a:rPr lang="en-US" dirty="0"/>
              <a:t>o</a:t>
            </a:r>
            <a:r>
              <a:rPr lang="en-US" dirty="0" smtClean="0"/>
              <a:t>f Block </a:t>
            </a:r>
            <a:r>
              <a:rPr lang="en-US" dirty="0" err="1" smtClean="0"/>
              <a:t>Cholesky</a:t>
            </a:r>
            <a:r>
              <a:rPr lang="en-US" dirty="0" smtClean="0"/>
              <a:t> Decomposition on A Multi-GPU System</a:t>
            </a:r>
            <a:endParaRPr lang="en-US" dirty="0"/>
          </a:p>
        </p:txBody>
      </p:sp>
      <p:sp>
        <p:nvSpPr>
          <p:cNvPr id="3" name="Subtitle 2"/>
          <p:cNvSpPr>
            <a:spLocks noGrp="1"/>
          </p:cNvSpPr>
          <p:nvPr>
            <p:ph type="subTitle" idx="1"/>
          </p:nvPr>
        </p:nvSpPr>
        <p:spPr>
          <a:xfrm>
            <a:off x="1142106" y="4953000"/>
            <a:ext cx="7387939" cy="1066800"/>
          </a:xfrm>
        </p:spPr>
        <p:txBody>
          <a:bodyPr>
            <a:normAutofit/>
          </a:bodyPr>
          <a:lstStyle/>
          <a:p>
            <a:r>
              <a:rPr lang="en-US" dirty="0"/>
              <a:t>Lin </a:t>
            </a:r>
            <a:r>
              <a:rPr lang="en-US" dirty="0" smtClean="0"/>
              <a:t>Cheng, </a:t>
            </a:r>
            <a:r>
              <a:rPr lang="en-US" dirty="0" err="1" smtClean="0"/>
              <a:t>Hyunsu</a:t>
            </a:r>
            <a:r>
              <a:rPr lang="en-US" dirty="0" smtClean="0"/>
              <a:t> Cho, Peter Yoon, </a:t>
            </a:r>
            <a:r>
              <a:rPr lang="en-US" dirty="0" err="1" smtClean="0"/>
              <a:t>Jiajia</a:t>
            </a:r>
            <a:r>
              <a:rPr lang="en-US" dirty="0" smtClean="0"/>
              <a:t> Zhao</a:t>
            </a:r>
          </a:p>
          <a:p>
            <a:r>
              <a:rPr lang="en-US" dirty="0" smtClean="0"/>
              <a:t>Trinity College, Hartford, CT</a:t>
            </a:r>
            <a:endParaRPr lang="en-US" dirty="0"/>
          </a:p>
        </p:txBody>
      </p:sp>
    </p:spTree>
    <p:extLst>
      <p:ext uri="{BB962C8B-B14F-4D97-AF65-F5344CB8AC3E}">
        <p14:creationId xmlns:p14="http://schemas.microsoft.com/office/powerpoint/2010/main" val="3550763329"/>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Out-of-core implementation</a:t>
            </a:r>
            <a:endParaRPr lang="en-US" dirty="0"/>
          </a:p>
        </p:txBody>
      </p:sp>
      <p:sp>
        <p:nvSpPr>
          <p:cNvPr id="3" name="Content Placeholder 2"/>
          <p:cNvSpPr>
            <a:spLocks noGrp="1"/>
          </p:cNvSpPr>
          <p:nvPr>
            <p:ph idx="1"/>
          </p:nvPr>
        </p:nvSpPr>
        <p:spPr/>
        <p:txBody>
          <a:bodyPr/>
          <a:lstStyle/>
          <a:p>
            <a:r>
              <a:rPr lang="en-US" dirty="0" smtClean="0"/>
              <a:t>GPU memory as </a:t>
            </a:r>
            <a:r>
              <a:rPr lang="en-US" b="1" dirty="0" smtClean="0"/>
              <a:t>cache</a:t>
            </a:r>
            <a:r>
              <a:rPr lang="en-US" dirty="0" smtClean="0"/>
              <a:t> for main CPU memory</a:t>
            </a:r>
          </a:p>
          <a:p>
            <a:r>
              <a:rPr lang="en-US" dirty="0" smtClean="0"/>
              <a:t>Roughly 1/N of matrix were loaded to each device</a:t>
            </a:r>
          </a:p>
          <a:p>
            <a:pPr lvl="1"/>
            <a:r>
              <a:rPr lang="en-US" dirty="0" smtClean="0"/>
              <a:t>Balanced load</a:t>
            </a:r>
          </a:p>
          <a:p>
            <a:pPr lvl="1"/>
            <a:r>
              <a:rPr lang="en-US" dirty="0" smtClean="0"/>
              <a:t>Minimal communication w/ the host</a:t>
            </a:r>
          </a:p>
          <a:p>
            <a:pPr lvl="1"/>
            <a:r>
              <a:rPr lang="en-US" dirty="0" smtClean="0"/>
              <a:t>Write </a:t>
            </a:r>
            <a:r>
              <a:rPr lang="en-US" dirty="0"/>
              <a:t>back to main memory only finished </a:t>
            </a:r>
            <a:r>
              <a:rPr lang="en-US" dirty="0" smtClean="0"/>
              <a:t>parts</a:t>
            </a:r>
          </a:p>
          <a:p>
            <a:r>
              <a:rPr lang="en-US" dirty="0"/>
              <a:t>Submatrix size</a:t>
            </a:r>
          </a:p>
          <a:p>
            <a:pPr lvl="1"/>
            <a:r>
              <a:rPr lang="en-US" dirty="0"/>
              <a:t>small enough to load several of them at once</a:t>
            </a:r>
          </a:p>
          <a:p>
            <a:pPr lvl="1"/>
            <a:r>
              <a:rPr lang="en-US" dirty="0"/>
              <a:t>large enough to reduce </a:t>
            </a:r>
            <a:r>
              <a:rPr lang="en-US" dirty="0" smtClean="0"/>
              <a:t>latency</a:t>
            </a:r>
          </a:p>
        </p:txBody>
      </p:sp>
    </p:spTree>
    <p:extLst>
      <p:ext uri="{BB962C8B-B14F-4D97-AF65-F5344CB8AC3E}">
        <p14:creationId xmlns:p14="http://schemas.microsoft.com/office/powerpoint/2010/main" val="180735969"/>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4294967295"/>
          </p:nvPr>
        </p:nvPicPr>
        <p:blipFill>
          <a:blip r:embed="rId3"/>
          <a:stretch>
            <a:fillRect/>
          </a:stretch>
        </p:blipFill>
        <p:spPr>
          <a:xfrm>
            <a:off x="1464396" y="513341"/>
            <a:ext cx="6689629" cy="6109132"/>
          </a:xfrm>
          <a:prstGeom prst="rect">
            <a:avLst/>
          </a:prstGeom>
        </p:spPr>
      </p:pic>
    </p:spTree>
    <p:extLst>
      <p:ext uri="{BB962C8B-B14F-4D97-AF65-F5344CB8AC3E}">
        <p14:creationId xmlns:p14="http://schemas.microsoft.com/office/powerpoint/2010/main" val="523872340"/>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Inter-device communication</a:t>
            </a:r>
            <a:endParaRPr lang="en-US" dirty="0"/>
          </a:p>
        </p:txBody>
      </p:sp>
      <p:sp>
        <p:nvSpPr>
          <p:cNvPr id="3" name="Content Placeholder 2"/>
          <p:cNvSpPr>
            <a:spLocks noGrp="1"/>
          </p:cNvSpPr>
          <p:nvPr>
            <p:ph idx="1"/>
          </p:nvPr>
        </p:nvSpPr>
        <p:spPr/>
        <p:txBody>
          <a:bodyPr/>
          <a:lstStyle/>
          <a:p>
            <a:r>
              <a:rPr lang="en-US" dirty="0" smtClean="0"/>
              <a:t>Happens whenever we transition from one phase to another</a:t>
            </a:r>
          </a:p>
          <a:p>
            <a:r>
              <a:rPr lang="en-US" dirty="0" smtClean="0"/>
              <a:t>Data transfer can be costly</a:t>
            </a:r>
          </a:p>
          <a:p>
            <a:r>
              <a:rPr lang="en-US" dirty="0" smtClean="0"/>
              <a:t>Possible solutions</a:t>
            </a:r>
          </a:p>
          <a:p>
            <a:pPr lvl="1"/>
            <a:r>
              <a:rPr lang="en-US" dirty="0" smtClean="0"/>
              <a:t>Peer-to-peer: 2x fast</a:t>
            </a:r>
          </a:p>
          <a:p>
            <a:pPr lvl="1"/>
            <a:r>
              <a:rPr lang="en-US" b="1" dirty="0" smtClean="0"/>
              <a:t>Overlapping</a:t>
            </a:r>
            <a:r>
              <a:rPr lang="en-US" dirty="0" smtClean="0"/>
              <a:t> of computation and data transfer</a:t>
            </a:r>
          </a:p>
          <a:p>
            <a:r>
              <a:rPr lang="en-US" dirty="0" smtClean="0"/>
              <a:t>Synchronization is critical.</a:t>
            </a:r>
          </a:p>
          <a:p>
            <a:pPr lvl="1"/>
            <a:r>
              <a:rPr lang="en-US" dirty="0" smtClean="0"/>
              <a:t>CPU threads control GPU devices.</a:t>
            </a:r>
          </a:p>
          <a:p>
            <a:pPr lvl="1"/>
            <a:r>
              <a:rPr lang="en-US" dirty="0" smtClean="0"/>
              <a:t>Between Phases II and III.</a:t>
            </a:r>
          </a:p>
        </p:txBody>
      </p:sp>
    </p:spTree>
    <p:extLst>
      <p:ext uri="{BB962C8B-B14F-4D97-AF65-F5344CB8AC3E}">
        <p14:creationId xmlns:p14="http://schemas.microsoft.com/office/powerpoint/2010/main" val="4165299956"/>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16140"/>
          <a:stretch/>
        </p:blipFill>
        <p:spPr>
          <a:xfrm>
            <a:off x="1379576" y="677342"/>
            <a:ext cx="6110476" cy="5576506"/>
          </a:xfrm>
          <a:prstGeom prst="rect">
            <a:avLst/>
          </a:prstGeom>
        </p:spPr>
      </p:pic>
      <p:sp>
        <p:nvSpPr>
          <p:cNvPr id="3" name="Rectangle 2"/>
          <p:cNvSpPr/>
          <p:nvPr/>
        </p:nvSpPr>
        <p:spPr>
          <a:xfrm>
            <a:off x="1964267" y="4080943"/>
            <a:ext cx="2218266" cy="6942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Do Phase I</a:t>
            </a:r>
            <a:endParaRPr lang="en-US" dirty="0"/>
          </a:p>
        </p:txBody>
      </p:sp>
      <p:sp>
        <p:nvSpPr>
          <p:cNvPr id="4" name="Rectangle 3"/>
          <p:cNvSpPr/>
          <p:nvPr/>
        </p:nvSpPr>
        <p:spPr>
          <a:xfrm>
            <a:off x="4690533" y="1337743"/>
            <a:ext cx="2218266" cy="6942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Flush Phase I</a:t>
            </a:r>
            <a:br>
              <a:rPr lang="en-US" dirty="0" smtClean="0"/>
            </a:br>
            <a:r>
              <a:rPr lang="en-US" dirty="0" smtClean="0"/>
              <a:t>to Host</a:t>
            </a:r>
            <a:endParaRPr lang="en-US" dirty="0"/>
          </a:p>
        </p:txBody>
      </p:sp>
      <p:sp>
        <p:nvSpPr>
          <p:cNvPr id="5" name="Rectangle 4"/>
          <p:cNvSpPr/>
          <p:nvPr/>
        </p:nvSpPr>
        <p:spPr>
          <a:xfrm>
            <a:off x="4600159" y="4394210"/>
            <a:ext cx="2218266" cy="6942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Flush Phase II to Host</a:t>
            </a:r>
            <a:endParaRPr lang="en-US" dirty="0"/>
          </a:p>
        </p:txBody>
      </p:sp>
      <p:sp>
        <p:nvSpPr>
          <p:cNvPr id="6" name="Rectangle 5"/>
          <p:cNvSpPr/>
          <p:nvPr/>
        </p:nvSpPr>
        <p:spPr>
          <a:xfrm>
            <a:off x="1879599" y="5185687"/>
            <a:ext cx="2489200" cy="72541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Communication to prepare for Phase II </a:t>
            </a:r>
            <a:endParaRPr lang="en-US" dirty="0"/>
          </a:p>
        </p:txBody>
      </p:sp>
      <p:sp>
        <p:nvSpPr>
          <p:cNvPr id="7" name="Rectangle 6"/>
          <p:cNvSpPr/>
          <p:nvPr/>
        </p:nvSpPr>
        <p:spPr>
          <a:xfrm>
            <a:off x="4464692" y="3305100"/>
            <a:ext cx="2489200" cy="89437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Communication to prepare for Phase II </a:t>
            </a:r>
            <a:endParaRPr lang="en-US" dirty="0"/>
          </a:p>
        </p:txBody>
      </p:sp>
      <p:sp>
        <p:nvSpPr>
          <p:cNvPr id="8" name="Rectangle 7"/>
          <p:cNvSpPr/>
          <p:nvPr/>
        </p:nvSpPr>
        <p:spPr>
          <a:xfrm>
            <a:off x="1964267" y="3335878"/>
            <a:ext cx="2218266" cy="49106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Do Phase III</a:t>
            </a:r>
            <a:endParaRPr lang="en-US" dirty="0"/>
          </a:p>
        </p:txBody>
      </p:sp>
      <p:sp>
        <p:nvSpPr>
          <p:cNvPr id="9" name="Rectangle 8"/>
          <p:cNvSpPr/>
          <p:nvPr/>
        </p:nvSpPr>
        <p:spPr>
          <a:xfrm>
            <a:off x="1964267" y="1387329"/>
            <a:ext cx="2218266" cy="6942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Do Phase II</a:t>
            </a:r>
            <a:endParaRPr lang="en-US" dirty="0"/>
          </a:p>
        </p:txBody>
      </p:sp>
      <p:sp>
        <p:nvSpPr>
          <p:cNvPr id="10" name="Rectangle 9"/>
          <p:cNvSpPr/>
          <p:nvPr/>
        </p:nvSpPr>
        <p:spPr>
          <a:xfrm>
            <a:off x="1828800" y="2268089"/>
            <a:ext cx="2489200" cy="72541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Communication to prepare for Phase III </a:t>
            </a:r>
            <a:endParaRPr lang="en-US" dirty="0"/>
          </a:p>
        </p:txBody>
      </p:sp>
      <p:sp>
        <p:nvSpPr>
          <p:cNvPr id="11" name="Rectangle 10"/>
          <p:cNvSpPr/>
          <p:nvPr/>
        </p:nvSpPr>
        <p:spPr>
          <a:xfrm>
            <a:off x="1964267" y="2928943"/>
            <a:ext cx="1253066" cy="220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959393"/>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to disk I/O</a:t>
            </a:r>
            <a:endParaRPr lang="en-US" dirty="0"/>
          </a:p>
        </p:txBody>
      </p:sp>
      <p:sp>
        <p:nvSpPr>
          <p:cNvPr id="3" name="Content Placeholder 2"/>
          <p:cNvSpPr>
            <a:spLocks noGrp="1"/>
          </p:cNvSpPr>
          <p:nvPr>
            <p:ph idx="1"/>
          </p:nvPr>
        </p:nvSpPr>
        <p:spPr/>
        <p:txBody>
          <a:bodyPr/>
          <a:lstStyle/>
          <a:p>
            <a:r>
              <a:rPr lang="en-US" dirty="0" smtClean="0"/>
              <a:t>For larger matrices, use main memory as </a:t>
            </a:r>
            <a:r>
              <a:rPr lang="en-US" dirty="0"/>
              <a:t>cache for </a:t>
            </a:r>
            <a:r>
              <a:rPr lang="en-US" dirty="0" smtClean="0"/>
              <a:t>disks</a:t>
            </a:r>
            <a:endParaRPr lang="en-US" dirty="0"/>
          </a:p>
          <a:p>
            <a:r>
              <a:rPr lang="en-US" dirty="0" smtClean="0"/>
              <a:t>Prefetching, delayed write: exploit locality</a:t>
            </a:r>
            <a:endParaRPr lang="en-US" dirty="0"/>
          </a:p>
        </p:txBody>
      </p:sp>
      <p:pic>
        <p:nvPicPr>
          <p:cNvPr id="4" name="Picture 2" descr="C:\Users\Philip\AppData\Local\Microsoft\Windows\Temporary Internet Files\Content.IE5\ZZ01IIWA\MC9003534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4134" y="4377321"/>
            <a:ext cx="1366316" cy="1330424"/>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6393840" y="4377321"/>
            <a:ext cx="760243" cy="52266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6" name="Right Arrow 5"/>
          <p:cNvSpPr/>
          <p:nvPr/>
        </p:nvSpPr>
        <p:spPr>
          <a:xfrm flipH="1">
            <a:off x="6393840" y="5162709"/>
            <a:ext cx="760243" cy="52266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7" name="Picture 3"/>
          <p:cNvPicPr>
            <a:picLocks noChangeAspect="1" noChangeArrowheads="1"/>
          </p:cNvPicPr>
          <p:nvPr/>
        </p:nvPicPr>
        <p:blipFill>
          <a:blip r:embed="rId4"/>
          <a:srcRect/>
          <a:stretch>
            <a:fillRect/>
          </a:stretch>
        </p:blipFill>
        <p:spPr bwMode="auto">
          <a:xfrm>
            <a:off x="5356639" y="4555069"/>
            <a:ext cx="927358" cy="922899"/>
          </a:xfrm>
          <a:prstGeom prst="rect">
            <a:avLst/>
          </a:prstGeom>
          <a:noFill/>
          <a:ln w="9525">
            <a:noFill/>
            <a:miter lim="800000"/>
            <a:headEnd/>
            <a:tailEnd/>
          </a:ln>
          <a:effectLst/>
        </p:spPr>
      </p:pic>
      <p:pic>
        <p:nvPicPr>
          <p:cNvPr id="8" name="Picture 4"/>
          <p:cNvPicPr>
            <a:picLocks noChangeAspect="1" noChangeArrowheads="1"/>
          </p:cNvPicPr>
          <p:nvPr/>
        </p:nvPicPr>
        <p:blipFill>
          <a:blip r:embed="rId5"/>
          <a:srcRect/>
          <a:stretch>
            <a:fillRect/>
          </a:stretch>
        </p:blipFill>
        <p:spPr bwMode="auto">
          <a:xfrm>
            <a:off x="2719120" y="4687560"/>
            <a:ext cx="1770879" cy="1113839"/>
          </a:xfrm>
          <a:prstGeom prst="rect">
            <a:avLst/>
          </a:prstGeom>
          <a:noFill/>
          <a:ln w="9525">
            <a:noFill/>
            <a:miter lim="800000"/>
            <a:headEnd/>
            <a:tailEnd/>
          </a:ln>
          <a:effectLst/>
        </p:spPr>
      </p:pic>
      <p:sp>
        <p:nvSpPr>
          <p:cNvPr id="9" name="Right Arrow 8"/>
          <p:cNvSpPr/>
          <p:nvPr/>
        </p:nvSpPr>
        <p:spPr>
          <a:xfrm>
            <a:off x="4489999" y="4462296"/>
            <a:ext cx="760243" cy="52266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0" name="Right Arrow 9"/>
          <p:cNvSpPr/>
          <p:nvPr/>
        </p:nvSpPr>
        <p:spPr>
          <a:xfrm flipH="1">
            <a:off x="4489999" y="5247684"/>
            <a:ext cx="760243" cy="52266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980655"/>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4" name="Content Placeholder 3"/>
          <p:cNvSpPr>
            <a:spLocks noGrp="1"/>
          </p:cNvSpPr>
          <p:nvPr>
            <p:ph sz="half" idx="1"/>
          </p:nvPr>
        </p:nvSpPr>
        <p:spPr/>
        <p:txBody>
          <a:bodyPr>
            <a:normAutofit fontScale="85000" lnSpcReduction="20000"/>
          </a:bodyPr>
          <a:lstStyle/>
          <a:p>
            <a:r>
              <a:rPr lang="en-US" dirty="0" smtClean="0"/>
              <a:t>CPU: dual </a:t>
            </a:r>
            <a:r>
              <a:rPr lang="en-US" dirty="0"/>
              <a:t>2.4 GHz </a:t>
            </a:r>
            <a:r>
              <a:rPr lang="en-US" dirty="0" smtClean="0"/>
              <a:t>Intel® Xeon® quad-core</a:t>
            </a:r>
          </a:p>
          <a:p>
            <a:r>
              <a:rPr lang="en-US" dirty="0" smtClean="0"/>
              <a:t>Main memory: 16GB</a:t>
            </a:r>
          </a:p>
          <a:p>
            <a:r>
              <a:rPr lang="en-US" dirty="0" smtClean="0"/>
              <a:t>GPU: four </a:t>
            </a:r>
            <a:r>
              <a:rPr lang="en-US" dirty="0"/>
              <a:t>Tesla C2050 graphics cards with 3GB </a:t>
            </a:r>
            <a:r>
              <a:rPr lang="en-US" dirty="0" smtClean="0"/>
              <a:t>memory</a:t>
            </a:r>
            <a:endParaRPr lang="en-US" dirty="0"/>
          </a:p>
          <a:p>
            <a:r>
              <a:rPr lang="en-US" dirty="0" smtClean="0"/>
              <a:t>CUDA 4.2 Runtime</a:t>
            </a:r>
          </a:p>
          <a:p>
            <a:r>
              <a:rPr lang="en-US" dirty="0" smtClean="0"/>
              <a:t>33x compared to PLASMA, a numerical linear algebra library for multicore CPU</a:t>
            </a:r>
          </a:p>
          <a:p>
            <a:r>
              <a:rPr lang="en-US" dirty="0" smtClean="0"/>
              <a:t>Scalable to larger systems</a:t>
            </a:r>
          </a:p>
          <a:p>
            <a:pPr lvl="1"/>
            <a:r>
              <a:rPr lang="en-US" dirty="0" smtClean="0"/>
              <a:t>65,000 x 65,000 matrix amounts to 32GB</a:t>
            </a:r>
          </a:p>
        </p:txBody>
      </p:sp>
      <p:pic>
        <p:nvPicPr>
          <p:cNvPr id="8" name="Content Placeholder 7"/>
          <p:cNvPicPr>
            <a:picLocks noGrp="1" noChangeAspect="1"/>
          </p:cNvPicPr>
          <p:nvPr>
            <p:ph sz="half" idx="2"/>
          </p:nvPr>
        </p:nvPicPr>
        <p:blipFill>
          <a:blip r:embed="rId3"/>
          <a:stretch>
            <a:fillRect/>
          </a:stretch>
        </p:blipFill>
        <p:spPr>
          <a:xfrm>
            <a:off x="4626882" y="2142627"/>
            <a:ext cx="4746320" cy="3563346"/>
          </a:xfrm>
          <a:prstGeom prst="rect">
            <a:avLst/>
          </a:prstGeom>
        </p:spPr>
      </p:pic>
    </p:spTree>
    <p:extLst>
      <p:ext uri="{BB962C8B-B14F-4D97-AF65-F5344CB8AC3E}">
        <p14:creationId xmlns:p14="http://schemas.microsoft.com/office/powerpoint/2010/main" val="2256583502"/>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5" name="Content Placeholder 4"/>
          <p:cNvSpPr>
            <a:spLocks noGrp="1"/>
          </p:cNvSpPr>
          <p:nvPr>
            <p:ph idx="1"/>
          </p:nvPr>
        </p:nvSpPr>
        <p:spPr/>
        <p:txBody>
          <a:bodyPr/>
          <a:lstStyle/>
          <a:p>
            <a:r>
              <a:rPr lang="en-US" dirty="0" smtClean="0"/>
              <a:t>Our implementation is scalable to very large systems.</a:t>
            </a:r>
          </a:p>
          <a:p>
            <a:r>
              <a:rPr lang="en-US" dirty="0" smtClean="0"/>
              <a:t>We streamlined operation across three memory layers.</a:t>
            </a:r>
          </a:p>
          <a:p>
            <a:r>
              <a:rPr lang="en-US" dirty="0" smtClean="0"/>
              <a:t>We were able to apply it to image segmentation.</a:t>
            </a:r>
            <a:endParaRPr lang="en-US" dirty="0"/>
          </a:p>
        </p:txBody>
      </p:sp>
    </p:spTree>
    <p:extLst>
      <p:ext uri="{BB962C8B-B14F-4D97-AF65-F5344CB8AC3E}">
        <p14:creationId xmlns:p14="http://schemas.microsoft.com/office/powerpoint/2010/main" val="470958948"/>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142109" y="1828800"/>
            <a:ext cx="7492440" cy="4430110"/>
          </a:xfrm>
        </p:spPr>
        <p:txBody>
          <a:bodyPr>
            <a:normAutofit/>
          </a:bodyPr>
          <a:lstStyle/>
          <a:p>
            <a:r>
              <a:rPr lang="en-US" dirty="0"/>
              <a:t>Block </a:t>
            </a:r>
            <a:r>
              <a:rPr lang="en-US" dirty="0" err="1"/>
              <a:t>Cholesky</a:t>
            </a:r>
            <a:r>
              <a:rPr lang="en-US" dirty="0"/>
              <a:t> </a:t>
            </a:r>
            <a:r>
              <a:rPr lang="en-US" dirty="0" smtClean="0"/>
              <a:t>decomposition</a:t>
            </a:r>
          </a:p>
          <a:p>
            <a:r>
              <a:rPr lang="en-US" dirty="0" smtClean="0"/>
              <a:t>Multi-GPU system</a:t>
            </a:r>
          </a:p>
          <a:p>
            <a:r>
              <a:rPr lang="en-US" dirty="0" smtClean="0"/>
              <a:t>Out-of-core implementation</a:t>
            </a:r>
          </a:p>
          <a:p>
            <a:r>
              <a:rPr lang="en-US" dirty="0" smtClean="0"/>
              <a:t>Inter-device communication</a:t>
            </a:r>
          </a:p>
          <a:p>
            <a:r>
              <a:rPr lang="en-US" dirty="0" smtClean="0"/>
              <a:t>Extension to disk I/O</a:t>
            </a:r>
          </a:p>
          <a:p>
            <a:r>
              <a:rPr lang="en-US" dirty="0" smtClean="0"/>
              <a:t>Performance</a:t>
            </a:r>
            <a:endParaRPr lang="en-US" dirty="0"/>
          </a:p>
        </p:txBody>
      </p:sp>
    </p:spTree>
    <p:extLst>
      <p:ext uri="{BB962C8B-B14F-4D97-AF65-F5344CB8AC3E}">
        <p14:creationId xmlns:p14="http://schemas.microsoft.com/office/powerpoint/2010/main" val="1621640404"/>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Block Cholesky decomposition</a:t>
            </a:r>
            <a:endParaRPr lang="en-US" dirty="0"/>
          </a:p>
        </p:txBody>
      </p:sp>
      <p:sp>
        <p:nvSpPr>
          <p:cNvPr id="6" name="Content Placeholder 5"/>
          <p:cNvSpPr>
            <a:spLocks noGrp="1"/>
          </p:cNvSpPr>
          <p:nvPr>
            <p:ph sz="half" idx="1"/>
          </p:nvPr>
        </p:nvSpPr>
        <p:spPr/>
        <p:txBody>
          <a:bodyPr/>
          <a:lstStyle/>
          <a:p>
            <a:r>
              <a:rPr lang="en-US" dirty="0" smtClean="0"/>
              <a:t>Widely used matrix factorization</a:t>
            </a:r>
          </a:p>
          <a:p>
            <a:r>
              <a:rPr lang="en-US" dirty="0" smtClean="0"/>
              <a:t>Dense linear algebra routine</a:t>
            </a:r>
          </a:p>
          <a:p>
            <a:r>
              <a:rPr lang="en-US" dirty="0" smtClean="0"/>
              <a:t>Diagonally dominant, numerically stable</a:t>
            </a:r>
          </a:p>
          <a:p>
            <a:r>
              <a:rPr lang="en-US" dirty="0" smtClean="0"/>
              <a:t>Block version</a:t>
            </a:r>
          </a:p>
          <a:p>
            <a:pPr lvl="1"/>
            <a:r>
              <a:rPr lang="en-US" dirty="0" smtClean="0"/>
              <a:t>Cache-aware block size</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2"/>
              </p:nvPr>
            </p:nvSpPr>
            <p:spPr/>
            <p:txBody>
              <a:bodyPr anchor="ctr"/>
              <a:lstStyle/>
              <a:p>
                <a:pPr marL="0" indent="0" algn="ctr">
                  <a:buNone/>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𝐴</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𝐺</m:t>
                          </m:r>
                        </m:e>
                        <m:sup>
                          <m:r>
                            <a:rPr lang="en-US" sz="4400" b="0" i="1" smtClean="0">
                              <a:latin typeface="Cambria Math" panose="02040503050406030204" pitchFamily="18" charset="0"/>
                            </a:rPr>
                            <m:t>𝑇</m:t>
                          </m:r>
                        </m:sup>
                      </m:sSup>
                      <m:r>
                        <a:rPr lang="en-US" sz="4400" b="0" i="1" smtClean="0">
                          <a:latin typeface="Cambria Math" panose="02040503050406030204" pitchFamily="18" charset="0"/>
                        </a:rPr>
                        <m:t>𝐺</m:t>
                      </m:r>
                    </m:oMath>
                  </m:oMathPara>
                </a14:m>
                <a:endParaRPr lang="en-US" dirty="0" smtClean="0"/>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blipFill rotWithShape="0">
                <a:blip r:embed="rId3"/>
                <a:stretch>
                  <a:fillRect/>
                </a:stretch>
              </a:blipFill>
            </p:spPr>
            <p:txBody>
              <a:bodyPr/>
              <a:lstStyle/>
              <a:p>
                <a:r>
                  <a:rPr lang="en-US">
                    <a:noFill/>
                  </a:rPr>
                  <a:t> </a:t>
                </a:r>
              </a:p>
            </p:txBody>
          </p:sp>
        </mc:Fallback>
      </mc:AlternateContent>
      <p:sp>
        <p:nvSpPr>
          <p:cNvPr id="4" name="Right Triangle 3"/>
          <p:cNvSpPr/>
          <p:nvPr/>
        </p:nvSpPr>
        <p:spPr>
          <a:xfrm rot="10800000">
            <a:off x="7311950" y="4758266"/>
            <a:ext cx="1032933" cy="103293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435600" y="4758267"/>
            <a:ext cx="1032933" cy="1032933"/>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i="1" dirty="0" smtClean="0">
                <a:solidFill>
                  <a:schemeClr val="tx1"/>
                </a:solidFill>
                <a:latin typeface="Cambria" panose="02040503050406030204" pitchFamily="18" charset="0"/>
              </a:rPr>
              <a:t>A</a:t>
            </a:r>
            <a:endParaRPr lang="en-US" sz="4400" i="1" dirty="0">
              <a:solidFill>
                <a:schemeClr val="tx1"/>
              </a:solidFill>
              <a:latin typeface="Cambria" panose="02040503050406030204" pitchFamily="18" charset="0"/>
            </a:endParaRPr>
          </a:p>
        </p:txBody>
      </p:sp>
      <p:sp>
        <p:nvSpPr>
          <p:cNvPr id="8" name="Rectangle 7"/>
          <p:cNvSpPr/>
          <p:nvPr/>
        </p:nvSpPr>
        <p:spPr>
          <a:xfrm>
            <a:off x="7311950" y="4758266"/>
            <a:ext cx="1032933" cy="10329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i="1" dirty="0" smtClean="0">
                <a:solidFill>
                  <a:schemeClr val="tx1"/>
                </a:solidFill>
                <a:latin typeface="Cambria" panose="02040503050406030204" pitchFamily="18" charset="0"/>
              </a:rPr>
              <a:t>G</a:t>
            </a:r>
            <a:endParaRPr lang="en-US" sz="4400" i="1" dirty="0">
              <a:solidFill>
                <a:schemeClr val="tx1"/>
              </a:solidFill>
              <a:latin typeface="Cambria" panose="02040503050406030204" pitchFamily="18" charset="0"/>
            </a:endParaRPr>
          </a:p>
        </p:txBody>
      </p:sp>
      <p:sp>
        <p:nvSpPr>
          <p:cNvPr id="5" name="Right Arrow 4"/>
          <p:cNvSpPr/>
          <p:nvPr/>
        </p:nvSpPr>
        <p:spPr>
          <a:xfrm>
            <a:off x="6534943" y="4952999"/>
            <a:ext cx="710596" cy="6434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724427"/>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Phase I</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1191" y="2202611"/>
            <a:ext cx="4709466" cy="4283856"/>
          </a:xfrm>
        </p:spPr>
      </p:pic>
    </p:spTree>
    <p:extLst>
      <p:ext uri="{BB962C8B-B14F-4D97-AF65-F5344CB8AC3E}">
        <p14:creationId xmlns:p14="http://schemas.microsoft.com/office/powerpoint/2010/main" val="4271031603"/>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Phase II</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5205" y="2204864"/>
            <a:ext cx="4679702" cy="4256782"/>
          </a:xfrm>
        </p:spPr>
      </p:pic>
    </p:spTree>
    <p:extLst>
      <p:ext uri="{BB962C8B-B14F-4D97-AF65-F5344CB8AC3E}">
        <p14:creationId xmlns:p14="http://schemas.microsoft.com/office/powerpoint/2010/main" val="2923279272"/>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Phase III</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8066" y="2209043"/>
            <a:ext cx="4698920" cy="4274263"/>
          </a:xfrm>
        </p:spPr>
      </p:pic>
    </p:spTree>
    <p:extLst>
      <p:ext uri="{BB962C8B-B14F-4D97-AF65-F5344CB8AC3E}">
        <p14:creationId xmlns:p14="http://schemas.microsoft.com/office/powerpoint/2010/main" val="1642886869"/>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Repeat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0854" y="2255293"/>
            <a:ext cx="4621832" cy="4345627"/>
          </a:xfrm>
        </p:spPr>
      </p:pic>
    </p:spTree>
    <p:extLst>
      <p:ext uri="{BB962C8B-B14F-4D97-AF65-F5344CB8AC3E}">
        <p14:creationId xmlns:p14="http://schemas.microsoft.com/office/powerpoint/2010/main" val="2152374528"/>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Purpose GPU (GPGPU)</a:t>
            </a:r>
            <a:endParaRPr lang="en-US" dirty="0"/>
          </a:p>
        </p:txBody>
      </p:sp>
      <p:sp>
        <p:nvSpPr>
          <p:cNvPr id="5" name="Content Placeholder 4"/>
          <p:cNvSpPr>
            <a:spLocks noGrp="1"/>
          </p:cNvSpPr>
          <p:nvPr>
            <p:ph idx="1"/>
          </p:nvPr>
        </p:nvSpPr>
        <p:spPr/>
        <p:txBody>
          <a:bodyPr/>
          <a:lstStyle/>
          <a:p>
            <a:r>
              <a:rPr lang="en-US" dirty="0" smtClean="0"/>
              <a:t>Cost-efficient parallel platform</a:t>
            </a:r>
          </a:p>
          <a:p>
            <a:r>
              <a:rPr lang="en-US" dirty="0" smtClean="0"/>
              <a:t>Many-core approach</a:t>
            </a:r>
          </a:p>
        </p:txBody>
      </p:sp>
      <p:pic>
        <p:nvPicPr>
          <p:cNvPr id="6" name="Picture 4"/>
          <p:cNvPicPr>
            <a:picLocks noChangeAspect="1" noChangeArrowheads="1"/>
          </p:cNvPicPr>
          <p:nvPr/>
        </p:nvPicPr>
        <p:blipFill>
          <a:blip r:embed="rId3"/>
          <a:srcRect/>
          <a:stretch>
            <a:fillRect/>
          </a:stretch>
        </p:blipFill>
        <p:spPr bwMode="auto">
          <a:xfrm>
            <a:off x="5819176" y="4211783"/>
            <a:ext cx="2874545" cy="1808018"/>
          </a:xfrm>
          <a:prstGeom prst="rect">
            <a:avLst/>
          </a:prstGeom>
          <a:noFill/>
          <a:ln w="9525">
            <a:noFill/>
            <a:miter lim="800000"/>
            <a:headEnd/>
            <a:tailEnd/>
          </a:ln>
          <a:effectLst/>
        </p:spPr>
      </p:pic>
      <p:pic>
        <p:nvPicPr>
          <p:cNvPr id="7" name="Picture 3"/>
          <p:cNvPicPr>
            <a:picLocks noChangeAspect="1" noChangeArrowheads="1"/>
          </p:cNvPicPr>
          <p:nvPr/>
        </p:nvPicPr>
        <p:blipFill>
          <a:blip r:embed="rId4"/>
          <a:srcRect/>
          <a:stretch>
            <a:fillRect/>
          </a:stretch>
        </p:blipFill>
        <p:spPr bwMode="auto">
          <a:xfrm>
            <a:off x="3225072" y="4541915"/>
            <a:ext cx="1485025" cy="1477885"/>
          </a:xfrm>
          <a:prstGeom prst="rect">
            <a:avLst/>
          </a:prstGeom>
          <a:noFill/>
          <a:ln w="9525">
            <a:noFill/>
            <a:miter lim="800000"/>
            <a:headEnd/>
            <a:tailEnd/>
          </a:ln>
          <a:effectLst/>
        </p:spPr>
      </p:pic>
      <p:sp>
        <p:nvSpPr>
          <p:cNvPr id="3" name="Rectangle 2"/>
          <p:cNvSpPr/>
          <p:nvPr/>
        </p:nvSpPr>
        <p:spPr>
          <a:xfrm>
            <a:off x="3364857" y="3924300"/>
            <a:ext cx="1345240"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H</a:t>
            </a:r>
            <a:r>
              <a:rPr lang="en-US" sz="4400" b="0" cap="none" spc="0" dirty="0" smtClean="0">
                <a:ln w="0"/>
                <a:solidFill>
                  <a:schemeClr val="accent1"/>
                </a:solidFill>
                <a:effectLst>
                  <a:outerShdw blurRad="38100" dist="25400" dir="5400000" algn="ctr" rotWithShape="0">
                    <a:srgbClr val="6E747A">
                      <a:alpha val="43000"/>
                    </a:srgbClr>
                  </a:outerShdw>
                </a:effectLst>
              </a:rPr>
              <a:t>ost</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8" name="Right Arrow 7"/>
          <p:cNvSpPr/>
          <p:nvPr/>
        </p:nvSpPr>
        <p:spPr>
          <a:xfrm>
            <a:off x="5058933" y="4541915"/>
            <a:ext cx="760243" cy="52266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9" name="Right Arrow 8"/>
          <p:cNvSpPr/>
          <p:nvPr/>
        </p:nvSpPr>
        <p:spPr>
          <a:xfrm flipH="1">
            <a:off x="5058933" y="5327303"/>
            <a:ext cx="760243" cy="52266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2" name="Rectangle 11"/>
          <p:cNvSpPr/>
          <p:nvPr/>
        </p:nvSpPr>
        <p:spPr>
          <a:xfrm>
            <a:off x="6336967" y="3519806"/>
            <a:ext cx="1838966" cy="769441"/>
          </a:xfrm>
          <a:prstGeom prst="rect">
            <a:avLst/>
          </a:prstGeom>
          <a:noFill/>
        </p:spPr>
        <p:txBody>
          <a:bodyPr wrap="none" lIns="91440" tIns="45720" rIns="91440" bIns="45720">
            <a:spAutoFit/>
          </a:bodyPr>
          <a:lstStyle/>
          <a:p>
            <a:pPr algn="ctr"/>
            <a:r>
              <a:rPr lang="en-US" sz="4400" dirty="0" smtClean="0">
                <a:ln w="0"/>
                <a:solidFill>
                  <a:schemeClr val="accent1"/>
                </a:solidFill>
                <a:effectLst>
                  <a:outerShdw blurRad="38100" dist="25400" dir="5400000" algn="ctr" rotWithShape="0">
                    <a:srgbClr val="6E747A">
                      <a:alpha val="43000"/>
                    </a:srgbClr>
                  </a:outerShdw>
                </a:effectLst>
              </a:rPr>
              <a:t>Device</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48231635"/>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Multi-GPU system</a:t>
            </a:r>
            <a:endParaRPr lang="en-US" dirty="0"/>
          </a:p>
        </p:txBody>
      </p:sp>
      <p:sp>
        <p:nvSpPr>
          <p:cNvPr id="3" name="Content Placeholder 2"/>
          <p:cNvSpPr>
            <a:spLocks noGrp="1"/>
          </p:cNvSpPr>
          <p:nvPr>
            <p:ph idx="1"/>
          </p:nvPr>
        </p:nvSpPr>
        <p:spPr/>
        <p:txBody>
          <a:bodyPr/>
          <a:lstStyle/>
          <a:p>
            <a:r>
              <a:rPr lang="en-US" dirty="0" smtClean="0"/>
              <a:t>GPU devices maintain separate memory &amp; kernel invocations</a:t>
            </a:r>
          </a:p>
          <a:p>
            <a:r>
              <a:rPr lang="en-US" dirty="0" smtClean="0"/>
              <a:t>Coordination becomes a significant issue</a:t>
            </a:r>
          </a:p>
          <a:p>
            <a:r>
              <a:rPr lang="en-US" dirty="0" smtClean="0"/>
              <a:t>Memory transfer between devices is costly</a:t>
            </a:r>
          </a:p>
          <a:p>
            <a:r>
              <a:rPr lang="en-US" dirty="0" smtClean="0"/>
              <a:t>Load-balancing is necessary to achieve high performance</a:t>
            </a:r>
          </a:p>
        </p:txBody>
      </p:sp>
      <p:pic>
        <p:nvPicPr>
          <p:cNvPr id="4" name="Picture 4"/>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a:stretch>
            <a:fillRect/>
          </a:stretch>
        </p:blipFill>
        <p:spPr bwMode="auto">
          <a:xfrm>
            <a:off x="6879276" y="4762629"/>
            <a:ext cx="2085103" cy="1311478"/>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413667" y="4762629"/>
            <a:ext cx="2085103" cy="1311478"/>
          </a:xfrm>
          <a:prstGeom prst="rect">
            <a:avLst/>
          </a:prstGeom>
          <a:noFill/>
          <a:ln w="9525">
            <a:noFill/>
            <a:miter lim="800000"/>
            <a:headEnd/>
            <a:tailEnd/>
          </a:ln>
          <a:effectLst/>
        </p:spPr>
      </p:pic>
    </p:spTree>
    <p:extLst>
      <p:ext uri="{BB962C8B-B14F-4D97-AF65-F5344CB8AC3E}">
        <p14:creationId xmlns:p14="http://schemas.microsoft.com/office/powerpoint/2010/main" val="2476385573"/>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TS102886637</Template>
  <TotalTime>635</TotalTime>
  <Words>1490</Words>
  <Application>Microsoft Office PowerPoint</Application>
  <PresentationFormat>On-screen Show (4:3)</PresentationFormat>
  <Paragraphs>107</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Cambria Math</vt:lpstr>
      <vt:lpstr>Segoe UI</vt:lpstr>
      <vt:lpstr>Segoe UI Light</vt:lpstr>
      <vt:lpstr>Watercolor_16x9</vt:lpstr>
      <vt:lpstr>An Out-of-core Implementation of Block Cholesky Decomposition on A Multi-GPU System</vt:lpstr>
      <vt:lpstr>Outline</vt:lpstr>
      <vt:lpstr>Block Cholesky decomposition</vt:lpstr>
      <vt:lpstr>Procedure: Phase I</vt:lpstr>
      <vt:lpstr>Procedure: Phase II</vt:lpstr>
      <vt:lpstr>Procedure: Phase III</vt:lpstr>
      <vt:lpstr>Procedure: Repeat</vt:lpstr>
      <vt:lpstr>General Purpose GPU (GPGPU)</vt:lpstr>
      <vt:lpstr>Multi-GPU system</vt:lpstr>
      <vt:lpstr>Out-of-core implementation</vt:lpstr>
      <vt:lpstr>PowerPoint Presentation</vt:lpstr>
      <vt:lpstr>Inter-device communication</vt:lpstr>
      <vt:lpstr>PowerPoint Presentation</vt:lpstr>
      <vt:lpstr>Extension to disk I/O</vt:lpstr>
      <vt:lpstr>Performance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Out-of-core Implementation of Block Cholesky Decomposition on A Multi-GPU System</dc:title>
  <dc:creator>Philip Cho</dc:creator>
  <cp:lastModifiedBy>Philip Cho</cp:lastModifiedBy>
  <cp:revision>104</cp:revision>
  <dcterms:created xsi:type="dcterms:W3CDTF">2012-11-06T22:28:47Z</dcterms:created>
  <dcterms:modified xsi:type="dcterms:W3CDTF">2012-11-13T21:57:48Z</dcterms:modified>
</cp:coreProperties>
</file>