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75" r:id="rId4"/>
    <p:sldId id="279" r:id="rId5"/>
    <p:sldId id="261" r:id="rId6"/>
    <p:sldId id="293" r:id="rId7"/>
    <p:sldId id="276" r:id="rId8"/>
    <p:sldId id="277" r:id="rId9"/>
    <p:sldId id="280" r:id="rId10"/>
    <p:sldId id="281" r:id="rId11"/>
    <p:sldId id="282" r:id="rId12"/>
    <p:sldId id="295" r:id="rId13"/>
    <p:sldId id="284" r:id="rId14"/>
    <p:sldId id="296" r:id="rId15"/>
    <p:sldId id="297" r:id="rId16"/>
    <p:sldId id="262" r:id="rId17"/>
    <p:sldId id="287" r:id="rId18"/>
    <p:sldId id="263" r:id="rId19"/>
    <p:sldId id="288" r:id="rId20"/>
    <p:sldId id="290" r:id="rId21"/>
    <p:sldId id="265" r:id="rId22"/>
    <p:sldId id="266" r:id="rId23"/>
    <p:sldId id="267" r:id="rId24"/>
    <p:sldId id="268" r:id="rId25"/>
    <p:sldId id="292" r:id="rId26"/>
    <p:sldId id="270" r:id="rId27"/>
    <p:sldId id="294" r:id="rId28"/>
    <p:sldId id="291" r:id="rId29"/>
    <p:sldId id="271" r:id="rId30"/>
    <p:sldId id="272" r:id="rId31"/>
    <p:sldId id="289" r:id="rId32"/>
    <p:sldId id="273" r:id="rId33"/>
    <p:sldId id="298" r:id="rId34"/>
  </p:sldIdLst>
  <p:sldSz cx="9144000" cy="6858000" type="screen4x3"/>
  <p:notesSz cx="6858000" cy="9144000"/>
  <p:embeddedFontLst>
    <p:embeddedFont>
      <p:font typeface="Open Sans Light" panose="020B0306030504020204" pitchFamily="34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5857" autoAdjust="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0.03</c:v>
                </c:pt>
                <c:pt idx="1">
                  <c:v>0.04</c:v>
                </c:pt>
                <c:pt idx="2">
                  <c:v>8.1000000000000003E-2</c:v>
                </c:pt>
                <c:pt idx="3">
                  <c:v>0.20899999999999999</c:v>
                </c:pt>
                <c:pt idx="4">
                  <c:v>0.44900000000000001</c:v>
                </c:pt>
                <c:pt idx="5">
                  <c:v>2.0950000000000002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228088"/>
        <c:axId val="153506008"/>
      </c:scatterChart>
      <c:valAx>
        <c:axId val="15422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06008"/>
        <c:crosses val="autoZero"/>
        <c:crossBetween val="midCat"/>
      </c:valAx>
      <c:valAx>
        <c:axId val="153506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8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1.5"/>
            <c:backward val="0.5"/>
            <c:dispRSqr val="1"/>
            <c:dispEq val="0"/>
            <c:trendlineLbl>
              <c:layout>
                <c:manualLayout>
                  <c:x val="0.29289521449327516"/>
                  <c:y val="8.5829919566552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-5.0588936890535692</c:v>
                </c:pt>
                <c:pt idx="1">
                  <c:v>-4.6438561897747244</c:v>
                </c:pt>
                <c:pt idx="2">
                  <c:v>-3.6259342817774622</c:v>
                </c:pt>
                <c:pt idx="3">
                  <c:v>-2.2584251525812045</c:v>
                </c:pt>
                <c:pt idx="4">
                  <c:v>-1.1552126499209401</c:v>
                </c:pt>
                <c:pt idx="5">
                  <c:v>1.066950243924627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75208"/>
        <c:axId val="153467736"/>
      </c:scatterChart>
      <c:valAx>
        <c:axId val="15347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7736"/>
        <c:crosses val="autoZero"/>
        <c:crossBetween val="midCat"/>
      </c:valAx>
      <c:valAx>
        <c:axId val="153467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75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3C57CBE-6CCF-4FF9-9FA1-495D486620C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B72C9D7-F9BB-4C8B-B11F-F62F9EF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403048" cy="3352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 Memory-Efﬁcient Algorithm for Large-Scale Symmetric</a:t>
            </a:r>
            <a:br>
              <a:rPr lang="en-US" sz="4400" dirty="0" smtClean="0"/>
            </a:br>
            <a:r>
              <a:rPr lang="en-US" sz="4400" dirty="0" smtClean="0"/>
              <a:t>Tridiagonal Eigenvalue Problem on Multi-GPU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Hyunsu Cho and Peter A. Yoon</a:t>
            </a:r>
          </a:p>
          <a:p>
            <a:r>
              <a:rPr lang="en-US" smtClean="0"/>
              <a:t>Trinity College, Hartford, CT,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Rank-one update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3" y="1170444"/>
            <a:ext cx="3125672" cy="835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4" y="2229280"/>
            <a:ext cx="6145749" cy="2620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543" y="3402224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1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Rank-one update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3" y="1170444"/>
            <a:ext cx="3125672" cy="835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4" y="2229280"/>
            <a:ext cx="6145749" cy="2620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543" y="3402224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072714" y="2734962"/>
            <a:ext cx="1968843" cy="5025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5632" y="3237470"/>
            <a:ext cx="2273644" cy="2479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543" y="5748197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Need </a:t>
            </a:r>
            <a:r>
              <a:rPr lang="en-US" sz="2400" dirty="0" err="1" smtClean="0">
                <a:solidFill>
                  <a:srgbClr val="FF0000"/>
                </a:solidFill>
              </a:rPr>
              <a:t>eigen</a:t>
            </a:r>
            <a:r>
              <a:rPr lang="en-US" sz="2400" dirty="0" smtClean="0">
                <a:solidFill>
                  <a:srgbClr val="FF0000"/>
                </a:solidFill>
              </a:rPr>
              <a:t>-decomposition of inner system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406058" cy="442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entries in </a:t>
            </a:r>
            <a:r>
              <a:rPr lang="en-US" i="1" dirty="0" smtClean="0"/>
              <a:t>D</a:t>
            </a:r>
            <a:r>
              <a:rPr lang="en-US" dirty="0" smtClean="0"/>
              <a:t>; permute z  likewise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some entries in </a:t>
            </a:r>
            <a:r>
              <a:rPr lang="en-US" i="1" dirty="0" smtClean="0"/>
              <a:t>D</a:t>
            </a:r>
            <a:r>
              <a:rPr lang="en-US" dirty="0" smtClean="0"/>
              <a:t> and z via deflation (next slide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1003237"/>
            <a:ext cx="2696961" cy="6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406058" cy="442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entries in </a:t>
            </a:r>
            <a:r>
              <a:rPr lang="en-US" i="1" dirty="0" smtClean="0"/>
              <a:t>D</a:t>
            </a:r>
            <a:r>
              <a:rPr lang="en-US" dirty="0" smtClean="0"/>
              <a:t>; permute z  likewise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some entries in </a:t>
            </a:r>
            <a:r>
              <a:rPr lang="en-US" i="1" dirty="0" smtClean="0"/>
              <a:t>D</a:t>
            </a:r>
            <a:r>
              <a:rPr lang="en-US" dirty="0" smtClean="0"/>
              <a:t> and z via deflation (next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all roots of the </a:t>
            </a:r>
            <a:r>
              <a:rPr lang="en-US" b="1" dirty="0" smtClean="0"/>
              <a:t>secular equation </a:t>
            </a:r>
            <a:r>
              <a:rPr lang="en-US" dirty="0" smtClean="0"/>
              <a:t>[1]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giving the </a:t>
            </a:r>
            <a:r>
              <a:rPr lang="en-US" i="1" dirty="0" smtClean="0"/>
              <a:t>m</a:t>
            </a:r>
            <a:r>
              <a:rPr lang="en-US" dirty="0" smtClean="0"/>
              <a:t> eigenvalues.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corresponding eigenvectors stably [2</a:t>
            </a:r>
            <a:r>
              <a:rPr lang="en-US" dirty="0" smtClean="0"/>
              <a:t>]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1003237"/>
            <a:ext cx="2696961" cy="66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07" y="3401094"/>
            <a:ext cx="2958003" cy="910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9346" y="6058968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Li 1994</a:t>
            </a:r>
            <a:br>
              <a:rPr lang="en-US" dirty="0" smtClean="0"/>
            </a:br>
            <a:r>
              <a:rPr lang="en-US" dirty="0" smtClean="0"/>
              <a:t>[2] </a:t>
            </a:r>
            <a:r>
              <a:rPr lang="en-US" dirty="0" err="1" smtClean="0"/>
              <a:t>Gu</a:t>
            </a:r>
            <a:r>
              <a:rPr lang="en-US" dirty="0" smtClean="0"/>
              <a:t> &amp; </a:t>
            </a:r>
            <a:r>
              <a:rPr lang="en-US" dirty="0" err="1" smtClean="0"/>
              <a:t>Eisenstat</a:t>
            </a:r>
            <a:r>
              <a:rPr lang="en-US" dirty="0" smtClean="0"/>
              <a:t> 1994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5611" y="368033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406058" cy="442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entries in </a:t>
            </a:r>
            <a:r>
              <a:rPr lang="en-US" i="1" dirty="0" smtClean="0"/>
              <a:t>D</a:t>
            </a:r>
            <a:r>
              <a:rPr lang="en-US" dirty="0" smtClean="0"/>
              <a:t>; permute z  likewise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some entries in </a:t>
            </a:r>
            <a:r>
              <a:rPr lang="en-US" i="1" dirty="0" smtClean="0"/>
              <a:t>D</a:t>
            </a:r>
            <a:r>
              <a:rPr lang="en-US" dirty="0" smtClean="0"/>
              <a:t> and z via deflation (next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all roots of the </a:t>
            </a:r>
            <a:r>
              <a:rPr lang="en-US" b="1" dirty="0" smtClean="0"/>
              <a:t>secular equation </a:t>
            </a:r>
            <a:r>
              <a:rPr lang="en-US" dirty="0" smtClean="0"/>
              <a:t>[1]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giving the </a:t>
            </a:r>
            <a:r>
              <a:rPr lang="en-US" i="1" dirty="0" smtClean="0"/>
              <a:t>m</a:t>
            </a:r>
            <a:r>
              <a:rPr lang="en-US" dirty="0" smtClean="0"/>
              <a:t> eigenvalues.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corresponding eigenvectors stably [2]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Multiply each eigenvector by </a:t>
            </a:r>
            <a:r>
              <a:rPr lang="en-US" i="1" dirty="0" smtClean="0"/>
              <a:t>Q</a:t>
            </a:r>
            <a:br>
              <a:rPr lang="en-US" i="1" dirty="0" smtClean="0"/>
            </a:br>
            <a:r>
              <a:rPr lang="en-US" dirty="0" smtClean="0"/>
              <a:t>Recall: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1003237"/>
            <a:ext cx="2696961" cy="66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07" y="3401094"/>
            <a:ext cx="2958003" cy="910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9346" y="6058968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Li 1994</a:t>
            </a:r>
            <a:br>
              <a:rPr lang="en-US" dirty="0" smtClean="0"/>
            </a:br>
            <a:r>
              <a:rPr lang="en-US" dirty="0" smtClean="0"/>
              <a:t>[2] </a:t>
            </a:r>
            <a:r>
              <a:rPr lang="en-US" dirty="0" err="1" smtClean="0"/>
              <a:t>Gu</a:t>
            </a:r>
            <a:r>
              <a:rPr lang="en-US" dirty="0" smtClean="0"/>
              <a:t> &amp; </a:t>
            </a:r>
            <a:r>
              <a:rPr lang="en-US" dirty="0" err="1" smtClean="0"/>
              <a:t>Eisenstat</a:t>
            </a:r>
            <a:r>
              <a:rPr lang="en-US" dirty="0" smtClean="0"/>
              <a:t> 1994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5611" y="368033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17" y="5941596"/>
            <a:ext cx="3624075" cy="4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636794" cy="4269384"/>
          </a:xfrm>
        </p:spPr>
        <p:txBody>
          <a:bodyPr>
            <a:normAutofit/>
          </a:bodyPr>
          <a:lstStyle/>
          <a:p>
            <a:r>
              <a:rPr lang="en-US" dirty="0" smtClean="0"/>
              <a:t>Recall: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Entries </a:t>
            </a:r>
            <a:r>
              <a:rPr lang="en-US" dirty="0" smtClean="0"/>
              <a:t>of </a:t>
            </a:r>
            <a:r>
              <a:rPr lang="en-US" i="1" dirty="0" smtClean="0"/>
              <a:t>D</a:t>
            </a:r>
            <a:r>
              <a:rPr lang="en-US" dirty="0" smtClean="0"/>
              <a:t> are eigenvalues of two subproblems</a:t>
            </a:r>
          </a:p>
          <a:p>
            <a:r>
              <a:rPr lang="en-US" dirty="0" smtClean="0"/>
              <a:t>If two entries are nearly identical, we throw </a:t>
            </a:r>
            <a:r>
              <a:rPr lang="en-US" dirty="0" smtClean="0"/>
              <a:t>one away</a:t>
            </a:r>
            <a:endParaRPr lang="en-US" dirty="0" smtClean="0"/>
          </a:p>
          <a:p>
            <a:r>
              <a:rPr lang="en-US" b="1" dirty="0" smtClean="0"/>
              <a:t>Fewer columns </a:t>
            </a:r>
            <a:r>
              <a:rPr lang="en-US" dirty="0" smtClean="0"/>
              <a:t>when multiplying eigenvectors by </a:t>
            </a:r>
            <a:r>
              <a:rPr lang="en-US" i="1" dirty="0" smtClean="0"/>
              <a:t>Q</a:t>
            </a:r>
            <a:endParaRPr lang="en-US" dirty="0" smtClean="0"/>
          </a:p>
          <a:p>
            <a:r>
              <a:rPr lang="en-US" dirty="0" smtClean="0"/>
              <a:t>Same thing for small entries in z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Reduce work complexity to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2.3</a:t>
            </a:r>
            <a:r>
              <a:rPr lang="en-US" b="1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99" y="1993393"/>
            <a:ext cx="2968813" cy="12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5" y="1993393"/>
            <a:ext cx="8266091" cy="3766185"/>
          </a:xfrm>
        </p:spPr>
        <p:txBody>
          <a:bodyPr/>
          <a:lstStyle/>
          <a:p>
            <a:r>
              <a:rPr lang="en-US" b="1" dirty="0" smtClean="0"/>
              <a:t>General-purpose</a:t>
            </a:r>
            <a:r>
              <a:rPr lang="en-US" dirty="0" smtClean="0"/>
              <a:t> computation on GPUs</a:t>
            </a:r>
          </a:p>
          <a:p>
            <a:r>
              <a:rPr lang="en-US" b="1" dirty="0"/>
              <a:t>B</a:t>
            </a:r>
            <a:r>
              <a:rPr lang="en-US" b="1" dirty="0" smtClean="0"/>
              <a:t>ulk parallelism </a:t>
            </a:r>
            <a:r>
              <a:rPr lang="en-US" dirty="0" smtClean="0"/>
              <a:t>w/ many small threads</a:t>
            </a:r>
          </a:p>
          <a:p>
            <a:r>
              <a:rPr lang="en-US" dirty="0" smtClean="0"/>
              <a:t>Cost effective; widely available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37803" y="3549476"/>
            <a:ext cx="5365722" cy="2344912"/>
            <a:chOff x="927987" y="2997542"/>
            <a:chExt cx="7845309" cy="342853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7987" y="4198372"/>
              <a:ext cx="3278650" cy="2062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708" y="301164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294" y="301164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852" y="299754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146" y="299754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309" y="38402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294" y="38402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938" y="471157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524" y="471157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082" y="469747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376" y="469747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938" y="556882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524" y="556882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082" y="55547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376" y="55547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082" y="38402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46" y="385479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490" y="301164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091" y="384022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720" y="471157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Philip\AppData\Local\Microsoft\Windows\Temporary Internet Files\Content.IE5\TN6A4FAV\MC90043393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720" y="5568826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>
            <a:xfrm flipV="1">
              <a:off x="3507457" y="3011646"/>
              <a:ext cx="2047831" cy="1417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74538" y="5126097"/>
              <a:ext cx="2263952" cy="12858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8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work to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406058" cy="442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entries in </a:t>
            </a:r>
            <a:r>
              <a:rPr lang="en-US" i="1" dirty="0" smtClean="0"/>
              <a:t>D</a:t>
            </a:r>
            <a:r>
              <a:rPr lang="en-US" dirty="0" smtClean="0"/>
              <a:t>; permute z  likewise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some entries in D and z via deflation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Compute all roots of the secular equation,</a:t>
            </a:r>
            <a:br>
              <a:rPr lang="en-US" dirty="0" smtClean="0"/>
            </a:br>
            <a:r>
              <a:rPr lang="en-US" dirty="0" smtClean="0"/>
              <a:t>giving the </a:t>
            </a:r>
            <a:r>
              <a:rPr lang="en-US" i="1" dirty="0" smtClean="0"/>
              <a:t>m</a:t>
            </a:r>
            <a:r>
              <a:rPr lang="en-US" dirty="0" smtClean="0"/>
              <a:t> eigenvalues.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corresponding eigenvectors stably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Multiply each eigenvector by 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→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Done in bulk via DGEMM</a:t>
            </a:r>
            <a:endParaRPr lang="en-US" dirty="0" smtClean="0"/>
          </a:p>
        </p:txBody>
      </p:sp>
      <p:sp>
        <p:nvSpPr>
          <p:cNvPr id="11" name="Right Brace 3"/>
          <p:cNvSpPr/>
          <p:nvPr/>
        </p:nvSpPr>
        <p:spPr>
          <a:xfrm>
            <a:off x="7427343" y="2961478"/>
            <a:ext cx="155276" cy="1380226"/>
          </a:xfrm>
          <a:custGeom>
            <a:avLst/>
            <a:gdLst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77174 h 1380226"/>
              <a:gd name="connsiteX3" fmla="*/ 155276 w 155276"/>
              <a:gd name="connsiteY3" fmla="*/ 690113 h 1380226"/>
              <a:gd name="connsiteX4" fmla="*/ 77638 w 155276"/>
              <a:gd name="connsiteY4" fmla="*/ 703052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  <a:gd name="connsiteX7" fmla="*/ 0 w 155276"/>
              <a:gd name="connsiteY7" fmla="*/ 0 h 1380226"/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77174 h 1380226"/>
              <a:gd name="connsiteX3" fmla="*/ 155276 w 155276"/>
              <a:gd name="connsiteY3" fmla="*/ 690113 h 1380226"/>
              <a:gd name="connsiteX4" fmla="*/ 77638 w 155276"/>
              <a:gd name="connsiteY4" fmla="*/ 703052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77174 h 1380226"/>
              <a:gd name="connsiteX3" fmla="*/ 155276 w 155276"/>
              <a:gd name="connsiteY3" fmla="*/ 690113 h 1380226"/>
              <a:gd name="connsiteX4" fmla="*/ 77638 w 155276"/>
              <a:gd name="connsiteY4" fmla="*/ 703052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  <a:gd name="connsiteX7" fmla="*/ 0 w 155276"/>
              <a:gd name="connsiteY7" fmla="*/ 0 h 1380226"/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77174 h 1380226"/>
              <a:gd name="connsiteX3" fmla="*/ 155276 w 155276"/>
              <a:gd name="connsiteY3" fmla="*/ 690113 h 1380226"/>
              <a:gd name="connsiteX4" fmla="*/ 77638 w 155276"/>
              <a:gd name="connsiteY4" fmla="*/ 726865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77174 h 1380226"/>
              <a:gd name="connsiteX3" fmla="*/ 155276 w 155276"/>
              <a:gd name="connsiteY3" fmla="*/ 690113 h 1380226"/>
              <a:gd name="connsiteX4" fmla="*/ 77638 w 155276"/>
              <a:gd name="connsiteY4" fmla="*/ 703052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  <a:gd name="connsiteX7" fmla="*/ 0 w 155276"/>
              <a:gd name="connsiteY7" fmla="*/ 0 h 1380226"/>
              <a:gd name="connsiteX0" fmla="*/ 0 w 155276"/>
              <a:gd name="connsiteY0" fmla="*/ 0 h 1380226"/>
              <a:gd name="connsiteX1" fmla="*/ 77638 w 155276"/>
              <a:gd name="connsiteY1" fmla="*/ 12939 h 1380226"/>
              <a:gd name="connsiteX2" fmla="*/ 77638 w 155276"/>
              <a:gd name="connsiteY2" fmla="*/ 653361 h 1380226"/>
              <a:gd name="connsiteX3" fmla="*/ 155276 w 155276"/>
              <a:gd name="connsiteY3" fmla="*/ 690113 h 1380226"/>
              <a:gd name="connsiteX4" fmla="*/ 77638 w 155276"/>
              <a:gd name="connsiteY4" fmla="*/ 726865 h 1380226"/>
              <a:gd name="connsiteX5" fmla="*/ 77638 w 155276"/>
              <a:gd name="connsiteY5" fmla="*/ 1367287 h 1380226"/>
              <a:gd name="connsiteX6" fmla="*/ 0 w 155276"/>
              <a:gd name="connsiteY6" fmla="*/ 1380226 h 138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76" h="1380226" stroke="0" extrusionOk="0">
                <a:moveTo>
                  <a:pt x="0" y="0"/>
                </a:moveTo>
                <a:cubicBezTo>
                  <a:pt x="42878" y="0"/>
                  <a:pt x="77638" y="5793"/>
                  <a:pt x="77638" y="12939"/>
                </a:cubicBezTo>
                <a:lnTo>
                  <a:pt x="77638" y="677174"/>
                </a:lnTo>
                <a:cubicBezTo>
                  <a:pt x="77638" y="684320"/>
                  <a:pt x="112398" y="690113"/>
                  <a:pt x="155276" y="690113"/>
                </a:cubicBezTo>
                <a:cubicBezTo>
                  <a:pt x="112398" y="690113"/>
                  <a:pt x="77638" y="695906"/>
                  <a:pt x="77638" y="703052"/>
                </a:cubicBezTo>
                <a:lnTo>
                  <a:pt x="77638" y="1367287"/>
                </a:lnTo>
                <a:cubicBezTo>
                  <a:pt x="77638" y="1374433"/>
                  <a:pt x="42878" y="1380226"/>
                  <a:pt x="0" y="1380226"/>
                </a:cubicBezTo>
                <a:lnTo>
                  <a:pt x="0" y="0"/>
                </a:lnTo>
                <a:close/>
              </a:path>
              <a:path w="155276" h="1380226" fill="none">
                <a:moveTo>
                  <a:pt x="0" y="0"/>
                </a:moveTo>
                <a:cubicBezTo>
                  <a:pt x="42878" y="0"/>
                  <a:pt x="77638" y="5793"/>
                  <a:pt x="77638" y="12939"/>
                </a:cubicBezTo>
                <a:lnTo>
                  <a:pt x="77638" y="653361"/>
                </a:lnTo>
                <a:cubicBezTo>
                  <a:pt x="77638" y="660507"/>
                  <a:pt x="155276" y="677862"/>
                  <a:pt x="155276" y="690113"/>
                </a:cubicBezTo>
                <a:cubicBezTo>
                  <a:pt x="155276" y="702364"/>
                  <a:pt x="77638" y="719719"/>
                  <a:pt x="77638" y="726865"/>
                </a:cubicBezTo>
                <a:lnTo>
                  <a:pt x="77638" y="1367287"/>
                </a:lnTo>
                <a:cubicBezTo>
                  <a:pt x="77638" y="1374433"/>
                  <a:pt x="42878" y="1380226"/>
                  <a:pt x="0" y="138022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25225" y="4420312"/>
            <a:ext cx="30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Parallel but</a:t>
            </a:r>
          </a:p>
          <a:p>
            <a:pPr algn="r"/>
            <a:r>
              <a:rPr lang="en-US" sz="2400" dirty="0" smtClean="0"/>
              <a:t>not as work-intense</a:t>
            </a:r>
            <a:endParaRPr lang="en-US" sz="2400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7507375" y="3963112"/>
            <a:ext cx="836763" cy="457200"/>
          </a:xfrm>
          <a:prstGeom prst="bentConnector3">
            <a:avLst>
              <a:gd name="adj1" fmla="val 9994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452673" cy="1658198"/>
          </a:xfrm>
        </p:spPr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High-bandwidth dedicated memory</a:t>
            </a:r>
          </a:p>
          <a:p>
            <a:r>
              <a:rPr lang="en-US" dirty="0" smtClean="0"/>
              <a:t>Separate from main memory</a:t>
            </a:r>
          </a:p>
          <a:p>
            <a:r>
              <a:rPr lang="en-US" dirty="0" smtClean="0"/>
              <a:t>Limited in size</a:t>
            </a:r>
          </a:p>
        </p:txBody>
      </p:sp>
      <p:sp>
        <p:nvSpPr>
          <p:cNvPr id="5" name="Freeform 4"/>
          <p:cNvSpPr/>
          <p:nvPr/>
        </p:nvSpPr>
        <p:spPr>
          <a:xfrm>
            <a:off x="2927264" y="4370430"/>
            <a:ext cx="3409950" cy="2162175"/>
          </a:xfrm>
          <a:custGeom>
            <a:avLst/>
            <a:gdLst>
              <a:gd name="connsiteX0" fmla="*/ 0 w 3409950"/>
              <a:gd name="connsiteY0" fmla="*/ 38100 h 666750"/>
              <a:gd name="connsiteX1" fmla="*/ 0 w 3409950"/>
              <a:gd name="connsiteY1" fmla="*/ 666750 h 666750"/>
              <a:gd name="connsiteX2" fmla="*/ 3409950 w 3409950"/>
              <a:gd name="connsiteY2" fmla="*/ 666750 h 666750"/>
              <a:gd name="connsiteX3" fmla="*/ 3409950 w 3409950"/>
              <a:gd name="connsiteY3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950" h="666750">
                <a:moveTo>
                  <a:pt x="0" y="38100"/>
                </a:moveTo>
                <a:lnTo>
                  <a:pt x="0" y="666750"/>
                </a:lnTo>
                <a:lnTo>
                  <a:pt x="3409950" y="666750"/>
                </a:lnTo>
                <a:lnTo>
                  <a:pt x="340995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2364" y="3522705"/>
            <a:ext cx="2286000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2364" y="4846679"/>
            <a:ext cx="2286000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10366" y="3541754"/>
            <a:ext cx="2286000" cy="1038225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memory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10366" y="4846679"/>
            <a:ext cx="2286000" cy="1038225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4189" y="61632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Eigenvectors are dense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→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storage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Intermediate workspace: eigenvectors of inner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1540"/>
              </p:ext>
            </p:extLst>
          </p:nvPr>
        </p:nvGraphicFramePr>
        <p:xfrm>
          <a:off x="2421613" y="3467732"/>
          <a:ext cx="4390768" cy="3170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384"/>
                <a:gridCol w="2195384"/>
              </a:tblGrid>
              <a:tr h="8845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Matrix 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Memory required</a:t>
                      </a:r>
                      <a:endParaRPr lang="en-US" sz="2400" dirty="0"/>
                    </a:p>
                  </a:txBody>
                  <a:tcPr/>
                </a:tc>
              </a:tr>
              <a:tr h="42957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8192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1.5 GB</a:t>
                      </a:r>
                      <a:endParaRPr lang="en-US" sz="2400" dirty="0"/>
                    </a:p>
                  </a:txBody>
                  <a:tcPr/>
                </a:tc>
              </a:tr>
              <a:tr h="42957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16384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5.8 GB</a:t>
                      </a:r>
                      <a:endParaRPr lang="en-US" sz="2400" dirty="0"/>
                    </a:p>
                  </a:txBody>
                  <a:tcPr/>
                </a:tc>
              </a:tr>
              <a:tr h="42957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32768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23.4 GB</a:t>
                      </a:r>
                      <a:endParaRPr lang="en-US" sz="2400" dirty="0"/>
                    </a:p>
                  </a:txBody>
                  <a:tcPr/>
                </a:tc>
              </a:tr>
              <a:tr h="42957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36000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28.2 GB</a:t>
                      </a:r>
                      <a:endParaRPr lang="en-US" sz="2400" dirty="0"/>
                    </a:p>
                  </a:txBody>
                  <a:tcPr/>
                </a:tc>
              </a:tr>
              <a:tr h="42957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54.4 GB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245639" cy="1658198"/>
          </a:xfrm>
        </p:spPr>
        <p:txBody>
          <a:bodyPr/>
          <a:lstStyle/>
          <a:p>
            <a:r>
              <a:rPr lang="en-US" dirty="0" smtClean="0"/>
              <a:t>Symmetric Eigenvalue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091" y="4860431"/>
            <a:ext cx="8065294" cy="1632393"/>
          </a:xfrm>
        </p:spPr>
        <p:txBody>
          <a:bodyPr/>
          <a:lstStyle/>
          <a:p>
            <a:r>
              <a:rPr lang="en-US" dirty="0" smtClean="0"/>
              <a:t>Many interesting applications require eigenvectors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3145" y="3047416"/>
            <a:ext cx="2460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A</a:t>
            </a:r>
            <a:r>
              <a:rPr lang="en-US" sz="5400" b="1" dirty="0" smtClean="0"/>
              <a:t>x</a:t>
            </a:r>
            <a:r>
              <a:rPr lang="en-US" sz="5400" dirty="0" smtClean="0"/>
              <a:t> = </a:t>
            </a:r>
            <a:r>
              <a:rPr lang="el-GR" sz="5400" i="1" dirty="0" smtClean="0"/>
              <a:t>λ</a:t>
            </a:r>
            <a:r>
              <a:rPr lang="en-US" sz="5400" b="1" dirty="0" smtClean="0"/>
              <a:t>x</a:t>
            </a:r>
            <a:endParaRPr 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31946" y="3876476"/>
            <a:ext cx="3723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 </a:t>
            </a:r>
            <a:r>
              <a:rPr lang="en-US" sz="2800" i="1" dirty="0" smtClean="0"/>
              <a:t>A</a:t>
            </a:r>
            <a:r>
              <a:rPr lang="en-US" sz="2800" dirty="0" smtClean="0"/>
              <a:t> is symmetric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18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Overcome limitation in GPU memory </a:t>
            </a:r>
            <a:r>
              <a:rPr lang="en-US" sz="3200" dirty="0" smtClean="0"/>
              <a:t>while retaining adequate 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3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Use multiple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2702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40873" y="3131744"/>
            <a:ext cx="597242" cy="587467"/>
            <a:chOff x="1482811" y="3976295"/>
            <a:chExt cx="597242" cy="587467"/>
          </a:xfrm>
        </p:grpSpPr>
        <p:sp>
          <p:nvSpPr>
            <p:cNvPr id="5" name="Rectangle 4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661651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9822" y="3131744"/>
            <a:ext cx="597242" cy="587467"/>
            <a:chOff x="1482811" y="3976295"/>
            <a:chExt cx="597242" cy="587467"/>
          </a:xfrm>
        </p:grpSpPr>
        <p:sp>
          <p:nvSpPr>
            <p:cNvPr id="11" name="Rectangle 1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42702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0873" y="4339489"/>
            <a:ext cx="597242" cy="587467"/>
            <a:chOff x="1482811" y="3976295"/>
            <a:chExt cx="597242" cy="587467"/>
          </a:xfrm>
        </p:grpSpPr>
        <p:sp>
          <p:nvSpPr>
            <p:cNvPr id="16" name="Rectangle 15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61651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9822" y="4339489"/>
            <a:ext cx="597242" cy="587467"/>
            <a:chOff x="1482811" y="3976295"/>
            <a:chExt cx="597242" cy="587467"/>
          </a:xfrm>
        </p:grpSpPr>
        <p:sp>
          <p:nvSpPr>
            <p:cNvPr id="21" name="Rectangle 2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5557064" y="2849321"/>
            <a:ext cx="736644" cy="504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3708" y="260693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Keep most of workspace in main memory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out-of-core</a:t>
            </a:r>
            <a:r>
              <a:rPr lang="en-US" dirty="0" smtClean="0"/>
              <a:t> approach)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2702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40873" y="3131744"/>
            <a:ext cx="597242" cy="587467"/>
            <a:chOff x="1482811" y="3976295"/>
            <a:chExt cx="597242" cy="587467"/>
          </a:xfrm>
        </p:grpSpPr>
        <p:sp>
          <p:nvSpPr>
            <p:cNvPr id="5" name="Rectangle 4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661651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9822" y="3131744"/>
            <a:ext cx="597242" cy="587467"/>
            <a:chOff x="1482811" y="3976295"/>
            <a:chExt cx="597242" cy="587467"/>
          </a:xfrm>
        </p:grpSpPr>
        <p:sp>
          <p:nvSpPr>
            <p:cNvPr id="11" name="Rectangle 1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42702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0873" y="4339489"/>
            <a:ext cx="597242" cy="587467"/>
            <a:chOff x="1482811" y="3976295"/>
            <a:chExt cx="597242" cy="587467"/>
          </a:xfrm>
        </p:grpSpPr>
        <p:sp>
          <p:nvSpPr>
            <p:cNvPr id="16" name="Rectangle 15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61651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9822" y="4339489"/>
            <a:ext cx="597242" cy="587467"/>
            <a:chOff x="1482811" y="3976295"/>
            <a:chExt cx="597242" cy="587467"/>
          </a:xfrm>
        </p:grpSpPr>
        <p:sp>
          <p:nvSpPr>
            <p:cNvPr id="21" name="Rectangle 2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720500" y="5894173"/>
            <a:ext cx="1701179" cy="7726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055160" y="4633224"/>
            <a:ext cx="1430263" cy="1406854"/>
            <a:chOff x="1482811" y="3976295"/>
            <a:chExt cx="597242" cy="587467"/>
          </a:xfrm>
        </p:grpSpPr>
        <p:sp>
          <p:nvSpPr>
            <p:cNvPr id="29" name="Rectangle 28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Up Arrow 41"/>
          <p:cNvSpPr/>
          <p:nvPr/>
        </p:nvSpPr>
        <p:spPr>
          <a:xfrm rot="17865611">
            <a:off x="5929516" y="4901650"/>
            <a:ext cx="527222" cy="84269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 rot="17865611" flipH="1" flipV="1">
            <a:off x="5755123" y="5449081"/>
            <a:ext cx="527222" cy="84269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 smtClean="0"/>
              <a:t>Shape work </a:t>
            </a:r>
            <a:r>
              <a:rPr lang="en-US" dirty="0" smtClean="0"/>
              <a:t>to fit GPU workspaces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2702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40873" y="3131744"/>
            <a:ext cx="597242" cy="587467"/>
            <a:chOff x="1482811" y="3976295"/>
            <a:chExt cx="597242" cy="587467"/>
          </a:xfrm>
        </p:grpSpPr>
        <p:sp>
          <p:nvSpPr>
            <p:cNvPr id="6" name="Rectangle 5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661651" y="3425478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959822" y="3131744"/>
            <a:ext cx="597242" cy="587467"/>
            <a:chOff x="1482811" y="3976295"/>
            <a:chExt cx="597242" cy="587467"/>
          </a:xfrm>
        </p:grpSpPr>
        <p:sp>
          <p:nvSpPr>
            <p:cNvPr id="11" name="Rectangle 1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42702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0873" y="4339489"/>
            <a:ext cx="597242" cy="587467"/>
            <a:chOff x="1482811" y="3976295"/>
            <a:chExt cx="597242" cy="587467"/>
          </a:xfrm>
        </p:grpSpPr>
        <p:sp>
          <p:nvSpPr>
            <p:cNvPr id="16" name="Rectangle 15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61651" y="4633223"/>
            <a:ext cx="1701179" cy="772619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9822" y="4339489"/>
            <a:ext cx="597242" cy="587467"/>
            <a:chOff x="1482811" y="3976295"/>
            <a:chExt cx="597242" cy="587467"/>
          </a:xfrm>
        </p:grpSpPr>
        <p:sp>
          <p:nvSpPr>
            <p:cNvPr id="21" name="Rectangle 20"/>
            <p:cNvSpPr/>
            <p:nvPr/>
          </p:nvSpPr>
          <p:spPr>
            <a:xfrm>
              <a:off x="1482811" y="4118919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9308" y="4047607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35210" y="3976295"/>
              <a:ext cx="4448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loud 24"/>
          <p:cNvSpPr/>
          <p:nvPr/>
        </p:nvSpPr>
        <p:spPr>
          <a:xfrm>
            <a:off x="6392878" y="2758213"/>
            <a:ext cx="2669060" cy="16525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work</a:t>
            </a:r>
            <a:endParaRPr lang="en-US" sz="2800" i="1" dirty="0">
              <a:latin typeface="+mj-lt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568778" y="3583459"/>
            <a:ext cx="1054444" cy="1100942"/>
          </a:xfrm>
          <a:custGeom>
            <a:avLst/>
            <a:gdLst>
              <a:gd name="connsiteX0" fmla="*/ 1054444 w 1054444"/>
              <a:gd name="connsiteY0" fmla="*/ 510746 h 1100942"/>
              <a:gd name="connsiteX1" fmla="*/ 617838 w 1054444"/>
              <a:gd name="connsiteY1" fmla="*/ 1087395 h 1100942"/>
              <a:gd name="connsiteX2" fmla="*/ 0 w 1054444"/>
              <a:gd name="connsiteY2" fmla="*/ 0 h 11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444" h="1100942">
                <a:moveTo>
                  <a:pt x="1054444" y="510746"/>
                </a:moveTo>
                <a:cubicBezTo>
                  <a:pt x="924011" y="841632"/>
                  <a:pt x="793579" y="1172519"/>
                  <a:pt x="617838" y="1087395"/>
                </a:cubicBezTo>
                <a:cubicBezTo>
                  <a:pt x="442097" y="1002271"/>
                  <a:pt x="70022" y="144162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486400" y="4548511"/>
            <a:ext cx="929266" cy="573389"/>
          </a:xfrm>
          <a:custGeom>
            <a:avLst/>
            <a:gdLst>
              <a:gd name="connsiteX0" fmla="*/ 864973 w 864973"/>
              <a:gd name="connsiteY0" fmla="*/ 0 h 472689"/>
              <a:gd name="connsiteX1" fmla="*/ 494270 w 864973"/>
              <a:gd name="connsiteY1" fmla="*/ 469556 h 472689"/>
              <a:gd name="connsiteX2" fmla="*/ 0 w 864973"/>
              <a:gd name="connsiteY2" fmla="*/ 205945 h 472689"/>
              <a:gd name="connsiteX0" fmla="*/ 926885 w 926885"/>
              <a:gd name="connsiteY0" fmla="*/ 0 h 575854"/>
              <a:gd name="connsiteX1" fmla="*/ 494270 w 926885"/>
              <a:gd name="connsiteY1" fmla="*/ 569568 h 575854"/>
              <a:gd name="connsiteX2" fmla="*/ 0 w 926885"/>
              <a:gd name="connsiteY2" fmla="*/ 305957 h 575854"/>
              <a:gd name="connsiteX0" fmla="*/ 926885 w 926885"/>
              <a:gd name="connsiteY0" fmla="*/ 0 h 575854"/>
              <a:gd name="connsiteX1" fmla="*/ 494270 w 926885"/>
              <a:gd name="connsiteY1" fmla="*/ 569568 h 575854"/>
              <a:gd name="connsiteX2" fmla="*/ 0 w 926885"/>
              <a:gd name="connsiteY2" fmla="*/ 305957 h 575854"/>
              <a:gd name="connsiteX0" fmla="*/ 934029 w 934029"/>
              <a:gd name="connsiteY0" fmla="*/ 0 h 573389"/>
              <a:gd name="connsiteX1" fmla="*/ 494270 w 934029"/>
              <a:gd name="connsiteY1" fmla="*/ 567187 h 573389"/>
              <a:gd name="connsiteX2" fmla="*/ 0 w 934029"/>
              <a:gd name="connsiteY2" fmla="*/ 303576 h 573389"/>
              <a:gd name="connsiteX0" fmla="*/ 934029 w 934029"/>
              <a:gd name="connsiteY0" fmla="*/ 0 h 573389"/>
              <a:gd name="connsiteX1" fmla="*/ 494270 w 934029"/>
              <a:gd name="connsiteY1" fmla="*/ 567187 h 573389"/>
              <a:gd name="connsiteX2" fmla="*/ 0 w 934029"/>
              <a:gd name="connsiteY2" fmla="*/ 303576 h 573389"/>
              <a:gd name="connsiteX0" fmla="*/ 929266 w 929266"/>
              <a:gd name="connsiteY0" fmla="*/ 0 h 573389"/>
              <a:gd name="connsiteX1" fmla="*/ 494270 w 929266"/>
              <a:gd name="connsiteY1" fmla="*/ 567187 h 573389"/>
              <a:gd name="connsiteX2" fmla="*/ 0 w 929266"/>
              <a:gd name="connsiteY2" fmla="*/ 303576 h 57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9266" h="573389">
                <a:moveTo>
                  <a:pt x="929266" y="0"/>
                </a:moveTo>
                <a:cubicBezTo>
                  <a:pt x="794565" y="200948"/>
                  <a:pt x="649148" y="516591"/>
                  <a:pt x="494270" y="567187"/>
                </a:cubicBezTo>
                <a:cubicBezTo>
                  <a:pt x="339392" y="617783"/>
                  <a:pt x="83751" y="343392"/>
                  <a:pt x="0" y="3035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39376" y="2598136"/>
            <a:ext cx="3649747" cy="533916"/>
          </a:xfrm>
          <a:custGeom>
            <a:avLst/>
            <a:gdLst>
              <a:gd name="connsiteX0" fmla="*/ 3155091 w 3155091"/>
              <a:gd name="connsiteY0" fmla="*/ 521267 h 702499"/>
              <a:gd name="connsiteX1" fmla="*/ 1556951 w 3155091"/>
              <a:gd name="connsiteY1" fmla="*/ 2283 h 702499"/>
              <a:gd name="connsiteX2" fmla="*/ 0 w 3155091"/>
              <a:gd name="connsiteY2" fmla="*/ 702499 h 702499"/>
              <a:gd name="connsiteX0" fmla="*/ 3534031 w 3534031"/>
              <a:gd name="connsiteY0" fmla="*/ 585691 h 701020"/>
              <a:gd name="connsiteX1" fmla="*/ 1556951 w 3534031"/>
              <a:gd name="connsiteY1" fmla="*/ 804 h 701020"/>
              <a:gd name="connsiteX2" fmla="*/ 0 w 3534031"/>
              <a:gd name="connsiteY2" fmla="*/ 701020 h 701020"/>
              <a:gd name="connsiteX0" fmla="*/ 3616409 w 3616409"/>
              <a:gd name="connsiteY0" fmla="*/ 659118 h 700306"/>
              <a:gd name="connsiteX1" fmla="*/ 1556951 w 3616409"/>
              <a:gd name="connsiteY1" fmla="*/ 90 h 700306"/>
              <a:gd name="connsiteX2" fmla="*/ 0 w 3616409"/>
              <a:gd name="connsiteY2" fmla="*/ 700306 h 700306"/>
              <a:gd name="connsiteX0" fmla="*/ 3649747 w 3649747"/>
              <a:gd name="connsiteY0" fmla="*/ 659387 h 743437"/>
              <a:gd name="connsiteX1" fmla="*/ 1590289 w 3649747"/>
              <a:gd name="connsiteY1" fmla="*/ 359 h 743437"/>
              <a:gd name="connsiteX2" fmla="*/ 0 w 3649747"/>
              <a:gd name="connsiteY2" fmla="*/ 743437 h 743437"/>
              <a:gd name="connsiteX0" fmla="*/ 3649747 w 3649747"/>
              <a:gd name="connsiteY0" fmla="*/ 589612 h 673662"/>
              <a:gd name="connsiteX1" fmla="*/ 1609339 w 3649747"/>
              <a:gd name="connsiteY1" fmla="*/ 434 h 673662"/>
              <a:gd name="connsiteX2" fmla="*/ 0 w 3649747"/>
              <a:gd name="connsiteY2" fmla="*/ 673662 h 673662"/>
              <a:gd name="connsiteX0" fmla="*/ 3649747 w 3649747"/>
              <a:gd name="connsiteY0" fmla="*/ 449866 h 533916"/>
              <a:gd name="connsiteX1" fmla="*/ 1617576 w 3649747"/>
              <a:gd name="connsiteY1" fmla="*/ 732 h 533916"/>
              <a:gd name="connsiteX2" fmla="*/ 0 w 3649747"/>
              <a:gd name="connsiteY2" fmla="*/ 533916 h 5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9747" h="533916">
                <a:moveTo>
                  <a:pt x="3649747" y="449866"/>
                </a:moveTo>
                <a:cubicBezTo>
                  <a:pt x="3113601" y="175271"/>
                  <a:pt x="2225867" y="-13276"/>
                  <a:pt x="1617576" y="732"/>
                </a:cubicBezTo>
                <a:cubicBezTo>
                  <a:pt x="1009285" y="14740"/>
                  <a:pt x="241643" y="439181"/>
                  <a:pt x="0" y="53391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131821" y="2710187"/>
            <a:ext cx="934968" cy="1625594"/>
          </a:xfrm>
          <a:custGeom>
            <a:avLst/>
            <a:gdLst>
              <a:gd name="connsiteX0" fmla="*/ 838200 w 838200"/>
              <a:gd name="connsiteY0" fmla="*/ 0 h 1760220"/>
              <a:gd name="connsiteX1" fmla="*/ 266700 w 838200"/>
              <a:gd name="connsiteY1" fmla="*/ 769620 h 1760220"/>
              <a:gd name="connsiteX2" fmla="*/ 0 w 838200"/>
              <a:gd name="connsiteY2" fmla="*/ 1760220 h 1760220"/>
              <a:gd name="connsiteX0" fmla="*/ 1023938 w 1023938"/>
              <a:gd name="connsiteY0" fmla="*/ 0 h 1753076"/>
              <a:gd name="connsiteX1" fmla="*/ 266700 w 1023938"/>
              <a:gd name="connsiteY1" fmla="*/ 762476 h 1753076"/>
              <a:gd name="connsiteX2" fmla="*/ 0 w 1023938"/>
              <a:gd name="connsiteY2" fmla="*/ 1753076 h 1753076"/>
              <a:gd name="connsiteX0" fmla="*/ 1023938 w 1023938"/>
              <a:gd name="connsiteY0" fmla="*/ 15466 h 1768542"/>
              <a:gd name="connsiteX1" fmla="*/ 754380 w 1023938"/>
              <a:gd name="connsiteY1" fmla="*/ 66425 h 1768542"/>
              <a:gd name="connsiteX2" fmla="*/ 266700 w 1023938"/>
              <a:gd name="connsiteY2" fmla="*/ 777942 h 1768542"/>
              <a:gd name="connsiteX3" fmla="*/ 0 w 1023938"/>
              <a:gd name="connsiteY3" fmla="*/ 1768542 h 1768542"/>
              <a:gd name="connsiteX0" fmla="*/ 1035845 w 1035845"/>
              <a:gd name="connsiteY0" fmla="*/ 0 h 1803082"/>
              <a:gd name="connsiteX1" fmla="*/ 754380 w 1035845"/>
              <a:gd name="connsiteY1" fmla="*/ 100965 h 1803082"/>
              <a:gd name="connsiteX2" fmla="*/ 266700 w 1035845"/>
              <a:gd name="connsiteY2" fmla="*/ 812482 h 1803082"/>
              <a:gd name="connsiteX3" fmla="*/ 0 w 1035845"/>
              <a:gd name="connsiteY3" fmla="*/ 1803082 h 1803082"/>
              <a:gd name="connsiteX0" fmla="*/ 1035845 w 1035845"/>
              <a:gd name="connsiteY0" fmla="*/ 0 h 1803082"/>
              <a:gd name="connsiteX1" fmla="*/ 768667 w 1035845"/>
              <a:gd name="connsiteY1" fmla="*/ 120015 h 1803082"/>
              <a:gd name="connsiteX2" fmla="*/ 266700 w 1035845"/>
              <a:gd name="connsiteY2" fmla="*/ 812482 h 1803082"/>
              <a:gd name="connsiteX3" fmla="*/ 0 w 1035845"/>
              <a:gd name="connsiteY3" fmla="*/ 1803082 h 1803082"/>
              <a:gd name="connsiteX0" fmla="*/ 1012032 w 1012032"/>
              <a:gd name="connsiteY0" fmla="*/ 0 h 1836419"/>
              <a:gd name="connsiteX1" fmla="*/ 768667 w 1012032"/>
              <a:gd name="connsiteY1" fmla="*/ 153352 h 1836419"/>
              <a:gd name="connsiteX2" fmla="*/ 266700 w 1012032"/>
              <a:gd name="connsiteY2" fmla="*/ 845819 h 1836419"/>
              <a:gd name="connsiteX3" fmla="*/ 0 w 1012032"/>
              <a:gd name="connsiteY3" fmla="*/ 1836419 h 1836419"/>
              <a:gd name="connsiteX0" fmla="*/ 1021557 w 1021557"/>
              <a:gd name="connsiteY0" fmla="*/ 0 h 1834038"/>
              <a:gd name="connsiteX1" fmla="*/ 768667 w 1021557"/>
              <a:gd name="connsiteY1" fmla="*/ 150971 h 1834038"/>
              <a:gd name="connsiteX2" fmla="*/ 266700 w 1021557"/>
              <a:gd name="connsiteY2" fmla="*/ 843438 h 1834038"/>
              <a:gd name="connsiteX3" fmla="*/ 0 w 1021557"/>
              <a:gd name="connsiteY3" fmla="*/ 1834038 h 1834038"/>
              <a:gd name="connsiteX0" fmla="*/ 945357 w 945357"/>
              <a:gd name="connsiteY0" fmla="*/ 0 h 1810226"/>
              <a:gd name="connsiteX1" fmla="*/ 768667 w 945357"/>
              <a:gd name="connsiteY1" fmla="*/ 127159 h 1810226"/>
              <a:gd name="connsiteX2" fmla="*/ 266700 w 945357"/>
              <a:gd name="connsiteY2" fmla="*/ 819626 h 1810226"/>
              <a:gd name="connsiteX3" fmla="*/ 0 w 945357"/>
              <a:gd name="connsiteY3" fmla="*/ 1810226 h 1810226"/>
              <a:gd name="connsiteX0" fmla="*/ 945357 w 945357"/>
              <a:gd name="connsiteY0" fmla="*/ 0 h 1810226"/>
              <a:gd name="connsiteX1" fmla="*/ 768667 w 945357"/>
              <a:gd name="connsiteY1" fmla="*/ 127159 h 1810226"/>
              <a:gd name="connsiteX2" fmla="*/ 266700 w 945357"/>
              <a:gd name="connsiteY2" fmla="*/ 819626 h 1810226"/>
              <a:gd name="connsiteX3" fmla="*/ 0 w 945357"/>
              <a:gd name="connsiteY3" fmla="*/ 1810226 h 1810226"/>
              <a:gd name="connsiteX0" fmla="*/ 952501 w 952501"/>
              <a:gd name="connsiteY0" fmla="*/ 0 h 1810226"/>
              <a:gd name="connsiteX1" fmla="*/ 768667 w 952501"/>
              <a:gd name="connsiteY1" fmla="*/ 127159 h 1810226"/>
              <a:gd name="connsiteX2" fmla="*/ 266700 w 952501"/>
              <a:gd name="connsiteY2" fmla="*/ 819626 h 1810226"/>
              <a:gd name="connsiteX3" fmla="*/ 0 w 952501"/>
              <a:gd name="connsiteY3" fmla="*/ 1810226 h 1810226"/>
              <a:gd name="connsiteX0" fmla="*/ 952501 w 952501"/>
              <a:gd name="connsiteY0" fmla="*/ 0 h 1810226"/>
              <a:gd name="connsiteX1" fmla="*/ 768667 w 952501"/>
              <a:gd name="connsiteY1" fmla="*/ 127159 h 1810226"/>
              <a:gd name="connsiteX2" fmla="*/ 266700 w 952501"/>
              <a:gd name="connsiteY2" fmla="*/ 819626 h 1810226"/>
              <a:gd name="connsiteX3" fmla="*/ 0 w 952501"/>
              <a:gd name="connsiteY3" fmla="*/ 1810226 h 1810226"/>
              <a:gd name="connsiteX0" fmla="*/ 962026 w 962026"/>
              <a:gd name="connsiteY0" fmla="*/ 0 h 1807845"/>
              <a:gd name="connsiteX1" fmla="*/ 768667 w 962026"/>
              <a:gd name="connsiteY1" fmla="*/ 124778 h 1807845"/>
              <a:gd name="connsiteX2" fmla="*/ 266700 w 962026"/>
              <a:gd name="connsiteY2" fmla="*/ 817245 h 1807845"/>
              <a:gd name="connsiteX3" fmla="*/ 0 w 962026"/>
              <a:gd name="connsiteY3" fmla="*/ 1807845 h 1807845"/>
              <a:gd name="connsiteX0" fmla="*/ 962026 w 962026"/>
              <a:gd name="connsiteY0" fmla="*/ 0 h 1807845"/>
              <a:gd name="connsiteX1" fmla="*/ 768667 w 962026"/>
              <a:gd name="connsiteY1" fmla="*/ 124778 h 1807845"/>
              <a:gd name="connsiteX2" fmla="*/ 266700 w 962026"/>
              <a:gd name="connsiteY2" fmla="*/ 817245 h 1807845"/>
              <a:gd name="connsiteX3" fmla="*/ 0 w 962026"/>
              <a:gd name="connsiteY3" fmla="*/ 1807845 h 1807845"/>
              <a:gd name="connsiteX0" fmla="*/ 962026 w 962026"/>
              <a:gd name="connsiteY0" fmla="*/ 0 h 1807845"/>
              <a:gd name="connsiteX1" fmla="*/ 768667 w 962026"/>
              <a:gd name="connsiteY1" fmla="*/ 124778 h 1807845"/>
              <a:gd name="connsiteX2" fmla="*/ 266700 w 962026"/>
              <a:gd name="connsiteY2" fmla="*/ 817245 h 1807845"/>
              <a:gd name="connsiteX3" fmla="*/ 0 w 962026"/>
              <a:gd name="connsiteY3" fmla="*/ 1807845 h 1807845"/>
              <a:gd name="connsiteX0" fmla="*/ 962026 w 962026"/>
              <a:gd name="connsiteY0" fmla="*/ 0 h 1807845"/>
              <a:gd name="connsiteX1" fmla="*/ 768667 w 962026"/>
              <a:gd name="connsiteY1" fmla="*/ 124778 h 1807845"/>
              <a:gd name="connsiteX2" fmla="*/ 266700 w 962026"/>
              <a:gd name="connsiteY2" fmla="*/ 817245 h 1807845"/>
              <a:gd name="connsiteX3" fmla="*/ 0 w 962026"/>
              <a:gd name="connsiteY3" fmla="*/ 1807845 h 1807845"/>
              <a:gd name="connsiteX0" fmla="*/ 957264 w 957264"/>
              <a:gd name="connsiteY0" fmla="*/ 0 h 1812608"/>
              <a:gd name="connsiteX1" fmla="*/ 768667 w 957264"/>
              <a:gd name="connsiteY1" fmla="*/ 129541 h 1812608"/>
              <a:gd name="connsiteX2" fmla="*/ 266700 w 957264"/>
              <a:gd name="connsiteY2" fmla="*/ 822008 h 1812608"/>
              <a:gd name="connsiteX3" fmla="*/ 0 w 957264"/>
              <a:gd name="connsiteY3" fmla="*/ 1812608 h 1812608"/>
              <a:gd name="connsiteX0" fmla="*/ 768667 w 768667"/>
              <a:gd name="connsiteY0" fmla="*/ 0 h 1683067"/>
              <a:gd name="connsiteX1" fmla="*/ 266700 w 768667"/>
              <a:gd name="connsiteY1" fmla="*/ 692467 h 1683067"/>
              <a:gd name="connsiteX2" fmla="*/ 0 w 768667"/>
              <a:gd name="connsiteY2" fmla="*/ 1683067 h 1683067"/>
              <a:gd name="connsiteX0" fmla="*/ 875823 w 875823"/>
              <a:gd name="connsiteY0" fmla="*/ 0 h 1771173"/>
              <a:gd name="connsiteX1" fmla="*/ 266700 w 875823"/>
              <a:gd name="connsiteY1" fmla="*/ 780573 h 1771173"/>
              <a:gd name="connsiteX2" fmla="*/ 0 w 875823"/>
              <a:gd name="connsiteY2" fmla="*/ 1771173 h 1771173"/>
              <a:gd name="connsiteX0" fmla="*/ 875823 w 875823"/>
              <a:gd name="connsiteY0" fmla="*/ 0 h 1771173"/>
              <a:gd name="connsiteX1" fmla="*/ 266700 w 875823"/>
              <a:gd name="connsiteY1" fmla="*/ 780573 h 1771173"/>
              <a:gd name="connsiteX2" fmla="*/ 0 w 875823"/>
              <a:gd name="connsiteY2" fmla="*/ 1771173 h 1771173"/>
              <a:gd name="connsiteX0" fmla="*/ 875823 w 875823"/>
              <a:gd name="connsiteY0" fmla="*/ 0 h 1771173"/>
              <a:gd name="connsiteX1" fmla="*/ 266700 w 875823"/>
              <a:gd name="connsiteY1" fmla="*/ 780573 h 1771173"/>
              <a:gd name="connsiteX2" fmla="*/ 0 w 875823"/>
              <a:gd name="connsiteY2" fmla="*/ 1771173 h 1771173"/>
              <a:gd name="connsiteX0" fmla="*/ 894873 w 894873"/>
              <a:gd name="connsiteY0" fmla="*/ 0 h 1714023"/>
              <a:gd name="connsiteX1" fmla="*/ 266700 w 894873"/>
              <a:gd name="connsiteY1" fmla="*/ 723423 h 1714023"/>
              <a:gd name="connsiteX2" fmla="*/ 0 w 894873"/>
              <a:gd name="connsiteY2" fmla="*/ 1714023 h 1714023"/>
              <a:gd name="connsiteX0" fmla="*/ 892492 w 892492"/>
              <a:gd name="connsiteY0" fmla="*/ 0 h 1723548"/>
              <a:gd name="connsiteX1" fmla="*/ 266700 w 892492"/>
              <a:gd name="connsiteY1" fmla="*/ 732948 h 1723548"/>
              <a:gd name="connsiteX2" fmla="*/ 0 w 892492"/>
              <a:gd name="connsiteY2" fmla="*/ 1723548 h 1723548"/>
              <a:gd name="connsiteX0" fmla="*/ 899636 w 899636"/>
              <a:gd name="connsiteY0" fmla="*/ 0 h 1718785"/>
              <a:gd name="connsiteX1" fmla="*/ 266700 w 899636"/>
              <a:gd name="connsiteY1" fmla="*/ 728185 h 1718785"/>
              <a:gd name="connsiteX2" fmla="*/ 0 w 899636"/>
              <a:gd name="connsiteY2" fmla="*/ 1718785 h 1718785"/>
              <a:gd name="connsiteX0" fmla="*/ 899636 w 899636"/>
              <a:gd name="connsiteY0" fmla="*/ 0 h 1723548"/>
              <a:gd name="connsiteX1" fmla="*/ 266700 w 899636"/>
              <a:gd name="connsiteY1" fmla="*/ 732948 h 1723548"/>
              <a:gd name="connsiteX2" fmla="*/ 0 w 899636"/>
              <a:gd name="connsiteY2" fmla="*/ 1723548 h 1723548"/>
              <a:gd name="connsiteX0" fmla="*/ 899636 w 899636"/>
              <a:gd name="connsiteY0" fmla="*/ 0 h 1723548"/>
              <a:gd name="connsiteX1" fmla="*/ 266700 w 899636"/>
              <a:gd name="connsiteY1" fmla="*/ 732948 h 1723548"/>
              <a:gd name="connsiteX2" fmla="*/ 0 w 899636"/>
              <a:gd name="connsiteY2" fmla="*/ 1723548 h 1723548"/>
              <a:gd name="connsiteX0" fmla="*/ 932587 w 932587"/>
              <a:gd name="connsiteY0" fmla="*/ 0 h 1649407"/>
              <a:gd name="connsiteX1" fmla="*/ 266700 w 932587"/>
              <a:gd name="connsiteY1" fmla="*/ 658807 h 1649407"/>
              <a:gd name="connsiteX2" fmla="*/ 0 w 932587"/>
              <a:gd name="connsiteY2" fmla="*/ 1649407 h 1649407"/>
              <a:gd name="connsiteX0" fmla="*/ 934968 w 934968"/>
              <a:gd name="connsiteY0" fmla="*/ 0 h 1625594"/>
              <a:gd name="connsiteX1" fmla="*/ 266700 w 934968"/>
              <a:gd name="connsiteY1" fmla="*/ 634994 h 1625594"/>
              <a:gd name="connsiteX2" fmla="*/ 0 w 934968"/>
              <a:gd name="connsiteY2" fmla="*/ 1625594 h 1625594"/>
              <a:gd name="connsiteX0" fmla="*/ 934968 w 934968"/>
              <a:gd name="connsiteY0" fmla="*/ 0 h 1625594"/>
              <a:gd name="connsiteX1" fmla="*/ 266700 w 934968"/>
              <a:gd name="connsiteY1" fmla="*/ 634994 h 1625594"/>
              <a:gd name="connsiteX2" fmla="*/ 0 w 934968"/>
              <a:gd name="connsiteY2" fmla="*/ 1625594 h 162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968" h="1625594">
                <a:moveTo>
                  <a:pt x="934968" y="0"/>
                </a:moveTo>
                <a:cubicBezTo>
                  <a:pt x="773044" y="48499"/>
                  <a:pt x="422528" y="364062"/>
                  <a:pt x="266700" y="634994"/>
                </a:cubicBezTo>
                <a:cubicBezTo>
                  <a:pt x="110872" y="905926"/>
                  <a:pt x="16510" y="1460494"/>
                  <a:pt x="0" y="162559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41623"/>
            <a:ext cx="8422610" cy="4317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Block matrix multiplication</a:t>
            </a:r>
          </a:p>
          <a:p>
            <a:r>
              <a:rPr lang="en-US" dirty="0" smtClean="0"/>
              <a:t>Use a fine partition to fit submatrices into GPU memory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2187"/>
              </p:ext>
            </p:extLst>
          </p:nvPr>
        </p:nvGraphicFramePr>
        <p:xfrm>
          <a:off x="507206" y="2905854"/>
          <a:ext cx="2323072" cy="2639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768"/>
                <a:gridCol w="580768"/>
                <a:gridCol w="580768"/>
                <a:gridCol w="580768"/>
              </a:tblGrid>
              <a:tr h="439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2172"/>
              </p:ext>
            </p:extLst>
          </p:nvPr>
        </p:nvGraphicFramePr>
        <p:xfrm>
          <a:off x="3427520" y="3552660"/>
          <a:ext cx="17128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78"/>
                <a:gridCol w="342578"/>
                <a:gridCol w="342578"/>
                <a:gridCol w="342578"/>
                <a:gridCol w="342578"/>
              </a:tblGrid>
              <a:tr h="36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7166"/>
              </p:ext>
            </p:extLst>
          </p:nvPr>
        </p:nvGraphicFramePr>
        <p:xfrm>
          <a:off x="5990503" y="2915424"/>
          <a:ext cx="1810730" cy="2639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146"/>
                <a:gridCol w="362146"/>
                <a:gridCol w="362146"/>
                <a:gridCol w="362146"/>
                <a:gridCol w="362146"/>
              </a:tblGrid>
              <a:tr h="439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6194" y="40461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42237" y="40625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0260" y="3566984"/>
            <a:ext cx="1614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99935" y="3690551"/>
            <a:ext cx="0" cy="1202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6193" y="569234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333354" y="5710554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Eigenvectors of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35" y="6148211"/>
            <a:ext cx="1504514" cy="3686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07694" y="5705934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Eigenvectors of </a:t>
            </a:r>
            <a:r>
              <a:rPr lang="en-US" sz="2000" i="1" dirty="0" smtClean="0"/>
              <a:t>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69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1018990"/>
            <a:ext cx="8626415" cy="46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subproblems to both GPUs and CPUs</a:t>
            </a:r>
          </a:p>
          <a:p>
            <a:r>
              <a:rPr lang="en-US" dirty="0" smtClean="0"/>
              <a:t>Model performance as a power function</a:t>
            </a:r>
          </a:p>
          <a:p>
            <a:r>
              <a:rPr lang="en-US" b="1" dirty="0" smtClean="0"/>
              <a:t>Profiler </a:t>
            </a:r>
            <a:r>
              <a:rPr lang="en-US" dirty="0" smtClean="0"/>
              <a:t>fits parameters using least-squares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83851022"/>
              </p:ext>
            </p:extLst>
          </p:nvPr>
        </p:nvGraphicFramePr>
        <p:xfrm>
          <a:off x="320393" y="3445902"/>
          <a:ext cx="3923806" cy="295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8571" y="346692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7628" y="6276260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subproblem size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1479" y="6276260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log(subproblem size)</a:t>
            </a:r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03080135"/>
              </p:ext>
            </p:extLst>
          </p:nvPr>
        </p:nvGraphicFramePr>
        <p:xfrm>
          <a:off x="5220194" y="3466925"/>
          <a:ext cx="3923806" cy="295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4514" y="3466925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log(performance)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375951" y="4701396"/>
            <a:ext cx="661875" cy="4744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6" y="1804117"/>
            <a:ext cx="7744705" cy="3901352"/>
          </a:xfrm>
        </p:spPr>
      </p:pic>
      <p:sp>
        <p:nvSpPr>
          <p:cNvPr id="5" name="TextBox 4"/>
          <p:cNvSpPr txBox="1"/>
          <p:nvPr/>
        </p:nvSpPr>
        <p:spPr>
          <a:xfrm>
            <a:off x="1441821" y="6033273"/>
            <a:ext cx="612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Solve many subproblems in parallel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1321" y="1804117"/>
            <a:ext cx="3355675" cy="4229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" idx="1"/>
          </p:cNvCxnSpPr>
          <p:nvPr/>
        </p:nvCxnSpPr>
        <p:spPr>
          <a:xfrm rot="10800000">
            <a:off x="862643" y="6033273"/>
            <a:ext cx="579179" cy="261610"/>
          </a:xfrm>
          <a:prstGeom prst="bentConnector3">
            <a:avLst>
              <a:gd name="adj1" fmla="val 10009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6" y="1804117"/>
            <a:ext cx="7744705" cy="3901352"/>
          </a:xfrm>
        </p:spPr>
      </p:pic>
      <p:sp>
        <p:nvSpPr>
          <p:cNvPr id="5" name="TextBox 4"/>
          <p:cNvSpPr txBox="1"/>
          <p:nvPr/>
        </p:nvSpPr>
        <p:spPr>
          <a:xfrm>
            <a:off x="1333216" y="6016014"/>
            <a:ext cx="552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Solve each subproblem by parts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81887" y="1640214"/>
            <a:ext cx="4589253" cy="4375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0800000" flipH="1">
            <a:off x="6859152" y="6016014"/>
            <a:ext cx="579179" cy="261610"/>
          </a:xfrm>
          <a:prstGeom prst="bentConnector3">
            <a:avLst>
              <a:gd name="adj1" fmla="val 10009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75" name="Content Placeholder 27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4" y="1900238"/>
            <a:ext cx="7780221" cy="4595812"/>
          </a:xfrm>
        </p:spPr>
      </p:pic>
      <p:sp>
        <p:nvSpPr>
          <p:cNvPr id="277" name="TextBox 276"/>
          <p:cNvSpPr txBox="1"/>
          <p:nvPr/>
        </p:nvSpPr>
        <p:spPr>
          <a:xfrm>
            <a:off x="5476242" y="1253907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Scales to 50k * 50k matrix</a:t>
            </a:r>
          </a:p>
          <a:p>
            <a:r>
              <a:rPr lang="en-US" dirty="0" smtClean="0"/>
              <a:t>With 4 GB of GPU memory</a:t>
            </a:r>
            <a:endParaRPr lang="en-US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8051999" y="1872174"/>
            <a:ext cx="302022" cy="571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188009" y="6211165"/>
            <a:ext cx="329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 memory: 64 GB</a:t>
            </a:r>
          </a:p>
          <a:p>
            <a:r>
              <a:rPr lang="en-US" sz="1400" dirty="0" smtClean="0"/>
              <a:t>GPU memory: 5 GB per GPU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Yields </a:t>
            </a:r>
            <a:r>
              <a:rPr lang="en-US" b="1" dirty="0" smtClean="0"/>
              <a:t>full spectrum</a:t>
            </a:r>
            <a:r>
              <a:rPr lang="en-US" dirty="0" smtClean="0"/>
              <a:t> of eigenvalues and eigenvectors</a:t>
            </a:r>
          </a:p>
          <a:p>
            <a:r>
              <a:rPr lang="en-US" dirty="0" smtClean="0"/>
              <a:t>Is numerically stable</a:t>
            </a:r>
          </a:p>
          <a:p>
            <a:r>
              <a:rPr lang="en-US" dirty="0" smtClean="0"/>
              <a:t>Gives rise to </a:t>
            </a:r>
            <a:r>
              <a:rPr lang="en-US" b="1" dirty="0" smtClean="0"/>
              <a:t>independent subproblems</a:t>
            </a:r>
          </a:p>
          <a:p>
            <a:r>
              <a:rPr lang="en-US" dirty="0" smtClean="0"/>
              <a:t>Often faster than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due to deflation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8" y="1871963"/>
            <a:ext cx="7992142" cy="4645668"/>
          </a:xfrm>
        </p:spPr>
      </p:pic>
      <p:sp>
        <p:nvSpPr>
          <p:cNvPr id="6" name="Up Arrow 5"/>
          <p:cNvSpPr/>
          <p:nvPr/>
        </p:nvSpPr>
        <p:spPr>
          <a:xfrm>
            <a:off x="8352698" y="2537254"/>
            <a:ext cx="219802" cy="271848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19090" y="3783683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9x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8009" y="6211165"/>
            <a:ext cx="329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CPU: dual Intel® Xeon® E5-2620</a:t>
            </a:r>
            <a:br>
              <a:rPr lang="en-US" sz="1400" dirty="0" smtClean="0"/>
            </a:br>
            <a:r>
              <a:rPr lang="en-US" sz="1400" dirty="0" smtClean="0"/>
              <a:t>GPU: 4 </a:t>
            </a:r>
            <a:r>
              <a:rPr lang="en-US" sz="1400" dirty="0" err="1" smtClean="0"/>
              <a:t>Nvidia</a:t>
            </a:r>
            <a:r>
              <a:rPr lang="en-US" sz="1400" dirty="0" smtClean="0"/>
              <a:t> Tesla® K20c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7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395254" cy="37661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Out-of-core approach overcomes memory limitation on the GPU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computation with profiling delivers reasonable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Trinity College, Student Research Program</a:t>
            </a:r>
          </a:p>
          <a:p>
            <a:r>
              <a:rPr lang="en-US" dirty="0" err="1"/>
              <a:t>Nvidia</a:t>
            </a:r>
            <a:r>
              <a:rPr lang="en-US" dirty="0"/>
              <a:t> Corporation, CUDA Teaching Center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2"/>
            <a:ext cx="8065294" cy="47438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Apply </a:t>
            </a:r>
            <a:r>
              <a:rPr lang="en-US" b="1" dirty="0" smtClean="0"/>
              <a:t>orthogonal similarity transformation</a:t>
            </a:r>
            <a:r>
              <a:rPr lang="en-US" dirty="0" smtClean="0"/>
              <a:t> to reduce </a:t>
            </a:r>
            <a:r>
              <a:rPr lang="en-US" i="1" dirty="0" smtClean="0"/>
              <a:t>A</a:t>
            </a:r>
            <a:r>
              <a:rPr lang="en-US" dirty="0" smtClean="0"/>
              <a:t> to tridiagonal form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Existing work on single-node, multi-GPU:</a:t>
            </a:r>
            <a:br>
              <a:rPr lang="en-US" dirty="0" smtClean="0"/>
            </a:br>
            <a:r>
              <a:rPr lang="en-US" dirty="0" smtClean="0"/>
              <a:t>    MAGMA (UTK)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7305" y="2914554"/>
            <a:ext cx="3089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Q</a:t>
            </a:r>
            <a:r>
              <a:rPr lang="en-US" sz="5400" i="1" baseline="30000" dirty="0" smtClean="0"/>
              <a:t>T </a:t>
            </a:r>
            <a:r>
              <a:rPr lang="en-US" sz="5400" i="1" dirty="0" smtClean="0"/>
              <a:t>AQ</a:t>
            </a:r>
            <a:r>
              <a:rPr lang="en-US" sz="5400" dirty="0" smtClean="0"/>
              <a:t> = </a:t>
            </a:r>
            <a:r>
              <a:rPr lang="en-US" sz="5400" i="1" dirty="0" smtClean="0"/>
              <a:t>A’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21609" y="3930273"/>
            <a:ext cx="52619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A’ </a:t>
            </a:r>
            <a:r>
              <a:rPr lang="en-US" sz="2800" dirty="0" smtClean="0"/>
              <a:t>is symmetric tridiagonal</a:t>
            </a:r>
          </a:p>
          <a:p>
            <a:r>
              <a:rPr lang="en-US" sz="2800" dirty="0" smtClean="0"/>
              <a:t>and </a:t>
            </a:r>
            <a:r>
              <a:rPr lang="en-US" sz="2800" i="1" dirty="0" smtClean="0"/>
              <a:t>Q</a:t>
            </a:r>
            <a:r>
              <a:rPr lang="en-US" sz="2800" dirty="0" smtClean="0"/>
              <a:t> is orthogonal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19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716341" y="2260566"/>
            <a:ext cx="2614320" cy="2620960"/>
            <a:chOff x="3392526" y="2350745"/>
            <a:chExt cx="2614320" cy="2620960"/>
          </a:xfrm>
        </p:grpSpPr>
        <p:grpSp>
          <p:nvGrpSpPr>
            <p:cNvPr id="2" name="Group 1"/>
            <p:cNvGrpSpPr/>
            <p:nvPr/>
          </p:nvGrpSpPr>
          <p:grpSpPr>
            <a:xfrm>
              <a:off x="3392526" y="2350745"/>
              <a:ext cx="1319573" cy="1308877"/>
              <a:chOff x="3392526" y="2350745"/>
              <a:chExt cx="1319573" cy="13088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392526" y="2350745"/>
                <a:ext cx="1256271" cy="1256271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675142" y="2474059"/>
                <a:ext cx="1009142" cy="100914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591242" y="2551135"/>
                <a:ext cx="1089010" cy="108901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22458" y="2631003"/>
                <a:ext cx="1009142" cy="100914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4445399" y="3613903"/>
                <a:ext cx="2667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53072" y="3414302"/>
                <a:ext cx="52440" cy="232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393788" y="3654359"/>
              <a:ext cx="1308654" cy="1307437"/>
              <a:chOff x="6834809" y="4914039"/>
              <a:chExt cx="1308654" cy="130743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834809" y="4965205"/>
                <a:ext cx="1256271" cy="1256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7908811" y="4933668"/>
                <a:ext cx="219457" cy="219457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8097618" y="4965205"/>
                <a:ext cx="45845" cy="232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882591" y="4914039"/>
                <a:ext cx="1019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696986" y="3661882"/>
              <a:ext cx="1309860" cy="1309823"/>
              <a:chOff x="4696986" y="3661882"/>
              <a:chExt cx="1309860" cy="130982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750575" y="3715434"/>
                <a:ext cx="1256271" cy="1256271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4880506" y="3682735"/>
                <a:ext cx="920216" cy="9202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717817" y="3682305"/>
                <a:ext cx="998524" cy="9985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732224" y="3844992"/>
                <a:ext cx="914904" cy="91490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5" name="Rectangle 114"/>
              <p:cNvSpPr/>
              <p:nvPr/>
            </p:nvSpPr>
            <p:spPr>
              <a:xfrm>
                <a:off x="4696986" y="3661882"/>
                <a:ext cx="45719" cy="232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721895" y="3667860"/>
                <a:ext cx="270503" cy="41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690486" y="2359066"/>
              <a:ext cx="1309152" cy="1308747"/>
              <a:chOff x="4690486" y="2359066"/>
              <a:chExt cx="1309152" cy="1308747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4743367" y="2359066"/>
                <a:ext cx="1256271" cy="12562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4715727" y="3428189"/>
                <a:ext cx="219457" cy="219457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4690486" y="3396508"/>
                <a:ext cx="45719" cy="232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779180" y="3622094"/>
                <a:ext cx="17886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060340" y="5173040"/>
            <a:ext cx="3656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Solve subproblems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Merge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Repair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23358" y="2267453"/>
            <a:ext cx="2512542" cy="2512542"/>
            <a:chOff x="3435177" y="2401497"/>
            <a:chExt cx="2512542" cy="2512542"/>
          </a:xfrm>
        </p:grpSpPr>
        <p:sp>
          <p:nvSpPr>
            <p:cNvPr id="30" name="Rectangle 29"/>
            <p:cNvSpPr/>
            <p:nvPr/>
          </p:nvSpPr>
          <p:spPr>
            <a:xfrm>
              <a:off x="3435177" y="2401497"/>
              <a:ext cx="2512542" cy="2512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635031" y="2602489"/>
              <a:ext cx="2022664" cy="2022664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18931" y="2524811"/>
              <a:ext cx="2022664" cy="2022664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57" y="2679565"/>
              <a:ext cx="2022664" cy="2022664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Right Arrow 7"/>
          <p:cNvSpPr/>
          <p:nvPr/>
        </p:nvSpPr>
        <p:spPr>
          <a:xfrm>
            <a:off x="4220590" y="3275995"/>
            <a:ext cx="799070" cy="5575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4955" y="423996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00896" y="3011864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3660" y="4367979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9" y="2002524"/>
            <a:ext cx="8354419" cy="4208491"/>
          </a:xfrm>
        </p:spPr>
      </p:pic>
    </p:spTree>
    <p:extLst>
      <p:ext uri="{BB962C8B-B14F-4D97-AF65-F5344CB8AC3E}">
        <p14:creationId xmlns:p14="http://schemas.microsoft.com/office/powerpoint/2010/main" val="13038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solutions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216" y="1926898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388563"/>
            <a:ext cx="6808852" cy="191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543" y="430015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7" y="4852433"/>
            <a:ext cx="2294563" cy="1024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3273" y="4852433"/>
            <a:ext cx="25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(subproblem #1)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3272" y="5371416"/>
            <a:ext cx="25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(subproblem #2)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2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216" y="19268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5" y="2386299"/>
            <a:ext cx="6816909" cy="1913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543" y="430015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9" y="4946671"/>
            <a:ext cx="2543266" cy="1104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39" y="4946670"/>
            <a:ext cx="2576731" cy="1104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72249" y="523995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93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216" y="19268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5" y="2386299"/>
            <a:ext cx="6816909" cy="1913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543" y="430015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9" y="4946671"/>
            <a:ext cx="2543266" cy="1104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39" y="4946670"/>
            <a:ext cx="2576731" cy="1104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72249" y="523995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135394" y="2157730"/>
            <a:ext cx="4275438" cy="22981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51803" y="64644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Rank-one modifier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Elbow Connector 5"/>
          <p:cNvCxnSpPr>
            <a:stCxn id="15" idx="1"/>
          </p:cNvCxnSpPr>
          <p:nvPr/>
        </p:nvCxnSpPr>
        <p:spPr>
          <a:xfrm rot="10800000" flipV="1">
            <a:off x="5544065" y="877281"/>
            <a:ext cx="307738" cy="12804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3" y="1170444"/>
            <a:ext cx="3125672" cy="8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886</TotalTime>
  <Words>557</Words>
  <Application>Microsoft Office PowerPoint</Application>
  <PresentationFormat>On-screen Show (4:3)</PresentationFormat>
  <Paragraphs>170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Open Sans Light</vt:lpstr>
      <vt:lpstr>Open Sans</vt:lpstr>
      <vt:lpstr>Metropolitan</vt:lpstr>
      <vt:lpstr>A Memory-Efﬁcient Algorithm for Large-Scale Symmetric Tridiagonal Eigenvalue Problem on Multi-GPU Systems</vt:lpstr>
      <vt:lpstr>Symmetric Eigenvalue Problem</vt:lpstr>
      <vt:lpstr>Divide and Conquer</vt:lpstr>
      <vt:lpstr>Divide and Conquer</vt:lpstr>
      <vt:lpstr>Divide and Conquer</vt:lpstr>
      <vt:lpstr>Divide and Conquer</vt:lpstr>
      <vt:lpstr>Merging solutions</vt:lpstr>
      <vt:lpstr>Merging solutions</vt:lpstr>
      <vt:lpstr>Merging solutions</vt:lpstr>
      <vt:lpstr>Rank-one update</vt:lpstr>
      <vt:lpstr>Rank-one update</vt:lpstr>
      <vt:lpstr>Decompose</vt:lpstr>
      <vt:lpstr>Decompose</vt:lpstr>
      <vt:lpstr>Decompose</vt:lpstr>
      <vt:lpstr>Deflation</vt:lpstr>
      <vt:lpstr>GPU computing</vt:lpstr>
      <vt:lpstr>Mapping work to GPU</vt:lpstr>
      <vt:lpstr>GPU memory</vt:lpstr>
      <vt:lpstr>Memory requirement</vt:lpstr>
      <vt:lpstr>Our contribution</vt:lpstr>
      <vt:lpstr>Strategies</vt:lpstr>
      <vt:lpstr>Strategies</vt:lpstr>
      <vt:lpstr>Strategies</vt:lpstr>
      <vt:lpstr>PowerPoint Presentation</vt:lpstr>
      <vt:lpstr>PowerPoint Presentation</vt:lpstr>
      <vt:lpstr>Hybrid computation</vt:lpstr>
      <vt:lpstr>Hybrid computation</vt:lpstr>
      <vt:lpstr>Hybrid computation</vt:lpstr>
      <vt:lpstr>Results</vt:lpstr>
      <vt:lpstr>Results</vt:lpstr>
      <vt:lpstr>Conclusion</vt:lpstr>
      <vt:lpstr>Acknowledgment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hcho3</dc:creator>
  <cp:lastModifiedBy>hcho3</cp:lastModifiedBy>
  <cp:revision>134</cp:revision>
  <dcterms:created xsi:type="dcterms:W3CDTF">2014-07-15T15:30:55Z</dcterms:created>
  <dcterms:modified xsi:type="dcterms:W3CDTF">2014-07-24T14:54:57Z</dcterms:modified>
</cp:coreProperties>
</file>