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21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AD2B-DF7C-4451-8F71-37CAC21375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488E57C-D78F-4497-90AD-DFD99E5F3866}">
      <dgm:prSet phldrT="[Text]"/>
      <dgm:spPr/>
      <dgm:t>
        <a:bodyPr/>
        <a:lstStyle/>
        <a:p>
          <a:r>
            <a:rPr lang="en-US" dirty="0" smtClean="0"/>
            <a:t>Build graph of local info</a:t>
          </a:r>
          <a:endParaRPr lang="en-US" dirty="0"/>
        </a:p>
      </dgm:t>
    </dgm:pt>
    <dgm:pt modelId="{B08C6C8A-E2E5-4EE5-A5CB-7B340016AB5F}" type="parTrans" cxnId="{FC011285-FCDE-47FD-A77A-7E9023E999ED}">
      <dgm:prSet/>
      <dgm:spPr/>
      <dgm:t>
        <a:bodyPr/>
        <a:lstStyle/>
        <a:p>
          <a:endParaRPr lang="en-US"/>
        </a:p>
      </dgm:t>
    </dgm:pt>
    <dgm:pt modelId="{D8ECAACD-1D4A-4950-BB57-F239251976AE}" type="sibTrans" cxnId="{FC011285-FCDE-47FD-A77A-7E9023E999ED}">
      <dgm:prSet/>
      <dgm:spPr/>
      <dgm:t>
        <a:bodyPr/>
        <a:lstStyle/>
        <a:p>
          <a:endParaRPr lang="en-US"/>
        </a:p>
      </dgm:t>
    </dgm:pt>
    <dgm:pt modelId="{79DC4F40-C713-4BEE-80E8-DC6CBC805CE7}">
      <dgm:prSet phldrT="[Text]"/>
      <dgm:spPr/>
      <dgm:t>
        <a:bodyPr/>
        <a:lstStyle/>
        <a:p>
          <a:r>
            <a:rPr lang="en-US" dirty="0" smtClean="0"/>
            <a:t>Apply Laplace operator</a:t>
          </a:r>
          <a:endParaRPr lang="en-US" dirty="0"/>
        </a:p>
      </dgm:t>
    </dgm:pt>
    <dgm:pt modelId="{97C10D5D-B1F6-42FC-BAB9-89EE6A3B2356}" type="parTrans" cxnId="{F5D0D637-E51C-4E64-8809-24C414B1AD65}">
      <dgm:prSet/>
      <dgm:spPr/>
      <dgm:t>
        <a:bodyPr/>
        <a:lstStyle/>
        <a:p>
          <a:endParaRPr lang="en-US"/>
        </a:p>
      </dgm:t>
    </dgm:pt>
    <dgm:pt modelId="{CF88EE30-7313-4CA0-B46B-E3F61F1BFDBB}" type="sibTrans" cxnId="{F5D0D637-E51C-4E64-8809-24C414B1AD65}">
      <dgm:prSet/>
      <dgm:spPr/>
      <dgm:t>
        <a:bodyPr/>
        <a:lstStyle/>
        <a:p>
          <a:endParaRPr lang="en-US"/>
        </a:p>
      </dgm:t>
    </dgm:pt>
    <dgm:pt modelId="{94846B99-DD40-4FCF-8345-7FBFBBB9DC80}">
      <dgm:prSet phldrT="[Text]"/>
      <dgm:spPr/>
      <dgm:t>
        <a:bodyPr/>
        <a:lstStyle/>
        <a:p>
          <a:r>
            <a:rPr lang="en-US" dirty="0" smtClean="0"/>
            <a:t>Solve optimization problem</a:t>
          </a:r>
          <a:endParaRPr lang="en-US" dirty="0"/>
        </a:p>
      </dgm:t>
    </dgm:pt>
    <dgm:pt modelId="{162D2C51-551B-40ED-A2C5-A15C50247512}" type="parTrans" cxnId="{2FA1A05C-E57A-4A1C-AAE6-9C40E99A94FF}">
      <dgm:prSet/>
      <dgm:spPr/>
      <dgm:t>
        <a:bodyPr/>
        <a:lstStyle/>
        <a:p>
          <a:endParaRPr lang="en-US"/>
        </a:p>
      </dgm:t>
    </dgm:pt>
    <dgm:pt modelId="{988E8CEF-BD1E-46ED-A05D-5B77E0584DAE}" type="sibTrans" cxnId="{2FA1A05C-E57A-4A1C-AAE6-9C40E99A94FF}">
      <dgm:prSet/>
      <dgm:spPr/>
      <dgm:t>
        <a:bodyPr/>
        <a:lstStyle/>
        <a:p>
          <a:endParaRPr lang="en-US"/>
        </a:p>
      </dgm:t>
    </dgm:pt>
    <dgm:pt modelId="{E1776D76-5C04-4C2F-87AA-D900F5B618DD}" type="pres">
      <dgm:prSet presAssocID="{7679AD2B-DF7C-4451-8F71-37CAC21375C9}" presName="Name0" presStyleCnt="0">
        <dgm:presLayoutVars>
          <dgm:dir/>
          <dgm:resizeHandles val="exact"/>
        </dgm:presLayoutVars>
      </dgm:prSet>
      <dgm:spPr/>
    </dgm:pt>
    <dgm:pt modelId="{2E4447C7-F6D3-4306-8A2D-280820794B2B}" type="pres">
      <dgm:prSet presAssocID="{7488E57C-D78F-4497-90AD-DFD99E5F386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E66B5-21C8-4D79-B852-DE6A7D6F6260}" type="pres">
      <dgm:prSet presAssocID="{D8ECAACD-1D4A-4950-BB57-F239251976AE}" presName="parSpace" presStyleCnt="0"/>
      <dgm:spPr/>
    </dgm:pt>
    <dgm:pt modelId="{E2011235-DDC1-40EB-954B-4698523AC7E4}" type="pres">
      <dgm:prSet presAssocID="{79DC4F40-C713-4BEE-80E8-DC6CBC805CE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B5218-AEF5-4DCC-A4FF-559EB396406B}" type="pres">
      <dgm:prSet presAssocID="{CF88EE30-7313-4CA0-B46B-E3F61F1BFDBB}" presName="parSpace" presStyleCnt="0"/>
      <dgm:spPr/>
    </dgm:pt>
    <dgm:pt modelId="{B6632373-FDB6-42D5-AEDC-9F407225EAD9}" type="pres">
      <dgm:prSet presAssocID="{94846B99-DD40-4FCF-8345-7FBFBBB9DC8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11285-FCDE-47FD-A77A-7E9023E999ED}" srcId="{7679AD2B-DF7C-4451-8F71-37CAC21375C9}" destId="{7488E57C-D78F-4497-90AD-DFD99E5F3866}" srcOrd="0" destOrd="0" parTransId="{B08C6C8A-E2E5-4EE5-A5CB-7B340016AB5F}" sibTransId="{D8ECAACD-1D4A-4950-BB57-F239251976AE}"/>
    <dgm:cxn modelId="{F9E23C90-4052-4B4F-A4D3-BFB6E6E8315A}" type="presOf" srcId="{7488E57C-D78F-4497-90AD-DFD99E5F3866}" destId="{2E4447C7-F6D3-4306-8A2D-280820794B2B}" srcOrd="0" destOrd="0" presId="urn:microsoft.com/office/officeart/2005/8/layout/hChevron3"/>
    <dgm:cxn modelId="{F5D0D637-E51C-4E64-8809-24C414B1AD65}" srcId="{7679AD2B-DF7C-4451-8F71-37CAC21375C9}" destId="{79DC4F40-C713-4BEE-80E8-DC6CBC805CE7}" srcOrd="1" destOrd="0" parTransId="{97C10D5D-B1F6-42FC-BAB9-89EE6A3B2356}" sibTransId="{CF88EE30-7313-4CA0-B46B-E3F61F1BFDBB}"/>
    <dgm:cxn modelId="{BDAEB506-D44F-42D1-B894-03409EC26C53}" type="presOf" srcId="{79DC4F40-C713-4BEE-80E8-DC6CBC805CE7}" destId="{E2011235-DDC1-40EB-954B-4698523AC7E4}" srcOrd="0" destOrd="0" presId="urn:microsoft.com/office/officeart/2005/8/layout/hChevron3"/>
    <dgm:cxn modelId="{076C7F65-70AD-4D31-886F-101477632D06}" type="presOf" srcId="{7679AD2B-DF7C-4451-8F71-37CAC21375C9}" destId="{E1776D76-5C04-4C2F-87AA-D900F5B618DD}" srcOrd="0" destOrd="0" presId="urn:microsoft.com/office/officeart/2005/8/layout/hChevron3"/>
    <dgm:cxn modelId="{D55C4CD8-7F6D-4A86-830B-AA3245C79EE0}" type="presOf" srcId="{94846B99-DD40-4FCF-8345-7FBFBBB9DC80}" destId="{B6632373-FDB6-42D5-AEDC-9F407225EAD9}" srcOrd="0" destOrd="0" presId="urn:microsoft.com/office/officeart/2005/8/layout/hChevron3"/>
    <dgm:cxn modelId="{2FA1A05C-E57A-4A1C-AAE6-9C40E99A94FF}" srcId="{7679AD2B-DF7C-4451-8F71-37CAC21375C9}" destId="{94846B99-DD40-4FCF-8345-7FBFBBB9DC80}" srcOrd="2" destOrd="0" parTransId="{162D2C51-551B-40ED-A2C5-A15C50247512}" sibTransId="{988E8CEF-BD1E-46ED-A05D-5B77E0584DAE}"/>
    <dgm:cxn modelId="{F216597C-D411-4288-9E48-B22A8EC06759}" type="presParOf" srcId="{E1776D76-5C04-4C2F-87AA-D900F5B618DD}" destId="{2E4447C7-F6D3-4306-8A2D-280820794B2B}" srcOrd="0" destOrd="0" presId="urn:microsoft.com/office/officeart/2005/8/layout/hChevron3"/>
    <dgm:cxn modelId="{DBAE4DB9-938C-48AA-A04F-C18CD0E9DF89}" type="presParOf" srcId="{E1776D76-5C04-4C2F-87AA-D900F5B618DD}" destId="{6AAE66B5-21C8-4D79-B852-DE6A7D6F6260}" srcOrd="1" destOrd="0" presId="urn:microsoft.com/office/officeart/2005/8/layout/hChevron3"/>
    <dgm:cxn modelId="{31B349BC-6DF8-4972-882F-401B4D09C34B}" type="presParOf" srcId="{E1776D76-5C04-4C2F-87AA-D900F5B618DD}" destId="{E2011235-DDC1-40EB-954B-4698523AC7E4}" srcOrd="2" destOrd="0" presId="urn:microsoft.com/office/officeart/2005/8/layout/hChevron3"/>
    <dgm:cxn modelId="{99EDA806-982A-4084-9646-C7CA5F5E7ED8}" type="presParOf" srcId="{E1776D76-5C04-4C2F-87AA-D900F5B618DD}" destId="{595B5218-AEF5-4DCC-A4FF-559EB396406B}" srcOrd="3" destOrd="0" presId="urn:microsoft.com/office/officeart/2005/8/layout/hChevron3"/>
    <dgm:cxn modelId="{F163F7E8-04E4-45AE-9C2C-D019F2BA072D}" type="presParOf" srcId="{E1776D76-5C04-4C2F-87AA-D900F5B618DD}" destId="{B6632373-FDB6-42D5-AEDC-9F407225EAD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8ECDF-9D4A-4839-A16B-FC45F7557B79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6321-BF0E-43C4-872A-50F760FB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06321-BF0E-43C4-872A-50F760FB7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06321-BF0E-43C4-872A-50F760FB71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06321-BF0E-43C4-872A-50F760FB71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06321-BF0E-43C4-872A-50F760FB71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21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GPU Accelerated Vessel Segmentation Using </a:t>
            </a:r>
            <a:r>
              <a:rPr lang="en-US" sz="6600" dirty="0" err="1" smtClean="0"/>
              <a:t>Laplacian</a:t>
            </a:r>
            <a:r>
              <a:rPr lang="en-US" sz="6600" dirty="0" smtClean="0"/>
              <a:t> </a:t>
            </a:r>
            <a:r>
              <a:rPr lang="en-US" sz="6600" dirty="0" err="1" smtClean="0"/>
              <a:t>Eigenmaps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 Cheng, </a:t>
            </a:r>
            <a:r>
              <a:rPr lang="en-US" dirty="0" err="1" smtClean="0"/>
              <a:t>Hyunsu</a:t>
            </a:r>
            <a:r>
              <a:rPr lang="en-US" dirty="0" smtClean="0"/>
              <a:t> Cho and Peter A. Yoon</a:t>
            </a:r>
          </a:p>
          <a:p>
            <a:r>
              <a:rPr lang="en-US" dirty="0" smtClean="0"/>
              <a:t>Trinity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Strategy: Reduce memory footprint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matrix generation:</a:t>
            </a:r>
          </a:p>
          <a:p>
            <a:pPr lvl="1"/>
            <a:r>
              <a:rPr lang="en-US" dirty="0" smtClean="0"/>
              <a:t>Do not store intermediate results</a:t>
            </a:r>
          </a:p>
          <a:p>
            <a:pPr lvl="1"/>
            <a:r>
              <a:rPr lang="en-US" dirty="0" smtClean="0"/>
              <a:t>More entries can be calculated in parallel; </a:t>
            </a:r>
            <a:r>
              <a:rPr lang="en-US" b="1" dirty="0" smtClean="0"/>
              <a:t>10x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19" y="3669878"/>
            <a:ext cx="2994861" cy="2950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65" y="3669878"/>
            <a:ext cx="3006892" cy="2918454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222789" y="4736757"/>
            <a:ext cx="963827" cy="7661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939" y="1896033"/>
            <a:ext cx="4969344" cy="4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Strategy: use </a:t>
            </a:r>
            <a:r>
              <a:rPr lang="en-US" dirty="0" err="1" smtClean="0"/>
              <a:t>Lanczos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only a few smallest eigenvalues of </a:t>
            </a:r>
            <a:r>
              <a:rPr lang="en-US" i="1" dirty="0" smtClean="0"/>
              <a:t>L</a:t>
            </a:r>
          </a:p>
          <a:p>
            <a:r>
              <a:rPr lang="en-US" b="1" dirty="0" err="1" smtClean="0"/>
              <a:t>Lanczos</a:t>
            </a:r>
            <a:r>
              <a:rPr lang="en-US" b="1" dirty="0" smtClean="0"/>
              <a:t> method </a:t>
            </a:r>
            <a:r>
              <a:rPr lang="en-US" dirty="0" smtClean="0"/>
              <a:t>iteratively solve for the eigenvalues needed</a:t>
            </a:r>
          </a:p>
          <a:p>
            <a:r>
              <a:rPr lang="en-US" dirty="0" smtClean="0"/>
              <a:t>Takes 1/28 time of conventional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5622" y="4069492"/>
            <a:ext cx="2207741" cy="220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72649" y="4333103"/>
            <a:ext cx="1301579" cy="1301579"/>
            <a:chOff x="6425514" y="4069492"/>
            <a:chExt cx="2207741" cy="2207741"/>
          </a:xfrm>
        </p:grpSpPr>
        <p:sp>
          <p:nvSpPr>
            <p:cNvPr id="9" name="Rectangle 8"/>
            <p:cNvSpPr/>
            <p:nvPr/>
          </p:nvSpPr>
          <p:spPr>
            <a:xfrm>
              <a:off x="6425514" y="4069492"/>
              <a:ext cx="2207741" cy="2207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565557" y="4209535"/>
              <a:ext cx="1911179" cy="1911179"/>
            </a:xfrm>
            <a:prstGeom prst="line">
              <a:avLst/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65557" y="4410369"/>
              <a:ext cx="1738183" cy="1738183"/>
            </a:xfrm>
            <a:prstGeom prst="line">
              <a:avLst/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55029" y="4184821"/>
              <a:ext cx="1738183" cy="1738183"/>
            </a:xfrm>
            <a:prstGeom prst="line">
              <a:avLst/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urved Down Arrow 22"/>
          <p:cNvSpPr/>
          <p:nvPr/>
        </p:nvSpPr>
        <p:spPr>
          <a:xfrm rot="614976">
            <a:off x="5107515" y="3604598"/>
            <a:ext cx="1729946" cy="486198"/>
          </a:xfrm>
          <a:prstGeom prst="curvedDownArrow">
            <a:avLst>
              <a:gd name="adj1" fmla="val 39498"/>
              <a:gd name="adj2" fmla="val 82537"/>
              <a:gd name="adj3" fmla="val 621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001" y="2052552"/>
            <a:ext cx="8394584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vs. multicore CPUs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504" y="2036077"/>
            <a:ext cx="8978213" cy="4224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367" y="60385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CPU: two Intel® Xeon® E5-2620</a:t>
            </a:r>
          </a:p>
          <a:p>
            <a:r>
              <a:rPr lang="en-US" dirty="0"/>
              <a:t>GPU: one </a:t>
            </a:r>
            <a:r>
              <a:rPr lang="en-US" dirty="0" err="1"/>
              <a:t>Nvidia</a:t>
            </a:r>
            <a:r>
              <a:rPr lang="en-US" dirty="0"/>
              <a:t> Tesla® K20c</a:t>
            </a:r>
          </a:p>
        </p:txBody>
      </p:sp>
    </p:spTree>
    <p:extLst>
      <p:ext uri="{BB962C8B-B14F-4D97-AF65-F5344CB8AC3E}">
        <p14:creationId xmlns:p14="http://schemas.microsoft.com/office/powerpoint/2010/main" val="245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Trinity </a:t>
            </a:r>
            <a:r>
              <a:rPr lang="en-US" dirty="0" smtClean="0"/>
              <a:t>College, Student Research Program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Corporation, CUDA Teaching Center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Image segmentation</a:t>
            </a:r>
          </a:p>
          <a:p>
            <a:r>
              <a:rPr lang="en-US" dirty="0" smtClean="0"/>
              <a:t>Partition pictures of vessels into </a:t>
            </a:r>
            <a:r>
              <a:rPr lang="en-US" b="1" dirty="0" smtClean="0"/>
              <a:t>segments</a:t>
            </a:r>
            <a:endParaRPr lang="en-US" b="1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80" y="485140"/>
            <a:ext cx="4089501" cy="250377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80" y="3853950"/>
            <a:ext cx="4089501" cy="251824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9377680" y="3108960"/>
            <a:ext cx="7213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>
              <a:rot lat="0" lon="540000" rev="0"/>
            </a:camera>
            <a:lightRig rig="threePt" dir="t"/>
          </a:scene3d>
        </p:spPr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err="1" smtClean="0"/>
              <a:t>eigenmap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info embedded in </a:t>
            </a:r>
            <a:r>
              <a:rPr lang="en-US" b="1" dirty="0" smtClean="0"/>
              <a:t>high dimensional space</a:t>
            </a:r>
          </a:p>
          <a:p>
            <a:r>
              <a:rPr lang="en-US" b="1" dirty="0" smtClean="0"/>
              <a:t>Project </a:t>
            </a:r>
            <a:r>
              <a:rPr lang="en-US" dirty="0" smtClean="0"/>
              <a:t>local info onto low-dimensional plane</a:t>
            </a:r>
          </a:p>
          <a:p>
            <a:r>
              <a:rPr lang="en-US" b="1" dirty="0" smtClean="0"/>
              <a:t>Optimize</a:t>
            </a:r>
            <a:r>
              <a:rPr lang="en-US" dirty="0" smtClean="0"/>
              <a:t> the projection to preserve essential characteristics</a:t>
            </a:r>
          </a:p>
          <a:p>
            <a:r>
              <a:rPr lang="en-US" b="1" dirty="0" smtClean="0"/>
              <a:t>Cluster </a:t>
            </a:r>
            <a:r>
              <a:rPr lang="en-US" dirty="0" smtClean="0"/>
              <a:t>the projected data points into segments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700211" y="4207593"/>
            <a:ext cx="3898232" cy="23637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Down Arrow 14"/>
          <p:cNvSpPr/>
          <p:nvPr/>
        </p:nvSpPr>
        <p:spPr>
          <a:xfrm rot="21226076">
            <a:off x="5548646" y="4291951"/>
            <a:ext cx="2498590" cy="62623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620727">
            <a:off x="8249180" y="4962702"/>
            <a:ext cx="2562726" cy="57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0791406">
            <a:off x="8265792" y="4934666"/>
            <a:ext cx="2562726" cy="57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4779" y="5819907"/>
            <a:ext cx="276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Tziakos</a:t>
            </a:r>
            <a:r>
              <a:rPr lang="en-US" dirty="0" smtClean="0"/>
              <a:t>, </a:t>
            </a:r>
            <a:r>
              <a:rPr lang="en-US" dirty="0" err="1" smtClean="0"/>
              <a:t>Laskaris</a:t>
            </a:r>
            <a:r>
              <a:rPr lang="en-US" dirty="0" smtClean="0"/>
              <a:t>, and Fotopoulos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42" y="3984237"/>
            <a:ext cx="3456732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7553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1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graph of local info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resulting graph in a </a:t>
            </a:r>
            <a:r>
              <a:rPr lang="en-US" b="1" dirty="0" smtClean="0"/>
              <a:t>weight matrix</a:t>
            </a:r>
          </a:p>
          <a:p>
            <a:r>
              <a:rPr lang="en-US" b="1" dirty="0" smtClean="0"/>
              <a:t>Edges</a:t>
            </a:r>
            <a:r>
              <a:rPr lang="en-US" dirty="0" smtClean="0"/>
              <a:t> reflect variations among different regions (global variation)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74" y="3669878"/>
            <a:ext cx="2859955" cy="2125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18" y="3188357"/>
            <a:ext cx="3556334" cy="314461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957593" y="4363337"/>
            <a:ext cx="1144053" cy="8422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Laplace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b="1" dirty="0" err="1" smtClean="0"/>
              <a:t>Laplacian</a:t>
            </a:r>
            <a:r>
              <a:rPr lang="en-US" b="1" dirty="0" smtClean="0"/>
              <a:t> matrix </a:t>
            </a:r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i="1" dirty="0" smtClean="0"/>
              <a:t>I</a:t>
            </a:r>
            <a:r>
              <a:rPr lang="en-US" dirty="0" smtClean="0"/>
              <a:t> – </a:t>
            </a:r>
            <a:r>
              <a:rPr lang="en-US" i="1" dirty="0" smtClean="0"/>
              <a:t>D</a:t>
            </a:r>
            <a:r>
              <a:rPr lang="en-US" baseline="30000" dirty="0" smtClean="0"/>
              <a:t>1/2</a:t>
            </a:r>
            <a:r>
              <a:rPr lang="en-US" i="1" dirty="0" smtClean="0"/>
              <a:t>WD</a:t>
            </a:r>
            <a:r>
              <a:rPr lang="en-US" baseline="30000" dirty="0" smtClean="0"/>
              <a:t>1/2 </a:t>
            </a:r>
            <a:r>
              <a:rPr lang="en-US" dirty="0" smtClean="0"/>
              <a:t>encoding the Laplace operator.</a:t>
            </a:r>
            <a:endParaRPr lang="en-US" baseline="30000" dirty="0" smtClean="0"/>
          </a:p>
          <a:p>
            <a:r>
              <a:rPr lang="en-US" dirty="0" smtClean="0"/>
              <a:t>The operator formulates an </a:t>
            </a:r>
            <a:r>
              <a:rPr lang="en-US" b="1" dirty="0" smtClean="0"/>
              <a:t>optimization problem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Projections of well-connected nodes should also be tightly clustered.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00" y="3500894"/>
            <a:ext cx="3556334" cy="3144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558" y="5842966"/>
            <a:ext cx="5069305" cy="513781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6043184" y="3834744"/>
            <a:ext cx="936314" cy="2555210"/>
          </a:xfrm>
          <a:prstGeom prst="bentArrow">
            <a:avLst>
              <a:gd name="adj1" fmla="val 32710"/>
              <a:gd name="adj2" fmla="val 33994"/>
              <a:gd name="adj3" fmla="val 25000"/>
              <a:gd name="adj4" fmla="val 514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to eigenvalue problem </a:t>
            </a:r>
            <a:r>
              <a:rPr lang="en-US" i="1" dirty="0" smtClean="0"/>
              <a:t>L</a:t>
            </a:r>
            <a:r>
              <a:rPr lang="en-US" b="1" dirty="0" smtClean="0"/>
              <a:t>y</a:t>
            </a:r>
            <a:r>
              <a:rPr lang="en-US" dirty="0" smtClean="0"/>
              <a:t> = </a:t>
            </a:r>
            <a:r>
              <a:rPr lang="el-GR" i="1" dirty="0" smtClean="0"/>
              <a:t>λ</a:t>
            </a:r>
            <a:r>
              <a:rPr lang="en-US" b="1" dirty="0" smtClean="0"/>
              <a:t>y</a:t>
            </a:r>
            <a:r>
              <a:rPr lang="en-US" dirty="0" smtClean="0"/>
              <a:t> are optimal solutions</a:t>
            </a:r>
          </a:p>
          <a:p>
            <a:r>
              <a:rPr lang="en-US" dirty="0" smtClean="0"/>
              <a:t>If solutions are good, we can detect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00" y="3500894"/>
            <a:ext cx="3556334" cy="3144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58" y="5842966"/>
            <a:ext cx="5069305" cy="513781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6043184" y="3834744"/>
            <a:ext cx="936314" cy="2555210"/>
          </a:xfrm>
          <a:prstGeom prst="bentArrow">
            <a:avLst>
              <a:gd name="adj1" fmla="val 32710"/>
              <a:gd name="adj2" fmla="val 33994"/>
              <a:gd name="adj3" fmla="val 25000"/>
              <a:gd name="adj4" fmla="val 514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Massively parallel</a:t>
            </a:r>
            <a:r>
              <a:rPr lang="en-US" dirty="0" smtClean="0"/>
              <a:t> – lots of small cores (workers)</a:t>
            </a:r>
          </a:p>
          <a:p>
            <a:r>
              <a:rPr lang="en-US" dirty="0" smtClean="0"/>
              <a:t>Good for high-throughput, compute-bound tasks</a:t>
            </a:r>
          </a:p>
          <a:p>
            <a:r>
              <a:rPr lang="en-US" b="1" dirty="0" smtClean="0"/>
              <a:t>Separate memory </a:t>
            </a:r>
            <a:r>
              <a:rPr lang="en-US" dirty="0" smtClean="0"/>
              <a:t>space from main memory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027" y="4223086"/>
            <a:ext cx="3278650" cy="206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48" y="303636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334" y="303636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92" y="302225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186" y="302225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349" y="386493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334" y="386493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78" y="473629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564" y="473629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122" y="472218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416" y="472218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78" y="559354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564" y="559354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122" y="557943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416" y="557943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122" y="386493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86" y="387950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30" y="303636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131" y="386493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60" y="473629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Philip\AppData\Local\Microsoft\Windows\Temporary Internet Files\Content.IE5\TN6A4FAV\MC9004339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60" y="559354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6649497" y="3036360"/>
            <a:ext cx="2047831" cy="141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78" y="5150811"/>
            <a:ext cx="2263952" cy="128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Strategy: Reduce memory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On-GPU memory is limited</a:t>
            </a:r>
          </a:p>
          <a:p>
            <a:r>
              <a:rPr lang="en-US" dirty="0" smtClean="0"/>
              <a:t>Reduce memory usage and we can pack in more work into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371</TotalTime>
  <Words>291</Words>
  <Application>Microsoft Office PowerPoint</Application>
  <PresentationFormat>Widescreen</PresentationFormat>
  <Paragraphs>52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Metropolitan</vt:lpstr>
      <vt:lpstr>GPU Accelerated Vessel Segmentation Using Laplacian Eigenmaps</vt:lpstr>
      <vt:lpstr>Problem</vt:lpstr>
      <vt:lpstr>Laplacian eigenmap [1]</vt:lpstr>
      <vt:lpstr>Segmentation process</vt:lpstr>
      <vt:lpstr>Build graph of local info</vt:lpstr>
      <vt:lpstr>Apply Laplace operator</vt:lpstr>
      <vt:lpstr>Solve optimization problem</vt:lpstr>
      <vt:lpstr>Characteristics of GPUs</vt:lpstr>
      <vt:lpstr>Strategy: Reduce memory footprint</vt:lpstr>
      <vt:lpstr>Strategy: Reduce memory footprint</vt:lpstr>
      <vt:lpstr>Worker allocation</vt:lpstr>
      <vt:lpstr>Strategy: use Lanczos method</vt:lpstr>
      <vt:lpstr>Performance</vt:lpstr>
      <vt:lpstr>Performance: vs. multicore CPUs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Accelerated Vessel Segmentation Using Laplacian Eigenmaps</dc:title>
  <dc:creator>hcho3</dc:creator>
  <cp:lastModifiedBy>hcho3</cp:lastModifiedBy>
  <cp:revision>38</cp:revision>
  <dcterms:created xsi:type="dcterms:W3CDTF">2014-02-13T05:52:32Z</dcterms:created>
  <dcterms:modified xsi:type="dcterms:W3CDTF">2014-02-13T17:01:55Z</dcterms:modified>
</cp:coreProperties>
</file>