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8" r:id="rId1"/>
  </p:sldMasterIdLst>
  <p:notesMasterIdLst>
    <p:notesMasterId r:id="rId34"/>
  </p:notesMasterIdLst>
  <p:sldIdLst>
    <p:sldId id="260" r:id="rId2"/>
    <p:sldId id="277" r:id="rId3"/>
    <p:sldId id="256" r:id="rId4"/>
    <p:sldId id="261" r:id="rId5"/>
    <p:sldId id="262" r:id="rId6"/>
    <p:sldId id="264" r:id="rId7"/>
    <p:sldId id="265" r:id="rId8"/>
    <p:sldId id="267" r:id="rId9"/>
    <p:sldId id="266" r:id="rId10"/>
    <p:sldId id="275" r:id="rId11"/>
    <p:sldId id="269" r:id="rId12"/>
    <p:sldId id="268" r:id="rId13"/>
    <p:sldId id="273" r:id="rId14"/>
    <p:sldId id="270" r:id="rId15"/>
    <p:sldId id="272" r:id="rId16"/>
    <p:sldId id="274" r:id="rId17"/>
    <p:sldId id="276"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71"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69536" autoAdjust="0"/>
  </p:normalViewPr>
  <p:slideViewPr>
    <p:cSldViewPr snapToGrid="0" showGuides="1">
      <p:cViewPr varScale="1">
        <p:scale>
          <a:sx n="66" d="100"/>
          <a:sy n="66" d="100"/>
        </p:scale>
        <p:origin x="1330"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4F96D-CFC8-4D5C-A9AC-C754343A8A95}" type="datetimeFigureOut">
              <a:rPr lang="en-US" smtClean="0"/>
              <a:t>10/30/2022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2365A0-D9DA-4E8B-950C-F94C25AFD41C}" type="slidenum">
              <a:rPr lang="en-US" smtClean="0"/>
              <a:t>‹#›</a:t>
            </a:fld>
            <a:endParaRPr lang="en-US"/>
          </a:p>
        </p:txBody>
      </p:sp>
    </p:spTree>
    <p:extLst>
      <p:ext uri="{BB962C8B-B14F-4D97-AF65-F5344CB8AC3E}">
        <p14:creationId xmlns:p14="http://schemas.microsoft.com/office/powerpoint/2010/main" val="2461655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everybody my name is Sree and I have researched the paper “</a:t>
            </a:r>
            <a:r>
              <a:rPr lang="en-US" dirty="0" err="1"/>
              <a:t>Segmenter</a:t>
            </a:r>
            <a:r>
              <a:rPr lang="en-US" dirty="0"/>
              <a:t>: Transformer for semantic segmentation” as part of my literature review. </a:t>
            </a:r>
          </a:p>
        </p:txBody>
      </p:sp>
      <p:sp>
        <p:nvSpPr>
          <p:cNvPr id="4" name="Slide Number Placeholder 3"/>
          <p:cNvSpPr>
            <a:spLocks noGrp="1"/>
          </p:cNvSpPr>
          <p:nvPr>
            <p:ph type="sldNum" sz="quarter" idx="5"/>
          </p:nvPr>
        </p:nvSpPr>
        <p:spPr/>
        <p:txBody>
          <a:bodyPr/>
          <a:lstStyle/>
          <a:p>
            <a:fld id="{592365A0-D9DA-4E8B-950C-F94C25AFD41C}" type="slidenum">
              <a:rPr lang="en-US" smtClean="0"/>
              <a:t>18</a:t>
            </a:fld>
            <a:endParaRPr lang="en-US"/>
          </a:p>
        </p:txBody>
      </p:sp>
    </p:spTree>
    <p:extLst>
      <p:ext uri="{BB962C8B-B14F-4D97-AF65-F5344CB8AC3E}">
        <p14:creationId xmlns:p14="http://schemas.microsoft.com/office/powerpoint/2010/main" val="4104691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27</a:t>
            </a:fld>
            <a:endParaRPr lang="en-US"/>
          </a:p>
        </p:txBody>
      </p:sp>
    </p:spTree>
    <p:extLst>
      <p:ext uri="{BB962C8B-B14F-4D97-AF65-F5344CB8AC3E}">
        <p14:creationId xmlns:p14="http://schemas.microsoft.com/office/powerpoint/2010/main" val="132247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28</a:t>
            </a:fld>
            <a:endParaRPr lang="en-US"/>
          </a:p>
        </p:txBody>
      </p:sp>
    </p:spTree>
    <p:extLst>
      <p:ext uri="{BB962C8B-B14F-4D97-AF65-F5344CB8AC3E}">
        <p14:creationId xmlns:p14="http://schemas.microsoft.com/office/powerpoint/2010/main" val="14158413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29</a:t>
            </a:fld>
            <a:endParaRPr lang="en-US"/>
          </a:p>
        </p:txBody>
      </p:sp>
    </p:spTree>
    <p:extLst>
      <p:ext uri="{BB962C8B-B14F-4D97-AF65-F5344CB8AC3E}">
        <p14:creationId xmlns:p14="http://schemas.microsoft.com/office/powerpoint/2010/main" val="2496498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30</a:t>
            </a:fld>
            <a:endParaRPr lang="en-US"/>
          </a:p>
        </p:txBody>
      </p:sp>
    </p:spTree>
    <p:extLst>
      <p:ext uri="{BB962C8B-B14F-4D97-AF65-F5344CB8AC3E}">
        <p14:creationId xmlns:p14="http://schemas.microsoft.com/office/powerpoint/2010/main" val="4249146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31</a:t>
            </a:fld>
            <a:endParaRPr lang="en-US"/>
          </a:p>
        </p:txBody>
      </p:sp>
    </p:spTree>
    <p:extLst>
      <p:ext uri="{BB962C8B-B14F-4D97-AF65-F5344CB8AC3E}">
        <p14:creationId xmlns:p14="http://schemas.microsoft.com/office/powerpoint/2010/main" val="827825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semantic segmentation is the process of assigning each image pixel to a category label corresponding to the underlying object and to provide high-level image representations for target tasks, e.g. detecting the boundaries of people, cars on the street, tarmac, </a:t>
            </a:r>
            <a:r>
              <a:rPr lang="en-US" dirty="0" err="1"/>
              <a:t>etc</a:t>
            </a:r>
            <a:r>
              <a:rPr lang="en-US" dirty="0"/>
              <a:t> ..</a:t>
            </a:r>
          </a:p>
        </p:txBody>
      </p:sp>
      <p:sp>
        <p:nvSpPr>
          <p:cNvPr id="4" name="Slide Number Placeholder 3"/>
          <p:cNvSpPr>
            <a:spLocks noGrp="1"/>
          </p:cNvSpPr>
          <p:nvPr>
            <p:ph type="sldNum" sz="quarter" idx="5"/>
          </p:nvPr>
        </p:nvSpPr>
        <p:spPr/>
        <p:txBody>
          <a:bodyPr/>
          <a:lstStyle/>
          <a:p>
            <a:fld id="{5C2A9104-729D-4C00-8DEC-C95A99D0A6D5}" type="slidenum">
              <a:rPr lang="en-US" smtClean="0"/>
              <a:t>19</a:t>
            </a:fld>
            <a:endParaRPr lang="en-US"/>
          </a:p>
        </p:txBody>
      </p:sp>
    </p:spTree>
    <p:extLst>
      <p:ext uri="{BB962C8B-B14F-4D97-AF65-F5344CB8AC3E}">
        <p14:creationId xmlns:p14="http://schemas.microsoft.com/office/powerpoint/2010/main" val="1691301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Tradional</a:t>
            </a:r>
            <a:r>
              <a:rPr lang="en-US" dirty="0"/>
              <a:t> </a:t>
            </a:r>
            <a:r>
              <a:rPr lang="en-US" dirty="0" err="1"/>
              <a:t>Segmentors</a:t>
            </a:r>
            <a:r>
              <a:rPr lang="en-US" dirty="0"/>
              <a:t> use Convolutional neural nets and are only able to pick up on trends that are in the vicinity of the pixels part of the convolution and often need information fed in externally from other structures to capture global context. Use of transformer helps with capturing global context.</a:t>
            </a:r>
          </a:p>
          <a:p>
            <a:endParaRPr lang="en-US" dirty="0"/>
          </a:p>
          <a:p>
            <a:r>
              <a:rPr lang="en-US" dirty="0"/>
              <a:t>No specialized layers are needed to capture context in the case of transformers </a:t>
            </a:r>
          </a:p>
        </p:txBody>
      </p:sp>
      <p:sp>
        <p:nvSpPr>
          <p:cNvPr id="4" name="Slide Number Placeholder 3"/>
          <p:cNvSpPr>
            <a:spLocks noGrp="1"/>
          </p:cNvSpPr>
          <p:nvPr>
            <p:ph type="sldNum" sz="quarter" idx="5"/>
          </p:nvPr>
        </p:nvSpPr>
        <p:spPr/>
        <p:txBody>
          <a:bodyPr/>
          <a:lstStyle/>
          <a:p>
            <a:fld id="{5C2A9104-729D-4C00-8DEC-C95A99D0A6D5}" type="slidenum">
              <a:rPr lang="en-US" smtClean="0"/>
              <a:t>20</a:t>
            </a:fld>
            <a:endParaRPr lang="en-US"/>
          </a:p>
        </p:txBody>
      </p:sp>
    </p:spTree>
    <p:extLst>
      <p:ext uri="{BB962C8B-B14F-4D97-AF65-F5344CB8AC3E}">
        <p14:creationId xmlns:p14="http://schemas.microsoft.com/office/powerpoint/2010/main" val="1803690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architecture in question is built off vision transformer and was extended for semantic segmentation</a:t>
            </a:r>
          </a:p>
          <a:p>
            <a:endParaRPr lang="en-US" dirty="0"/>
          </a:p>
          <a:p>
            <a:r>
              <a:rPr lang="en-US" dirty="0"/>
              <a:t>To do so, they relied on the output embeddings corresponding to image patches and obtain class labels from these embeddings with a point-wise linear decoder or a mask transformer decoder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Linear decoder in concert with mask transformer used for generating class masks.</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21</a:t>
            </a:fld>
            <a:endParaRPr lang="en-US"/>
          </a:p>
        </p:txBody>
      </p:sp>
    </p:spTree>
    <p:extLst>
      <p:ext uri="{BB962C8B-B14F-4D97-AF65-F5344CB8AC3E}">
        <p14:creationId xmlns:p14="http://schemas.microsoft.com/office/powerpoint/2010/main" val="4031822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22</a:t>
            </a:fld>
            <a:endParaRPr lang="en-US"/>
          </a:p>
        </p:txBody>
      </p:sp>
    </p:spTree>
    <p:extLst>
      <p:ext uri="{BB962C8B-B14F-4D97-AF65-F5344CB8AC3E}">
        <p14:creationId xmlns:p14="http://schemas.microsoft.com/office/powerpoint/2010/main" val="2965334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92365A0-D9DA-4E8B-950C-F94C25AFD41C}" type="slidenum">
              <a:rPr lang="en-US" smtClean="0"/>
              <a:t>23</a:t>
            </a:fld>
            <a:endParaRPr lang="en-US"/>
          </a:p>
        </p:txBody>
      </p:sp>
    </p:spTree>
    <p:extLst>
      <p:ext uri="{BB962C8B-B14F-4D97-AF65-F5344CB8AC3E}">
        <p14:creationId xmlns:p14="http://schemas.microsoft.com/office/powerpoint/2010/main" val="83003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24</a:t>
            </a:fld>
            <a:endParaRPr lang="en-US"/>
          </a:p>
        </p:txBody>
      </p:sp>
    </p:spTree>
    <p:extLst>
      <p:ext uri="{BB962C8B-B14F-4D97-AF65-F5344CB8AC3E}">
        <p14:creationId xmlns:p14="http://schemas.microsoft.com/office/powerpoint/2010/main" val="335417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25</a:t>
            </a:fld>
            <a:endParaRPr lang="en-US"/>
          </a:p>
        </p:txBody>
      </p:sp>
    </p:spTree>
    <p:extLst>
      <p:ext uri="{BB962C8B-B14F-4D97-AF65-F5344CB8AC3E}">
        <p14:creationId xmlns:p14="http://schemas.microsoft.com/office/powerpoint/2010/main" val="179094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nature of convolutional filters limits the access to the global information in the image. this information is particularly important for segmentation where the labeling of local patches often depends on the global image context. The transformer </a:t>
            </a:r>
            <a:r>
              <a:rPr lang="en-US" dirty="0" err="1"/>
              <a:t>segemntor</a:t>
            </a:r>
            <a:r>
              <a:rPr lang="en-US" dirty="0"/>
              <a:t> introduce feature aggregation with dilated convolutions and spatial pyramid pooling. This allows to enlarge the receptive fields of convolutional networks and to obtain multi-scale features.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transformer </a:t>
            </a:r>
            <a:r>
              <a:rPr lang="en-US" dirty="0" err="1"/>
              <a:t>segementor</a:t>
            </a:r>
            <a:r>
              <a:rPr lang="en-US" dirty="0"/>
              <a:t> out performs traditional </a:t>
            </a:r>
            <a:r>
              <a:rPr lang="en-US" dirty="0" err="1"/>
              <a:t>segmentos</a:t>
            </a:r>
            <a:r>
              <a:rPr lang="en-US" dirty="0"/>
              <a:t> on the Pascal </a:t>
            </a:r>
            <a:r>
              <a:rPr lang="en-US" dirty="0" err="1"/>
              <a:t>Contect</a:t>
            </a:r>
            <a:r>
              <a:rPr lang="en-US" dirty="0"/>
              <a:t> datasets and ADE20K datasets.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highly effective on city </a:t>
            </a:r>
            <a:r>
              <a:rPr lang="en-US" dirty="0" err="1"/>
              <a:t>scapes</a:t>
            </a:r>
            <a:r>
              <a:rPr lang="en-US" dirty="0"/>
              <a:t> and trains quickly which means it is really </a:t>
            </a:r>
            <a:r>
              <a:rPr lang="en-US" dirty="0" err="1"/>
              <a:t>usefule</a:t>
            </a:r>
            <a:r>
              <a:rPr lang="en-US" dirty="0"/>
              <a:t> for the CARLA project where vehicles are being trained to drive on city terrain and segmentation would come in handy.</a:t>
            </a:r>
          </a:p>
          <a:p>
            <a:endParaRPr lang="en-US" dirty="0"/>
          </a:p>
        </p:txBody>
      </p:sp>
      <p:sp>
        <p:nvSpPr>
          <p:cNvPr id="4" name="Slide Number Placeholder 3"/>
          <p:cNvSpPr>
            <a:spLocks noGrp="1"/>
          </p:cNvSpPr>
          <p:nvPr>
            <p:ph type="sldNum" sz="quarter" idx="5"/>
          </p:nvPr>
        </p:nvSpPr>
        <p:spPr/>
        <p:txBody>
          <a:bodyPr/>
          <a:lstStyle/>
          <a:p>
            <a:fld id="{5C2A9104-729D-4C00-8DEC-C95A99D0A6D5}" type="slidenum">
              <a:rPr lang="en-US" smtClean="0"/>
              <a:t>26</a:t>
            </a:fld>
            <a:endParaRPr lang="en-US"/>
          </a:p>
        </p:txBody>
      </p:sp>
    </p:spTree>
    <p:extLst>
      <p:ext uri="{BB962C8B-B14F-4D97-AF65-F5344CB8AC3E}">
        <p14:creationId xmlns:p14="http://schemas.microsoft.com/office/powerpoint/2010/main" val="53720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52395F45-3D79-4060-A984-F392F5AEF4F3}" type="datetimeFigureOut">
              <a:rPr lang="en-US" smtClean="0"/>
              <a:t>10/30/2022</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CEAA067-9028-4D11-A116-27CD4D946953}" type="slidenum">
              <a:rPr lang="en-US" smtClean="0"/>
              <a:t>‹#›</a:t>
            </a:fld>
            <a:endParaRPr lang="en-US"/>
          </a:p>
        </p:txBody>
      </p:sp>
    </p:spTree>
    <p:extLst>
      <p:ext uri="{BB962C8B-B14F-4D97-AF65-F5344CB8AC3E}">
        <p14:creationId xmlns:p14="http://schemas.microsoft.com/office/powerpoint/2010/main" val="367366820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95F45-3D79-4060-A984-F392F5AEF4F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A067-9028-4D11-A116-27CD4D94695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510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95F45-3D79-4060-A984-F392F5AEF4F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A067-9028-4D11-A116-27CD4D94695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5244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95F45-3D79-4060-A984-F392F5AEF4F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A067-9028-4D11-A116-27CD4D94695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76360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395F45-3D79-4060-A984-F392F5AEF4F3}" type="datetimeFigureOut">
              <a:rPr lang="en-US" smtClean="0"/>
              <a:t>10/30/2022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AA067-9028-4D11-A116-27CD4D94695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9153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395F45-3D79-4060-A984-F392F5AEF4F3}"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AA067-9028-4D11-A116-27CD4D946953}" type="slidenum">
              <a:rPr lang="en-US" smtClean="0"/>
              <a:t>‹#›</a:t>
            </a:fld>
            <a:endParaRPr lang="en-US"/>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44610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395F45-3D79-4060-A984-F392F5AEF4F3}" type="datetimeFigureOut">
              <a:rPr lang="en-US" smtClean="0"/>
              <a:t>10/30/2022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AA067-9028-4D11-A116-27CD4D946953}" type="slidenum">
              <a:rPr lang="en-US" smtClean="0"/>
              <a:t>‹#›</a:t>
            </a:fld>
            <a:endParaRPr lang="en-US"/>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97943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395F45-3D79-4060-A984-F392F5AEF4F3}" type="datetimeFigureOut">
              <a:rPr lang="en-US" smtClean="0"/>
              <a:t>10/30/2022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AA067-9028-4D11-A116-27CD4D946953}" type="slidenum">
              <a:rPr lang="en-US" smtClean="0"/>
              <a:t>‹#›</a:t>
            </a:fld>
            <a:endParaRPr lang="en-US"/>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9275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95F45-3D79-4060-A984-F392F5AEF4F3}" type="datetimeFigureOut">
              <a:rPr lang="en-US" smtClean="0"/>
              <a:t>10/30/2022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AA067-9028-4D11-A116-27CD4D946953}" type="slidenum">
              <a:rPr lang="en-US" smtClean="0"/>
              <a:t>‹#›</a:t>
            </a:fld>
            <a:endParaRPr lang="en-US"/>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7442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95F45-3D79-4060-A984-F392F5AEF4F3}"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AA067-9028-4D11-A116-27CD4D946953}" type="slidenum">
              <a:rPr lang="en-US" smtClean="0"/>
              <a:t>‹#›</a:t>
            </a:fld>
            <a:endParaRPr lang="en-US"/>
          </a:p>
        </p:txBody>
      </p:sp>
    </p:spTree>
    <p:extLst>
      <p:ext uri="{BB962C8B-B14F-4D97-AF65-F5344CB8AC3E}">
        <p14:creationId xmlns:p14="http://schemas.microsoft.com/office/powerpoint/2010/main" val="1245465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395F45-3D79-4060-A984-F392F5AEF4F3}" type="datetimeFigureOut">
              <a:rPr lang="en-US" smtClean="0"/>
              <a:t>10/30/2022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AA067-9028-4D11-A116-27CD4D946953}" type="slidenum">
              <a:rPr lang="en-US" smtClean="0"/>
              <a:t>‹#›</a:t>
            </a:fld>
            <a:endParaRPr lang="en-US"/>
          </a:p>
        </p:txBody>
      </p:sp>
    </p:spTree>
    <p:extLst>
      <p:ext uri="{BB962C8B-B14F-4D97-AF65-F5344CB8AC3E}">
        <p14:creationId xmlns:p14="http://schemas.microsoft.com/office/powerpoint/2010/main" val="3288301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52395F45-3D79-4060-A984-F392F5AEF4F3}" type="datetimeFigureOut">
              <a:rPr lang="en-US" smtClean="0"/>
              <a:t>10/30/2022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1CEAA067-9028-4D11-A116-27CD4D946953}" type="slidenum">
              <a:rPr lang="en-US" smtClean="0"/>
              <a:t>‹#›</a:t>
            </a:fld>
            <a:endParaRPr lang="en-US"/>
          </a:p>
        </p:txBody>
      </p:sp>
    </p:spTree>
    <p:extLst>
      <p:ext uri="{BB962C8B-B14F-4D97-AF65-F5344CB8AC3E}">
        <p14:creationId xmlns:p14="http://schemas.microsoft.com/office/powerpoint/2010/main" val="2234563687"/>
      </p:ext>
    </p:extLst>
  </p:cSld>
  <p:clrMap bg1="lt1" tx1="dk1" bg2="lt2" tx2="dk2" accent1="accent1" accent2="accent2" accent3="accent3" accent4="accent4" accent5="accent5" accent6="accent6" hlink="hlink" folHlink="folHlink"/>
  <p:sldLayoutIdLst>
    <p:sldLayoutId id="2147484119" r:id="rId1"/>
    <p:sldLayoutId id="2147484120" r:id="rId2"/>
    <p:sldLayoutId id="2147484121" r:id="rId3"/>
    <p:sldLayoutId id="2147484122" r:id="rId4"/>
    <p:sldLayoutId id="2147484123" r:id="rId5"/>
    <p:sldLayoutId id="2147484124" r:id="rId6"/>
    <p:sldLayoutId id="2147484125" r:id="rId7"/>
    <p:sldLayoutId id="2147484126" r:id="rId8"/>
    <p:sldLayoutId id="2147484127" r:id="rId9"/>
    <p:sldLayoutId id="2147484128" r:id="rId10"/>
    <p:sldLayoutId id="2147484129"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097280" y="758952"/>
            <a:ext cx="10058400" cy="2305090"/>
          </a:xfrm>
        </p:spPr>
        <p:txBody>
          <a:bodyPr>
            <a:normAutofit fontScale="90000"/>
          </a:bodyPr>
          <a:lstStyle/>
          <a:p>
            <a:r>
              <a:rPr lang="en-US" dirty="0"/>
              <a:t>CARLA Sensing Group</a:t>
            </a:r>
            <a:br>
              <a:rPr lang="en-US" dirty="0"/>
            </a:br>
            <a:r>
              <a:rPr lang="en-US" dirty="0"/>
              <a:t>Literature Review</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097280" y="3429000"/>
            <a:ext cx="9418320" cy="1691640"/>
          </a:xfrm>
        </p:spPr>
        <p:txBody>
          <a:bodyPr/>
          <a:lstStyle/>
          <a:p>
            <a:r>
              <a:rPr lang="en-US" dirty="0"/>
              <a:t>Eric Choi, Sree Nair, </a:t>
            </a:r>
            <a:r>
              <a:rPr lang="en-US" dirty="0" err="1"/>
              <a:t>Linbo</a:t>
            </a:r>
            <a:r>
              <a:rPr lang="en-US" dirty="0"/>
              <a:t> Tang</a:t>
            </a:r>
          </a:p>
        </p:txBody>
      </p:sp>
      <p:sp>
        <p:nvSpPr>
          <p:cNvPr id="4" name="Subtitle 2">
            <a:extLst>
              <a:ext uri="{FF2B5EF4-FFF2-40B4-BE49-F238E27FC236}">
                <a16:creationId xmlns:a16="http://schemas.microsoft.com/office/drawing/2014/main" id="{D77C3799-FCD8-2CF3-B73A-3C64F779B660}"/>
              </a:ext>
            </a:extLst>
          </p:cNvPr>
          <p:cNvSpPr txBox="1">
            <a:spLocks/>
          </p:cNvSpPr>
          <p:nvPr/>
        </p:nvSpPr>
        <p:spPr>
          <a:xfrm>
            <a:off x="1097280" y="3188331"/>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91433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1652338" y="1368593"/>
            <a:ext cx="2548129"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[auto-regressive]</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6434387" y="5115588"/>
            <a:ext cx="4370114" cy="1520890"/>
          </a:xfrm>
        </p:spPr>
        <p:txBody>
          <a:bodyPr>
            <a:normAutofit/>
          </a:bodyPr>
          <a:lstStyle/>
          <a:p>
            <a:r>
              <a:rPr lang="en-US" dirty="0"/>
              <a:t>Parallel decoding output</a:t>
            </a:r>
          </a:p>
          <a:p>
            <a:r>
              <a:rPr lang="en-US" dirty="0"/>
              <a:t>Computational cost </a:t>
            </a:r>
            <a:r>
              <a:rPr lang="ko-KR" altLang="en-US" dirty="0"/>
              <a:t>↓</a:t>
            </a:r>
            <a:endParaRPr lang="en-US" altLang="ko-KR" dirty="0"/>
          </a:p>
          <a:p>
            <a:r>
              <a:rPr lang="en-US" dirty="0"/>
              <a:t>Accuracy </a:t>
            </a:r>
            <a:r>
              <a:rPr lang="ko-KR" altLang="en-US" dirty="0"/>
              <a:t>↓</a:t>
            </a:r>
            <a:endParaRPr lang="en-US" dirty="0"/>
          </a:p>
        </p:txBody>
      </p:sp>
      <p:pic>
        <p:nvPicPr>
          <p:cNvPr id="6" name="Picture 5">
            <a:extLst>
              <a:ext uri="{FF2B5EF4-FFF2-40B4-BE49-F238E27FC236}">
                <a16:creationId xmlns:a16="http://schemas.microsoft.com/office/drawing/2014/main" id="{36544557-7D13-E935-4059-5F10703A6634}"/>
              </a:ext>
            </a:extLst>
          </p:cNvPr>
          <p:cNvPicPr>
            <a:picLocks noChangeAspect="1"/>
          </p:cNvPicPr>
          <p:nvPr/>
        </p:nvPicPr>
        <p:blipFill>
          <a:blip r:embed="rId2"/>
          <a:stretch>
            <a:fillRect/>
          </a:stretch>
        </p:blipFill>
        <p:spPr>
          <a:xfrm>
            <a:off x="1716962" y="1818918"/>
            <a:ext cx="3209648" cy="2993267"/>
          </a:xfrm>
          <a:prstGeom prst="rect">
            <a:avLst/>
          </a:prstGeom>
        </p:spPr>
      </p:pic>
      <p:pic>
        <p:nvPicPr>
          <p:cNvPr id="7172" name="Picture 4">
            <a:extLst>
              <a:ext uri="{FF2B5EF4-FFF2-40B4-BE49-F238E27FC236}">
                <a16:creationId xmlns:a16="http://schemas.microsoft.com/office/drawing/2014/main" id="{8CADCD17-4FE5-59FA-FEE8-02069C2CC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387" y="1811445"/>
            <a:ext cx="4105275" cy="207645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E8852DE0-92AE-DFB3-F48E-A6CA361C66B8}"/>
              </a:ext>
            </a:extLst>
          </p:cNvPr>
          <p:cNvSpPr txBox="1">
            <a:spLocks/>
          </p:cNvSpPr>
          <p:nvPr/>
        </p:nvSpPr>
        <p:spPr>
          <a:xfrm>
            <a:off x="6326174" y="1350234"/>
            <a:ext cx="3400174"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[non-autoregressive]</a:t>
            </a:r>
          </a:p>
        </p:txBody>
      </p:sp>
      <p:sp>
        <p:nvSpPr>
          <p:cNvPr id="9" name="Subtitle 2">
            <a:extLst>
              <a:ext uri="{FF2B5EF4-FFF2-40B4-BE49-F238E27FC236}">
                <a16:creationId xmlns:a16="http://schemas.microsoft.com/office/drawing/2014/main" id="{CAE29EF0-B338-D127-0E83-88F154A6D5E4}"/>
              </a:ext>
            </a:extLst>
          </p:cNvPr>
          <p:cNvSpPr txBox="1">
            <a:spLocks/>
          </p:cNvSpPr>
          <p:nvPr/>
        </p:nvSpPr>
        <p:spPr>
          <a:xfrm>
            <a:off x="1716962" y="5115588"/>
            <a:ext cx="4657740" cy="152089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Sequential decoding output</a:t>
            </a:r>
          </a:p>
          <a:p>
            <a:r>
              <a:rPr lang="en-US" dirty="0"/>
              <a:t>Computational cost </a:t>
            </a:r>
            <a:r>
              <a:rPr lang="ko-KR" altLang="en-US" dirty="0"/>
              <a:t>↑</a:t>
            </a:r>
            <a:endParaRPr lang="en-US" altLang="ko-KR" dirty="0"/>
          </a:p>
          <a:p>
            <a:r>
              <a:rPr lang="en-US" dirty="0"/>
              <a:t>Accuracy </a:t>
            </a:r>
            <a:r>
              <a:rPr lang="ko-KR" altLang="en-US" dirty="0"/>
              <a:t>↑</a:t>
            </a:r>
            <a:endParaRPr lang="en-US" dirty="0"/>
          </a:p>
        </p:txBody>
      </p:sp>
      <p:pic>
        <p:nvPicPr>
          <p:cNvPr id="14338" name="Picture 2" descr="image">
            <a:extLst>
              <a:ext uri="{FF2B5EF4-FFF2-40B4-BE49-F238E27FC236}">
                <a16:creationId xmlns:a16="http://schemas.microsoft.com/office/drawing/2014/main" id="{7B1A1D94-B970-9029-B475-8D0AFE492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3650" y="1741965"/>
            <a:ext cx="9694763" cy="404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021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1045303" y="1707204"/>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[Architecture of DETR: Direct Set Prediction]</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1261872" y="5252986"/>
            <a:ext cx="9418320" cy="1239254"/>
          </a:xfrm>
        </p:spPr>
        <p:txBody>
          <a:bodyPr>
            <a:normAutofit lnSpcReduction="10000"/>
          </a:bodyPr>
          <a:lstStyle/>
          <a:p>
            <a:r>
              <a:rPr lang="en-US" dirty="0"/>
              <a:t>Apply </a:t>
            </a:r>
            <a:r>
              <a:rPr lang="en-US" u="sng" dirty="0"/>
              <a:t>bipartite matching </a:t>
            </a:r>
            <a:r>
              <a:rPr lang="en-US" dirty="0"/>
              <a:t>to the output of the FFNs</a:t>
            </a:r>
          </a:p>
          <a:p>
            <a:r>
              <a:rPr lang="en-US" dirty="0"/>
              <a:t>Bipartite matching sets background to “no object”; they will be removed from the output</a:t>
            </a:r>
          </a:p>
        </p:txBody>
      </p:sp>
      <p:pic>
        <p:nvPicPr>
          <p:cNvPr id="5122" name="Picture 2">
            <a:extLst>
              <a:ext uri="{FF2B5EF4-FFF2-40B4-BE49-F238E27FC236}">
                <a16:creationId xmlns:a16="http://schemas.microsoft.com/office/drawing/2014/main" id="{51F3BDE9-F07A-B661-EA41-B9AB6B49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21" y="2168415"/>
            <a:ext cx="9832558" cy="2521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361EEED-D214-9DEF-01B3-078FEE0F70E2}"/>
              </a:ext>
            </a:extLst>
          </p:cNvPr>
          <p:cNvSpPr/>
          <p:nvPr/>
        </p:nvSpPr>
        <p:spPr>
          <a:xfrm>
            <a:off x="6962273" y="2168415"/>
            <a:ext cx="1828801" cy="25211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63339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2020075" y="1357707"/>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[DETR: Bipartite matching]</a:t>
            </a:r>
          </a:p>
        </p:txBody>
      </p:sp>
      <p:pic>
        <p:nvPicPr>
          <p:cNvPr id="10250" name="Picture 10">
            <a:extLst>
              <a:ext uri="{FF2B5EF4-FFF2-40B4-BE49-F238E27FC236}">
                <a16:creationId xmlns:a16="http://schemas.microsoft.com/office/drawing/2014/main" id="{C8D83F4C-DD92-AA8B-C737-006D68220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318" y="1818918"/>
            <a:ext cx="3326348" cy="3539145"/>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9">
            <a:extLst>
              <a:ext uri="{FF2B5EF4-FFF2-40B4-BE49-F238E27FC236}">
                <a16:creationId xmlns:a16="http://schemas.microsoft.com/office/drawing/2014/main" id="{877300ED-E886-067C-3EC5-08A71A153C1D}"/>
              </a:ext>
            </a:extLst>
          </p:cNvPr>
          <p:cNvSpPr>
            <a:spLocks noGrp="1"/>
          </p:cNvSpPr>
          <p:nvPr>
            <p:ph type="subTitle" idx="1"/>
          </p:nvPr>
        </p:nvSpPr>
        <p:spPr>
          <a:xfrm>
            <a:off x="1261872" y="5500293"/>
            <a:ext cx="9418320" cy="991946"/>
          </a:xfrm>
        </p:spPr>
        <p:txBody>
          <a:bodyPr/>
          <a:lstStyle/>
          <a:p>
            <a:r>
              <a:rPr lang="en-US" i="1" dirty="0"/>
              <a:t>Prediction</a:t>
            </a:r>
            <a:r>
              <a:rPr lang="en-US" dirty="0"/>
              <a:t> is the DETR output, and </a:t>
            </a:r>
            <a:r>
              <a:rPr lang="en-US" i="1" dirty="0"/>
              <a:t>output</a:t>
            </a:r>
            <a:r>
              <a:rPr lang="en-US" dirty="0"/>
              <a:t> is Ground-Truth</a:t>
            </a:r>
          </a:p>
          <a:p>
            <a:r>
              <a:rPr lang="en-US" dirty="0"/>
              <a:t>No connection inside each group</a:t>
            </a:r>
          </a:p>
        </p:txBody>
      </p:sp>
      <p:pic>
        <p:nvPicPr>
          <p:cNvPr id="10252" name="Picture 12" descr="Maximum Bipartite Matching Problem | TutorialHorizon">
            <a:extLst>
              <a:ext uri="{FF2B5EF4-FFF2-40B4-BE49-F238E27FC236}">
                <a16:creationId xmlns:a16="http://schemas.microsoft.com/office/drawing/2014/main" id="{E27F0175-9EAB-3309-E1EB-98450129BA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963" y="1795819"/>
            <a:ext cx="4278229" cy="3562244"/>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BABDEE0-BBEE-9884-607F-3FB2AC2F9C58}"/>
              </a:ext>
            </a:extLst>
          </p:cNvPr>
          <p:cNvCxnSpPr>
            <a:cxnSpLocks/>
          </p:cNvCxnSpPr>
          <p:nvPr/>
        </p:nvCxnSpPr>
        <p:spPr>
          <a:xfrm flipH="1">
            <a:off x="2020075" y="2037347"/>
            <a:ext cx="578746" cy="37538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F74E0C4-4B7A-BD4F-6D2B-3C215378DB47}"/>
              </a:ext>
            </a:extLst>
          </p:cNvPr>
          <p:cNvCxnSpPr>
            <a:cxnSpLocks/>
          </p:cNvCxnSpPr>
          <p:nvPr/>
        </p:nvCxnSpPr>
        <p:spPr>
          <a:xfrm>
            <a:off x="5069305" y="2005263"/>
            <a:ext cx="1491916" cy="37859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4650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2298192" y="1357707"/>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[DETR: Bipartite matching]</a:t>
            </a:r>
          </a:p>
        </p:txBody>
      </p:sp>
      <p:pic>
        <p:nvPicPr>
          <p:cNvPr id="10244" name="Picture 4">
            <a:extLst>
              <a:ext uri="{FF2B5EF4-FFF2-40B4-BE49-F238E27FC236}">
                <a16:creationId xmlns:a16="http://schemas.microsoft.com/office/drawing/2014/main" id="{7B60A83C-DC9E-B591-9805-19E53091E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620" y="1818919"/>
            <a:ext cx="7360760" cy="3728302"/>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9">
            <a:extLst>
              <a:ext uri="{FF2B5EF4-FFF2-40B4-BE49-F238E27FC236}">
                <a16:creationId xmlns:a16="http://schemas.microsoft.com/office/drawing/2014/main" id="{2AE51C41-C9D9-0020-83FC-04B2D435F45B}"/>
              </a:ext>
            </a:extLst>
          </p:cNvPr>
          <p:cNvSpPr>
            <a:spLocks noGrp="1"/>
          </p:cNvSpPr>
          <p:nvPr>
            <p:ph type="subTitle" idx="1"/>
          </p:nvPr>
        </p:nvSpPr>
        <p:spPr>
          <a:xfrm>
            <a:off x="1261872" y="5666112"/>
            <a:ext cx="9418320" cy="826127"/>
          </a:xfrm>
        </p:spPr>
        <p:txBody>
          <a:bodyPr>
            <a:normAutofit fontScale="92500" lnSpcReduction="10000"/>
          </a:bodyPr>
          <a:lstStyle/>
          <a:p>
            <a:r>
              <a:rPr lang="en-US" dirty="0"/>
              <a:t>DETR output: class and </a:t>
            </a:r>
            <a:r>
              <a:rPr lang="en-US" dirty="0" err="1"/>
              <a:t>bbox</a:t>
            </a:r>
            <a:endParaRPr lang="en-US" dirty="0"/>
          </a:p>
          <a:p>
            <a:r>
              <a:rPr lang="en-US" dirty="0"/>
              <a:t>We want to calculate the loss by connecting the predicted to the GT</a:t>
            </a:r>
          </a:p>
        </p:txBody>
      </p:sp>
    </p:spTree>
    <p:extLst>
      <p:ext uri="{BB962C8B-B14F-4D97-AF65-F5344CB8AC3E}">
        <p14:creationId xmlns:p14="http://schemas.microsoft.com/office/powerpoint/2010/main" val="5868399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1261872" y="5252986"/>
            <a:ext cx="9418320" cy="1239254"/>
          </a:xfrm>
        </p:spPr>
        <p:txBody>
          <a:bodyPr>
            <a:normAutofit/>
          </a:bodyPr>
          <a:lstStyle/>
          <a:p>
            <a:r>
              <a:rPr lang="en-US" dirty="0">
                <a:solidFill>
                  <a:srgbClr val="FF0000"/>
                </a:solidFill>
              </a:rPr>
              <a:t>Left</a:t>
            </a:r>
            <a:r>
              <a:rPr lang="en-US" dirty="0"/>
              <a:t>: probability that the predicted is same as GT class</a:t>
            </a:r>
          </a:p>
          <a:p>
            <a:r>
              <a:rPr lang="en-US" dirty="0">
                <a:solidFill>
                  <a:srgbClr val="7030A0"/>
                </a:solidFill>
              </a:rPr>
              <a:t>Right</a:t>
            </a:r>
            <a:r>
              <a:rPr lang="en-US" dirty="0"/>
              <a:t>: loss between the predicted </a:t>
            </a:r>
            <a:r>
              <a:rPr lang="en-US" dirty="0" err="1"/>
              <a:t>bbox</a:t>
            </a:r>
            <a:r>
              <a:rPr lang="en-US" dirty="0"/>
              <a:t> and GT </a:t>
            </a:r>
            <a:r>
              <a:rPr lang="en-US" dirty="0" err="1"/>
              <a:t>bbox</a:t>
            </a:r>
            <a:endParaRPr lang="en-US" dirty="0"/>
          </a:p>
        </p:txBody>
      </p:sp>
      <p:pic>
        <p:nvPicPr>
          <p:cNvPr id="11266" name="Picture 2">
            <a:extLst>
              <a:ext uri="{FF2B5EF4-FFF2-40B4-BE49-F238E27FC236}">
                <a16:creationId xmlns:a16="http://schemas.microsoft.com/office/drawing/2014/main" id="{F78DF61C-4328-42EB-D7AA-EF1998B2D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1467" y="1986492"/>
            <a:ext cx="8848725" cy="29337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2">
            <a:extLst>
              <a:ext uri="{FF2B5EF4-FFF2-40B4-BE49-F238E27FC236}">
                <a16:creationId xmlns:a16="http://schemas.microsoft.com/office/drawing/2014/main" id="{2F3D4A91-8BFE-E703-E31A-0EF8B17C2D3D}"/>
              </a:ext>
            </a:extLst>
          </p:cNvPr>
          <p:cNvSpPr txBox="1">
            <a:spLocks/>
          </p:cNvSpPr>
          <p:nvPr/>
        </p:nvSpPr>
        <p:spPr>
          <a:xfrm>
            <a:off x="1681855" y="1525281"/>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[DETR: Bipartite matching]</a:t>
            </a:r>
          </a:p>
        </p:txBody>
      </p:sp>
      <p:sp>
        <p:nvSpPr>
          <p:cNvPr id="6" name="Rectangle 5">
            <a:extLst>
              <a:ext uri="{FF2B5EF4-FFF2-40B4-BE49-F238E27FC236}">
                <a16:creationId xmlns:a16="http://schemas.microsoft.com/office/drawing/2014/main" id="{73C2EE19-0033-DC6F-0B5E-CB6E4511495F}"/>
              </a:ext>
            </a:extLst>
          </p:cNvPr>
          <p:cNvSpPr/>
          <p:nvPr/>
        </p:nvSpPr>
        <p:spPr>
          <a:xfrm>
            <a:off x="4892842" y="4288392"/>
            <a:ext cx="2502570" cy="58311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76BBBAFF-843E-FCF6-A784-A938BD41934B}"/>
              </a:ext>
            </a:extLst>
          </p:cNvPr>
          <p:cNvSpPr/>
          <p:nvPr/>
        </p:nvSpPr>
        <p:spPr>
          <a:xfrm>
            <a:off x="7684169" y="4288391"/>
            <a:ext cx="2996023" cy="583117"/>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5700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2297339" y="1502178"/>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[Architecture of DETR: Output]</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1261872" y="5550568"/>
            <a:ext cx="9418320" cy="941672"/>
          </a:xfrm>
        </p:spPr>
        <p:txBody>
          <a:bodyPr>
            <a:normAutofit/>
          </a:bodyPr>
          <a:lstStyle/>
          <a:p>
            <a:r>
              <a:rPr lang="en-US" dirty="0"/>
              <a:t>Decoder attends to object extremities, such as legs and heads.</a:t>
            </a:r>
          </a:p>
        </p:txBody>
      </p:sp>
      <p:pic>
        <p:nvPicPr>
          <p:cNvPr id="9" name="Picture 8">
            <a:extLst>
              <a:ext uri="{FF2B5EF4-FFF2-40B4-BE49-F238E27FC236}">
                <a16:creationId xmlns:a16="http://schemas.microsoft.com/office/drawing/2014/main" id="{19769472-2D9E-17C1-6071-A590B9A8392D}"/>
              </a:ext>
            </a:extLst>
          </p:cNvPr>
          <p:cNvPicPr>
            <a:picLocks noChangeAspect="1"/>
          </p:cNvPicPr>
          <p:nvPr/>
        </p:nvPicPr>
        <p:blipFill>
          <a:blip r:embed="rId2"/>
          <a:stretch>
            <a:fillRect/>
          </a:stretch>
        </p:blipFill>
        <p:spPr>
          <a:xfrm>
            <a:off x="2414632" y="1899181"/>
            <a:ext cx="7362736" cy="3418013"/>
          </a:xfrm>
          <a:prstGeom prst="rect">
            <a:avLst/>
          </a:prstGeom>
        </p:spPr>
      </p:pic>
    </p:spTree>
    <p:extLst>
      <p:ext uri="{BB962C8B-B14F-4D97-AF65-F5344CB8AC3E}">
        <p14:creationId xmlns:p14="http://schemas.microsoft.com/office/powerpoint/2010/main" val="3605690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2599564" y="1319722"/>
            <a:ext cx="5967662"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[Pros and </a:t>
            </a:r>
            <a:r>
              <a:rPr lang="en-US" dirty="0">
                <a:solidFill>
                  <a:schemeClr val="accent5">
                    <a:lumMod val="40000"/>
                    <a:lumOff val="60000"/>
                  </a:schemeClr>
                </a:solidFill>
              </a:rPr>
              <a:t>cons</a:t>
            </a:r>
            <a:r>
              <a:rPr lang="en-US" dirty="0"/>
              <a:t> of DETR]</a:t>
            </a:r>
          </a:p>
        </p:txBody>
      </p:sp>
      <p:sp>
        <p:nvSpPr>
          <p:cNvPr id="9" name="Subtitle 2">
            <a:extLst>
              <a:ext uri="{FF2B5EF4-FFF2-40B4-BE49-F238E27FC236}">
                <a16:creationId xmlns:a16="http://schemas.microsoft.com/office/drawing/2014/main" id="{CAE29EF0-B338-D127-0E83-88F154A6D5E4}"/>
              </a:ext>
            </a:extLst>
          </p:cNvPr>
          <p:cNvSpPr txBox="1">
            <a:spLocks/>
          </p:cNvSpPr>
          <p:nvPr/>
        </p:nvSpPr>
        <p:spPr>
          <a:xfrm>
            <a:off x="533698" y="4604084"/>
            <a:ext cx="5967662" cy="2135462"/>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342900" indent="-342900">
              <a:buFontTx/>
              <a:buChar char="-"/>
            </a:pPr>
            <a:r>
              <a:rPr lang="en-US" dirty="0">
                <a:solidFill>
                  <a:srgbClr val="00B050"/>
                </a:solidFill>
              </a:rPr>
              <a:t>Better accuracy than SOTA R-CNN</a:t>
            </a:r>
          </a:p>
          <a:p>
            <a:pPr marL="342900" indent="-342900">
              <a:buFontTx/>
              <a:buChar char="-"/>
            </a:pPr>
            <a:r>
              <a:rPr lang="en-US" dirty="0">
                <a:solidFill>
                  <a:srgbClr val="00B050"/>
                </a:solidFill>
              </a:rPr>
              <a:t>Flexible Transformer architecture</a:t>
            </a:r>
          </a:p>
          <a:p>
            <a:pPr marL="342900" indent="-342900">
              <a:buFontTx/>
              <a:buChar char="-"/>
            </a:pPr>
            <a:r>
              <a:rPr lang="en-US" dirty="0">
                <a:solidFill>
                  <a:srgbClr val="00B050"/>
                </a:solidFill>
              </a:rPr>
              <a:t>Simple implementation</a:t>
            </a:r>
          </a:p>
          <a:p>
            <a:pPr marL="342900" indent="-342900">
              <a:buFontTx/>
              <a:buChar char="-"/>
            </a:pPr>
            <a:r>
              <a:rPr lang="en-US" u="sng" dirty="0">
                <a:solidFill>
                  <a:srgbClr val="00B050"/>
                </a:solidFill>
              </a:rPr>
              <a:t>Improved large object detection performance</a:t>
            </a:r>
          </a:p>
          <a:p>
            <a:pPr marL="342900" indent="-342900">
              <a:buFontTx/>
              <a:buChar char="-"/>
            </a:pPr>
            <a:r>
              <a:rPr lang="en-US" dirty="0">
                <a:solidFill>
                  <a:srgbClr val="00B050"/>
                </a:solidFill>
              </a:rPr>
              <a:t>No custom layers; better reproduction</a:t>
            </a:r>
          </a:p>
        </p:txBody>
      </p:sp>
      <p:pic>
        <p:nvPicPr>
          <p:cNvPr id="15362" name="Picture 2">
            <a:extLst>
              <a:ext uri="{FF2B5EF4-FFF2-40B4-BE49-F238E27FC236}">
                <a16:creationId xmlns:a16="http://schemas.microsoft.com/office/drawing/2014/main" id="{693F661A-C36B-8E65-96E4-C3E86192C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0192" y="1742947"/>
            <a:ext cx="6275322" cy="2633684"/>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a:extLst>
              <a:ext uri="{FF2B5EF4-FFF2-40B4-BE49-F238E27FC236}">
                <a16:creationId xmlns:a16="http://schemas.microsoft.com/office/drawing/2014/main" id="{BC2F606C-EB59-43AF-D08B-0BE5A29D7CC3}"/>
              </a:ext>
            </a:extLst>
          </p:cNvPr>
          <p:cNvSpPr txBox="1">
            <a:spLocks/>
          </p:cNvSpPr>
          <p:nvPr/>
        </p:nvSpPr>
        <p:spPr>
          <a:xfrm>
            <a:off x="6561221" y="4578116"/>
            <a:ext cx="5630779" cy="2135462"/>
          </a:xfrm>
          <a:prstGeom prst="rect">
            <a:avLst/>
          </a:prstGeom>
        </p:spPr>
        <p:txBody>
          <a:bodyPr vert="horz" lIns="91440" tIns="45720" rIns="91440" bIns="45720" rtlCol="0">
            <a:normAutofit fontScale="925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marL="342900" indent="-342900">
              <a:buFontTx/>
              <a:buChar char="-"/>
            </a:pPr>
            <a:r>
              <a:rPr lang="en-US" dirty="0">
                <a:solidFill>
                  <a:schemeClr val="accent5">
                    <a:lumMod val="40000"/>
                    <a:lumOff val="60000"/>
                  </a:schemeClr>
                </a:solidFill>
              </a:rPr>
              <a:t>Too long training time</a:t>
            </a:r>
          </a:p>
          <a:p>
            <a:pPr marL="342900" indent="-342900">
              <a:buFontTx/>
              <a:buChar char="-"/>
            </a:pPr>
            <a:r>
              <a:rPr lang="en-US" dirty="0">
                <a:solidFill>
                  <a:schemeClr val="accent5">
                    <a:lumMod val="40000"/>
                    <a:lumOff val="60000"/>
                  </a:schemeClr>
                </a:solidFill>
              </a:rPr>
              <a:t>Optimization problems</a:t>
            </a:r>
          </a:p>
          <a:p>
            <a:pPr marL="342900" indent="-342900">
              <a:buFontTx/>
              <a:buChar char="-"/>
            </a:pPr>
            <a:r>
              <a:rPr lang="en-US" dirty="0">
                <a:solidFill>
                  <a:schemeClr val="accent5">
                    <a:lumMod val="40000"/>
                    <a:lumOff val="60000"/>
                  </a:schemeClr>
                </a:solidFill>
              </a:rPr>
              <a:t>Worse small object detection performance</a:t>
            </a:r>
          </a:p>
          <a:p>
            <a:pPr marL="342900" indent="-342900">
              <a:buFontTx/>
              <a:buChar char="-"/>
            </a:pPr>
            <a:r>
              <a:rPr lang="en-US" dirty="0">
                <a:solidFill>
                  <a:schemeClr val="accent5">
                    <a:lumMod val="40000"/>
                    <a:lumOff val="60000"/>
                  </a:schemeClr>
                </a:solidFill>
              </a:rPr>
              <a:t>Not desirable for small amounts of data</a:t>
            </a:r>
          </a:p>
        </p:txBody>
      </p:sp>
    </p:spTree>
    <p:extLst>
      <p:ext uri="{BB962C8B-B14F-4D97-AF65-F5344CB8AC3E}">
        <p14:creationId xmlns:p14="http://schemas.microsoft.com/office/powerpoint/2010/main" val="300554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pic>
        <p:nvPicPr>
          <p:cNvPr id="16386" name="Picture 2" descr="High-Quality Training Data for Autonomous Cars in 2021 | by ByteBridge |  Becoming Human: Artificial Intelligence Magazine">
            <a:extLst>
              <a:ext uri="{FF2B5EF4-FFF2-40B4-BE49-F238E27FC236}">
                <a16:creationId xmlns:a16="http://schemas.microsoft.com/office/drawing/2014/main" id="{CDEC967D-E6EB-02A0-69CB-0B062030BE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705" y="1415646"/>
            <a:ext cx="6076590" cy="4557443"/>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9">
            <a:extLst>
              <a:ext uri="{FF2B5EF4-FFF2-40B4-BE49-F238E27FC236}">
                <a16:creationId xmlns:a16="http://schemas.microsoft.com/office/drawing/2014/main" id="{C7435E1B-579E-A327-5458-D3CEDCB9F68E}"/>
              </a:ext>
            </a:extLst>
          </p:cNvPr>
          <p:cNvSpPr>
            <a:spLocks noGrp="1"/>
          </p:cNvSpPr>
          <p:nvPr>
            <p:ph type="subTitle" idx="1"/>
          </p:nvPr>
        </p:nvSpPr>
        <p:spPr>
          <a:xfrm>
            <a:off x="1261872" y="6031028"/>
            <a:ext cx="9418320" cy="461211"/>
          </a:xfrm>
        </p:spPr>
        <p:txBody>
          <a:bodyPr>
            <a:normAutofit/>
          </a:bodyPr>
          <a:lstStyle/>
          <a:p>
            <a:pPr marL="342900" indent="-342900">
              <a:buFontTx/>
              <a:buChar char="-"/>
            </a:pPr>
            <a:r>
              <a:rPr lang="en-US" u="sng" dirty="0">
                <a:solidFill>
                  <a:srgbClr val="00B050"/>
                </a:solidFill>
              </a:rPr>
              <a:t>Improved large object detection performance</a:t>
            </a:r>
          </a:p>
        </p:txBody>
      </p:sp>
    </p:spTree>
    <p:extLst>
      <p:ext uri="{BB962C8B-B14F-4D97-AF65-F5344CB8AC3E}">
        <p14:creationId xmlns:p14="http://schemas.microsoft.com/office/powerpoint/2010/main" val="4177782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097280" y="4455620"/>
            <a:ext cx="9418320" cy="1691640"/>
          </a:xfrm>
        </p:spPr>
        <p:txBody>
          <a:bodyPr/>
          <a:lstStyle/>
          <a:p>
            <a:r>
              <a:rPr lang="en-US" dirty="0"/>
              <a:t>Sree Nair</a:t>
            </a:r>
          </a:p>
        </p:txBody>
      </p:sp>
      <p:sp>
        <p:nvSpPr>
          <p:cNvPr id="4" name="Subtitle 2">
            <a:extLst>
              <a:ext uri="{FF2B5EF4-FFF2-40B4-BE49-F238E27FC236}">
                <a16:creationId xmlns:a16="http://schemas.microsoft.com/office/drawing/2014/main" id="{D77C3799-FCD8-2CF3-B73A-3C64F779B660}"/>
              </a:ext>
            </a:extLst>
          </p:cNvPr>
          <p:cNvSpPr txBox="1">
            <a:spLocks/>
          </p:cNvSpPr>
          <p:nvPr/>
        </p:nvSpPr>
        <p:spPr>
          <a:xfrm>
            <a:off x="1066800" y="1584999"/>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err="1"/>
              <a:t>Segmenter</a:t>
            </a:r>
            <a:r>
              <a:rPr lang="en-US" dirty="0"/>
              <a:t>: Transformer for semantic segmentation (2021)</a:t>
            </a:r>
          </a:p>
        </p:txBody>
      </p:sp>
    </p:spTree>
    <p:extLst>
      <p:ext uri="{BB962C8B-B14F-4D97-AF65-F5344CB8AC3E}">
        <p14:creationId xmlns:p14="http://schemas.microsoft.com/office/powerpoint/2010/main" val="4006024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0"/>
            <a:ext cx="9418320" cy="1239253"/>
          </a:xfrm>
        </p:spPr>
        <p:txBody>
          <a:bodyPr>
            <a:normAutofit/>
          </a:bodyPr>
          <a:lstStyle/>
          <a:p>
            <a:r>
              <a:rPr lang="en-US" sz="3600" dirty="0"/>
              <a:t>Background – What is semantic Segmentation </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lstStyle/>
          <a:p>
            <a:pPr marL="342900" indent="-342900">
              <a:buFont typeface="Arial" panose="020B0604020202020204" pitchFamily="34" charset="0"/>
              <a:buChar char="•"/>
            </a:pPr>
            <a:r>
              <a:rPr lang="en-US" dirty="0"/>
              <a:t>Assign each image pixel to a category label.</a:t>
            </a:r>
          </a:p>
          <a:p>
            <a:pPr marL="342900" indent="-342900">
              <a:buFont typeface="Arial" panose="020B0604020202020204" pitchFamily="34" charset="0"/>
              <a:buChar char="•"/>
            </a:pPr>
            <a:r>
              <a:rPr lang="en-US" dirty="0"/>
              <a:t>Must map to corresponding underlying object</a:t>
            </a:r>
          </a:p>
          <a:p>
            <a:pPr marL="342900" indent="-342900">
              <a:buFont typeface="Arial" panose="020B0604020202020204" pitchFamily="34" charset="0"/>
              <a:buChar char="•"/>
            </a:pPr>
            <a:r>
              <a:rPr lang="en-US" dirty="0"/>
              <a:t>Provide high level </a:t>
            </a:r>
          </a:p>
        </p:txBody>
      </p:sp>
      <p:pic>
        <p:nvPicPr>
          <p:cNvPr id="5" name="Picture 4">
            <a:extLst>
              <a:ext uri="{FF2B5EF4-FFF2-40B4-BE49-F238E27FC236}">
                <a16:creationId xmlns:a16="http://schemas.microsoft.com/office/drawing/2014/main" id="{759140E0-A2D8-656E-0F5B-483887393680}"/>
              </a:ext>
            </a:extLst>
          </p:cNvPr>
          <p:cNvPicPr>
            <a:picLocks noChangeAspect="1"/>
          </p:cNvPicPr>
          <p:nvPr/>
        </p:nvPicPr>
        <p:blipFill>
          <a:blip r:embed="rId3"/>
          <a:stretch>
            <a:fillRect/>
          </a:stretch>
        </p:blipFill>
        <p:spPr>
          <a:xfrm>
            <a:off x="7936099" y="1867963"/>
            <a:ext cx="3025402" cy="2903472"/>
          </a:xfrm>
          <a:prstGeom prst="rect">
            <a:avLst/>
          </a:prstGeom>
        </p:spPr>
      </p:pic>
    </p:spTree>
    <p:extLst>
      <p:ext uri="{BB962C8B-B14F-4D97-AF65-F5344CB8AC3E}">
        <p14:creationId xmlns:p14="http://schemas.microsoft.com/office/powerpoint/2010/main" val="3988390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097280" y="4455620"/>
            <a:ext cx="9418320" cy="1691640"/>
          </a:xfrm>
        </p:spPr>
        <p:txBody>
          <a:bodyPr/>
          <a:lstStyle/>
          <a:p>
            <a:r>
              <a:rPr lang="en-US" dirty="0"/>
              <a:t>Eric Choi</a:t>
            </a:r>
          </a:p>
        </p:txBody>
      </p:sp>
      <p:sp>
        <p:nvSpPr>
          <p:cNvPr id="4" name="Subtitle 2">
            <a:extLst>
              <a:ext uri="{FF2B5EF4-FFF2-40B4-BE49-F238E27FC236}">
                <a16:creationId xmlns:a16="http://schemas.microsoft.com/office/drawing/2014/main" id="{D77C3799-FCD8-2CF3-B73A-3C64F779B660}"/>
              </a:ext>
            </a:extLst>
          </p:cNvPr>
          <p:cNvSpPr txBox="1">
            <a:spLocks/>
          </p:cNvSpPr>
          <p:nvPr/>
        </p:nvSpPr>
        <p:spPr>
          <a:xfrm>
            <a:off x="1066800" y="1584999"/>
            <a:ext cx="10058400" cy="114300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b="1" dirty="0"/>
              <a:t>End-to-End Object Detection with Transformers</a:t>
            </a:r>
          </a:p>
          <a:p>
            <a:r>
              <a:rPr lang="en-US" b="1" dirty="0"/>
              <a:t>(ECCV 2020)</a:t>
            </a:r>
          </a:p>
        </p:txBody>
      </p:sp>
    </p:spTree>
    <p:extLst>
      <p:ext uri="{BB962C8B-B14F-4D97-AF65-F5344CB8AC3E}">
        <p14:creationId xmlns:p14="http://schemas.microsoft.com/office/powerpoint/2010/main" val="115584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0"/>
            <a:ext cx="9418320" cy="1239253"/>
          </a:xfrm>
        </p:spPr>
        <p:txBody>
          <a:bodyPr>
            <a:noAutofit/>
          </a:bodyPr>
          <a:lstStyle/>
          <a:p>
            <a:r>
              <a:rPr lang="en-US" sz="3200" dirty="0"/>
              <a:t>Traditional </a:t>
            </a:r>
            <a:r>
              <a:rPr lang="en-US" sz="3200" dirty="0" err="1"/>
              <a:t>Segmentor</a:t>
            </a:r>
            <a:r>
              <a:rPr lang="en-US" sz="3200" dirty="0"/>
              <a:t> vs Transformer </a:t>
            </a:r>
            <a:r>
              <a:rPr lang="en-US" sz="3200" dirty="0" err="1"/>
              <a:t>Segmentor</a:t>
            </a:r>
            <a:endParaRPr lang="en-US" sz="3200" dirty="0"/>
          </a:p>
        </p:txBody>
      </p:sp>
      <p:sp>
        <p:nvSpPr>
          <p:cNvPr id="9" name="Subtitle 2">
            <a:extLst>
              <a:ext uri="{FF2B5EF4-FFF2-40B4-BE49-F238E27FC236}">
                <a16:creationId xmlns:a16="http://schemas.microsoft.com/office/drawing/2014/main" id="{5EEBF74D-5DC1-CD19-0C1A-EE0F3BDE1DE9}"/>
              </a:ext>
            </a:extLst>
          </p:cNvPr>
          <p:cNvSpPr txBox="1">
            <a:spLocks/>
          </p:cNvSpPr>
          <p:nvPr/>
        </p:nvSpPr>
        <p:spPr>
          <a:xfrm>
            <a:off x="1606777" y="1772940"/>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US" dirty="0"/>
          </a:p>
        </p:txBody>
      </p:sp>
      <p:graphicFrame>
        <p:nvGraphicFramePr>
          <p:cNvPr id="4" name="Table 5">
            <a:extLst>
              <a:ext uri="{FF2B5EF4-FFF2-40B4-BE49-F238E27FC236}">
                <a16:creationId xmlns:a16="http://schemas.microsoft.com/office/drawing/2014/main" id="{AC843126-B421-01E6-1A67-D227B764AAE9}"/>
              </a:ext>
            </a:extLst>
          </p:cNvPr>
          <p:cNvGraphicFramePr>
            <a:graphicFrameLocks noGrp="1"/>
          </p:cNvGraphicFramePr>
          <p:nvPr/>
        </p:nvGraphicFramePr>
        <p:xfrm>
          <a:off x="2032000" y="2398810"/>
          <a:ext cx="8128000" cy="30327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881124720"/>
                    </a:ext>
                  </a:extLst>
                </a:gridCol>
                <a:gridCol w="4064000">
                  <a:extLst>
                    <a:ext uri="{9D8B030D-6E8A-4147-A177-3AD203B41FA5}">
                      <a16:colId xmlns:a16="http://schemas.microsoft.com/office/drawing/2014/main" val="346055415"/>
                    </a:ext>
                  </a:extLst>
                </a:gridCol>
              </a:tblGrid>
              <a:tr h="370840">
                <a:tc>
                  <a:txBody>
                    <a:bodyPr/>
                    <a:lstStyle/>
                    <a:p>
                      <a:r>
                        <a:rPr lang="en-US" dirty="0" err="1"/>
                        <a:t>Tradiontal</a:t>
                      </a:r>
                      <a:r>
                        <a:rPr lang="en-US" dirty="0"/>
                        <a:t> </a:t>
                      </a:r>
                      <a:r>
                        <a:rPr lang="en-US" dirty="0" err="1"/>
                        <a:t>Segmentor</a:t>
                      </a:r>
                      <a:endParaRPr lang="en-US" dirty="0"/>
                    </a:p>
                  </a:txBody>
                  <a:tcPr/>
                </a:tc>
                <a:tc>
                  <a:txBody>
                    <a:bodyPr/>
                    <a:lstStyle/>
                    <a:p>
                      <a:r>
                        <a:rPr lang="en-US" dirty="0"/>
                        <a:t>Transformer </a:t>
                      </a:r>
                      <a:r>
                        <a:rPr lang="en-US" dirty="0" err="1"/>
                        <a:t>Segmentor</a:t>
                      </a:r>
                      <a:endParaRPr lang="en-US" dirty="0"/>
                    </a:p>
                  </a:txBody>
                  <a:tcPr/>
                </a:tc>
                <a:extLst>
                  <a:ext uri="{0D108BD9-81ED-4DB2-BD59-A6C34878D82A}">
                    <a16:rowId xmlns:a16="http://schemas.microsoft.com/office/drawing/2014/main" val="3415029558"/>
                  </a:ext>
                </a:extLst>
              </a:tr>
              <a:tr h="370840">
                <a:tc>
                  <a:txBody>
                    <a:bodyPr/>
                    <a:lstStyle/>
                    <a:p>
                      <a:r>
                        <a:rPr lang="en-US" dirty="0"/>
                        <a:t>Use CNN – local context</a:t>
                      </a:r>
                    </a:p>
                  </a:txBody>
                  <a:tcPr/>
                </a:tc>
                <a:tc>
                  <a:txBody>
                    <a:bodyPr/>
                    <a:lstStyle/>
                    <a:p>
                      <a:r>
                        <a:rPr lang="en-US" dirty="0"/>
                        <a:t>Use transformer – global context</a:t>
                      </a:r>
                    </a:p>
                  </a:txBody>
                  <a:tcPr/>
                </a:tc>
                <a:extLst>
                  <a:ext uri="{0D108BD9-81ED-4DB2-BD59-A6C34878D82A}">
                    <a16:rowId xmlns:a16="http://schemas.microsoft.com/office/drawing/2014/main" val="2648922803"/>
                  </a:ext>
                </a:extLst>
              </a:tr>
              <a:tr h="370840">
                <a:tc>
                  <a:txBody>
                    <a:bodyPr/>
                    <a:lstStyle/>
                    <a:p>
                      <a:r>
                        <a:rPr lang="en-US" dirty="0"/>
                        <a:t>Global context capturing difficult</a:t>
                      </a:r>
                    </a:p>
                  </a:txBody>
                  <a:tcPr/>
                </a:tc>
                <a:tc>
                  <a:txBody>
                    <a:bodyPr/>
                    <a:lstStyle/>
                    <a:p>
                      <a:r>
                        <a:rPr lang="en-US" dirty="0"/>
                        <a:t>Global context captured in first layer</a:t>
                      </a:r>
                    </a:p>
                  </a:txBody>
                  <a:tcPr/>
                </a:tc>
                <a:extLst>
                  <a:ext uri="{0D108BD9-81ED-4DB2-BD59-A6C34878D82A}">
                    <a16:rowId xmlns:a16="http://schemas.microsoft.com/office/drawing/2014/main" val="2552596929"/>
                  </a:ext>
                </a:extLst>
              </a:tr>
              <a:tr h="370840">
                <a:tc>
                  <a:txBody>
                    <a:bodyPr/>
                    <a:lstStyle/>
                    <a:p>
                      <a:r>
                        <a:rPr lang="en-US" dirty="0"/>
                        <a:t>Context fed in later</a:t>
                      </a:r>
                    </a:p>
                  </a:txBody>
                  <a:tcPr/>
                </a:tc>
                <a:tc>
                  <a:txBody>
                    <a:bodyPr/>
                    <a:lstStyle/>
                    <a:p>
                      <a:r>
                        <a:rPr lang="en-US" dirty="0"/>
                        <a:t>Context leveraged at every layer -transformer</a:t>
                      </a:r>
                    </a:p>
                  </a:txBody>
                  <a:tcPr/>
                </a:tc>
                <a:extLst>
                  <a:ext uri="{0D108BD9-81ED-4DB2-BD59-A6C34878D82A}">
                    <a16:rowId xmlns:a16="http://schemas.microsoft.com/office/drawing/2014/main" val="2760533957"/>
                  </a:ext>
                </a:extLst>
              </a:tr>
              <a:tr h="370840">
                <a:tc>
                  <a:txBody>
                    <a:bodyPr/>
                    <a:lstStyle/>
                    <a:p>
                      <a:r>
                        <a:rPr lang="en-US" dirty="0"/>
                        <a:t>Specialized layers needed to capture context</a:t>
                      </a:r>
                    </a:p>
                  </a:txBody>
                  <a:tcPr/>
                </a:tc>
                <a:tc>
                  <a:txBody>
                    <a:bodyPr/>
                    <a:lstStyle/>
                    <a:p>
                      <a:r>
                        <a:rPr lang="en-US" dirty="0"/>
                        <a:t>Not needed.</a:t>
                      </a:r>
                    </a:p>
                  </a:txBody>
                  <a:tcPr/>
                </a:tc>
                <a:extLst>
                  <a:ext uri="{0D108BD9-81ED-4DB2-BD59-A6C34878D82A}">
                    <a16:rowId xmlns:a16="http://schemas.microsoft.com/office/drawing/2014/main" val="217003550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7200124"/>
                  </a:ext>
                </a:extLst>
              </a:tr>
            </a:tbl>
          </a:graphicData>
        </a:graphic>
      </p:graphicFrame>
    </p:spTree>
    <p:extLst>
      <p:ext uri="{BB962C8B-B14F-4D97-AF65-F5344CB8AC3E}">
        <p14:creationId xmlns:p14="http://schemas.microsoft.com/office/powerpoint/2010/main" val="412429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166622" y="-195268"/>
            <a:ext cx="9418320" cy="1239253"/>
          </a:xfrm>
        </p:spPr>
        <p:txBody>
          <a:bodyPr>
            <a:normAutofit/>
          </a:bodyPr>
          <a:lstStyle/>
          <a:p>
            <a:r>
              <a:rPr lang="en-US" sz="4800" dirty="0" err="1"/>
              <a:t>Segmenter</a:t>
            </a:r>
            <a:r>
              <a:rPr lang="en-US" sz="4800" dirty="0"/>
              <a:t> - Architecture </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419643" y="2158073"/>
            <a:ext cx="5456139" cy="2541854"/>
          </a:xfrm>
        </p:spPr>
        <p:txBody>
          <a:bodyPr>
            <a:normAutofit/>
          </a:bodyPr>
          <a:lstStyle/>
          <a:p>
            <a:pPr marL="342900" indent="-342900">
              <a:buFont typeface="Arial" panose="020B0604020202020204" pitchFamily="34" charset="0"/>
              <a:buChar char="•"/>
            </a:pPr>
            <a:r>
              <a:rPr lang="en-US" dirty="0">
                <a:solidFill>
                  <a:schemeClr val="tx1"/>
                </a:solidFill>
              </a:rPr>
              <a:t>Built off Vision Transformer (</a:t>
            </a:r>
            <a:r>
              <a:rPr lang="en-US" dirty="0" err="1">
                <a:solidFill>
                  <a:schemeClr val="tx1"/>
                </a:solidFill>
              </a:rPr>
              <a:t>ViT</a:t>
            </a:r>
            <a:r>
              <a:rPr lang="en-US" dirty="0">
                <a:solidFill>
                  <a:schemeClr val="tx1"/>
                </a:solidFill>
              </a:rPr>
              <a:t>)</a:t>
            </a:r>
          </a:p>
          <a:p>
            <a:pPr marL="342900" indent="-342900">
              <a:buFont typeface="Arial" panose="020B0604020202020204" pitchFamily="34" charset="0"/>
              <a:buChar char="•"/>
            </a:pPr>
            <a:r>
              <a:rPr lang="en-US" dirty="0">
                <a:solidFill>
                  <a:schemeClr val="tx1"/>
                </a:solidFill>
              </a:rPr>
              <a:t>Image classification models </a:t>
            </a:r>
            <a:r>
              <a:rPr lang="en-US" dirty="0">
                <a:solidFill>
                  <a:schemeClr val="tx1"/>
                </a:solidFill>
                <a:sym typeface="Wingdings" panose="05000000000000000000" pitchFamily="2" charset="2"/>
              </a:rPr>
              <a:t> semantic segmentation models.</a:t>
            </a:r>
            <a:endParaRPr lang="en-US" dirty="0">
              <a:solidFill>
                <a:schemeClr val="tx1"/>
              </a:solidFill>
            </a:endParaRPr>
          </a:p>
          <a:p>
            <a:pPr marL="342900" indent="-342900">
              <a:buFont typeface="Arial" panose="020B0604020202020204" pitchFamily="34" charset="0"/>
              <a:buChar char="•"/>
            </a:pPr>
            <a:r>
              <a:rPr lang="en-US" dirty="0">
                <a:solidFill>
                  <a:schemeClr val="tx1"/>
                </a:solidFill>
              </a:rPr>
              <a:t>Linear decoder + mask transformer used for generating class masks.</a:t>
            </a:r>
          </a:p>
        </p:txBody>
      </p:sp>
      <p:pic>
        <p:nvPicPr>
          <p:cNvPr id="5" name="Picture 4">
            <a:extLst>
              <a:ext uri="{FF2B5EF4-FFF2-40B4-BE49-F238E27FC236}">
                <a16:creationId xmlns:a16="http://schemas.microsoft.com/office/drawing/2014/main" id="{27762068-C093-42E5-576F-86516CA4FEBB}"/>
              </a:ext>
            </a:extLst>
          </p:cNvPr>
          <p:cNvPicPr>
            <a:picLocks noChangeAspect="1"/>
          </p:cNvPicPr>
          <p:nvPr/>
        </p:nvPicPr>
        <p:blipFill>
          <a:blip r:embed="rId3"/>
          <a:stretch>
            <a:fillRect/>
          </a:stretch>
        </p:blipFill>
        <p:spPr>
          <a:xfrm>
            <a:off x="5875782" y="2158073"/>
            <a:ext cx="5263256" cy="3299746"/>
          </a:xfrm>
          <a:prstGeom prst="rect">
            <a:avLst/>
          </a:prstGeom>
        </p:spPr>
      </p:pic>
    </p:spTree>
    <p:extLst>
      <p:ext uri="{BB962C8B-B14F-4D97-AF65-F5344CB8AC3E}">
        <p14:creationId xmlns:p14="http://schemas.microsoft.com/office/powerpoint/2010/main" val="1875426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Applications to CARLA</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lstStyle/>
          <a:p>
            <a:pPr marL="342900" indent="-342900">
              <a:buFont typeface="Arial" panose="020B0604020202020204" pitchFamily="34" charset="0"/>
              <a:buChar char="•"/>
            </a:pPr>
            <a:r>
              <a:rPr lang="en-US" dirty="0"/>
              <a:t>Traditional models use CNN – miss global context</a:t>
            </a:r>
          </a:p>
          <a:p>
            <a:pPr marL="342900" indent="-342900">
              <a:buFont typeface="Arial" panose="020B0604020202020204" pitchFamily="34" charset="0"/>
              <a:buChar char="•"/>
            </a:pPr>
            <a:r>
              <a:rPr lang="en-US" dirty="0"/>
              <a:t>Outperforms traditional </a:t>
            </a:r>
            <a:r>
              <a:rPr lang="en-US" dirty="0" err="1"/>
              <a:t>Segmentors</a:t>
            </a:r>
            <a:r>
              <a:rPr lang="en-US" dirty="0"/>
              <a:t> on Pascal </a:t>
            </a:r>
            <a:r>
              <a:rPr lang="en-US" dirty="0" err="1"/>
              <a:t>Contect</a:t>
            </a:r>
            <a:r>
              <a:rPr lang="en-US" dirty="0"/>
              <a:t> datasets and ADE20K datasets</a:t>
            </a:r>
          </a:p>
          <a:p>
            <a:pPr marL="342900" indent="-342900">
              <a:buFont typeface="Arial" panose="020B0604020202020204" pitchFamily="34" charset="0"/>
              <a:buChar char="•"/>
            </a:pPr>
            <a:r>
              <a:rPr lang="en-US" dirty="0">
                <a:solidFill>
                  <a:schemeClr val="bg1"/>
                </a:solidFill>
                <a:highlight>
                  <a:srgbClr val="FFFF00"/>
                </a:highlight>
              </a:rPr>
              <a:t>Highly effective on </a:t>
            </a:r>
            <a:r>
              <a:rPr lang="en-US" dirty="0" err="1">
                <a:solidFill>
                  <a:schemeClr val="bg1"/>
                </a:solidFill>
                <a:highlight>
                  <a:srgbClr val="FFFF00"/>
                </a:highlight>
              </a:rPr>
              <a:t>cityscpaes</a:t>
            </a:r>
            <a:endParaRPr lang="en-US" dirty="0">
              <a:solidFill>
                <a:schemeClr val="bg1"/>
              </a:solidFill>
              <a:highlight>
                <a:srgbClr val="FFFF00"/>
              </a:highlight>
            </a:endParaRPr>
          </a:p>
          <a:p>
            <a:pPr marL="342900" indent="-342900">
              <a:buFont typeface="Arial" panose="020B0604020202020204" pitchFamily="34" charset="0"/>
              <a:buChar char="•"/>
            </a:pPr>
            <a:r>
              <a:rPr lang="en-US" dirty="0"/>
              <a:t>Effective on City terrain, High speed – applications for Carla</a:t>
            </a:r>
          </a:p>
        </p:txBody>
      </p:sp>
      <p:pic>
        <p:nvPicPr>
          <p:cNvPr id="5" name="Picture 4">
            <a:extLst>
              <a:ext uri="{FF2B5EF4-FFF2-40B4-BE49-F238E27FC236}">
                <a16:creationId xmlns:a16="http://schemas.microsoft.com/office/drawing/2014/main" id="{759140E0-A2D8-656E-0F5B-483887393680}"/>
              </a:ext>
            </a:extLst>
          </p:cNvPr>
          <p:cNvPicPr>
            <a:picLocks noChangeAspect="1"/>
          </p:cNvPicPr>
          <p:nvPr/>
        </p:nvPicPr>
        <p:blipFill>
          <a:blip r:embed="rId3"/>
          <a:stretch>
            <a:fillRect/>
          </a:stretch>
        </p:blipFill>
        <p:spPr>
          <a:xfrm>
            <a:off x="7936099" y="1867963"/>
            <a:ext cx="3025402" cy="2903472"/>
          </a:xfrm>
          <a:prstGeom prst="rect">
            <a:avLst/>
          </a:prstGeom>
        </p:spPr>
      </p:pic>
    </p:spTree>
    <p:extLst>
      <p:ext uri="{BB962C8B-B14F-4D97-AF65-F5344CB8AC3E}">
        <p14:creationId xmlns:p14="http://schemas.microsoft.com/office/powerpoint/2010/main" val="4259080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097280" y="4455620"/>
            <a:ext cx="9418320" cy="1691640"/>
          </a:xfrm>
        </p:spPr>
        <p:txBody>
          <a:bodyPr/>
          <a:lstStyle/>
          <a:p>
            <a:r>
              <a:rPr lang="en-US" dirty="0" err="1"/>
              <a:t>Linbo</a:t>
            </a:r>
            <a:r>
              <a:rPr lang="en-US" dirty="0"/>
              <a:t> Tang</a:t>
            </a:r>
          </a:p>
        </p:txBody>
      </p:sp>
      <p:sp>
        <p:nvSpPr>
          <p:cNvPr id="4" name="Subtitle 2">
            <a:extLst>
              <a:ext uri="{FF2B5EF4-FFF2-40B4-BE49-F238E27FC236}">
                <a16:creationId xmlns:a16="http://schemas.microsoft.com/office/drawing/2014/main" id="{D77C3799-FCD8-2CF3-B73A-3C64F779B660}"/>
              </a:ext>
            </a:extLst>
          </p:cNvPr>
          <p:cNvSpPr txBox="1">
            <a:spLocks/>
          </p:cNvSpPr>
          <p:nvPr/>
        </p:nvSpPr>
        <p:spPr>
          <a:xfrm>
            <a:off x="1066800" y="1584999"/>
            <a:ext cx="10058400" cy="1143000"/>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dirty="0"/>
              <a:t>Toward Hierarchical Self-Supervised Monocular Absolute Depth</a:t>
            </a:r>
            <a:br>
              <a:rPr lang="en-US" dirty="0"/>
            </a:br>
            <a:r>
              <a:rPr lang="en-US" dirty="0"/>
              <a:t>Estimation for Autonomous Driving Applications</a:t>
            </a:r>
          </a:p>
        </p:txBody>
      </p:sp>
    </p:spTree>
    <p:extLst>
      <p:ext uri="{BB962C8B-B14F-4D97-AF65-F5344CB8AC3E}">
        <p14:creationId xmlns:p14="http://schemas.microsoft.com/office/powerpoint/2010/main" val="1620292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Problem to Solve</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lstStyle/>
          <a:p>
            <a:r>
              <a:rPr lang="en-US" dirty="0"/>
              <a:t>Imprecise object-level depth inference -&gt; Cause vague boundaries</a:t>
            </a:r>
          </a:p>
          <a:p>
            <a:endParaRPr lang="en-US" dirty="0"/>
          </a:p>
          <a:p>
            <a:endParaRPr lang="en-US" dirty="0"/>
          </a:p>
          <a:p>
            <a:r>
              <a:rPr lang="en-US" dirty="0"/>
              <a:t>Uncertain scale factor -&gt; Require additional sensor</a:t>
            </a:r>
          </a:p>
        </p:txBody>
      </p:sp>
    </p:spTree>
    <p:extLst>
      <p:ext uri="{BB962C8B-B14F-4D97-AF65-F5344CB8AC3E}">
        <p14:creationId xmlns:p14="http://schemas.microsoft.com/office/powerpoint/2010/main" val="42114390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Solution -&gt; </a:t>
            </a:r>
            <a:r>
              <a:rPr lang="en-US" sz="4800" dirty="0" err="1"/>
              <a:t>DNet</a:t>
            </a:r>
            <a:endParaRPr lang="en-US" sz="4800" dirty="0"/>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lstStyle/>
          <a:p>
            <a:r>
              <a:rPr lang="en-US" dirty="0"/>
              <a:t>Dense connected prediction (DCP) layer:</a:t>
            </a:r>
          </a:p>
          <a:p>
            <a:pPr marL="0" indent="0">
              <a:buNone/>
            </a:pPr>
            <a:r>
              <a:rPr lang="en-US" dirty="0"/>
              <a:t>Depth inference can be made based on multi-scale prediction features</a:t>
            </a:r>
          </a:p>
          <a:p>
            <a:endParaRPr lang="en-US" dirty="0"/>
          </a:p>
          <a:p>
            <a:r>
              <a:rPr lang="en-US" dirty="0"/>
              <a:t>Dense geometrical constrains (DGC) :</a:t>
            </a:r>
          </a:p>
          <a:p>
            <a:pPr marL="0" indent="0">
              <a:buNone/>
            </a:pPr>
            <a:r>
              <a:rPr lang="en-US" dirty="0"/>
              <a:t>Finish per-pixel ground segmentation and estimate a camera height from every ground point</a:t>
            </a:r>
          </a:p>
        </p:txBody>
      </p:sp>
    </p:spTree>
    <p:extLst>
      <p:ext uri="{BB962C8B-B14F-4D97-AF65-F5344CB8AC3E}">
        <p14:creationId xmlns:p14="http://schemas.microsoft.com/office/powerpoint/2010/main" val="8719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Comparison</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lstStyle/>
          <a:p>
            <a:endParaRPr lang="en-US" dirty="0"/>
          </a:p>
        </p:txBody>
      </p:sp>
      <p:pic>
        <p:nvPicPr>
          <p:cNvPr id="4" name="Content Placeholder 4" descr="Graphical user interface&#10;&#10;Description automatically generated">
            <a:extLst>
              <a:ext uri="{FF2B5EF4-FFF2-40B4-BE49-F238E27FC236}">
                <a16:creationId xmlns:a16="http://schemas.microsoft.com/office/drawing/2014/main" id="{323DA597-BFAF-89B0-EA18-05FE75D33767}"/>
              </a:ext>
            </a:extLst>
          </p:cNvPr>
          <p:cNvPicPr>
            <a:picLocks noChangeAspect="1"/>
          </p:cNvPicPr>
          <p:nvPr/>
        </p:nvPicPr>
        <p:blipFill>
          <a:blip r:embed="rId3"/>
          <a:stretch>
            <a:fillRect/>
          </a:stretch>
        </p:blipFill>
        <p:spPr>
          <a:xfrm>
            <a:off x="591623" y="1338626"/>
            <a:ext cx="10696072" cy="5050817"/>
          </a:xfrm>
          <a:prstGeom prst="rect">
            <a:avLst/>
          </a:prstGeom>
        </p:spPr>
      </p:pic>
    </p:spTree>
    <p:extLst>
      <p:ext uri="{BB962C8B-B14F-4D97-AF65-F5344CB8AC3E}">
        <p14:creationId xmlns:p14="http://schemas.microsoft.com/office/powerpoint/2010/main" val="2218728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Overview</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lstStyle/>
          <a:p>
            <a:endParaRPr lang="en-US" dirty="0"/>
          </a:p>
        </p:txBody>
      </p:sp>
      <p:pic>
        <p:nvPicPr>
          <p:cNvPr id="4" name="Content Placeholder 4">
            <a:extLst>
              <a:ext uri="{FF2B5EF4-FFF2-40B4-BE49-F238E27FC236}">
                <a16:creationId xmlns:a16="http://schemas.microsoft.com/office/drawing/2014/main" id="{356D5393-486E-2C90-6575-6E6457E7891F}"/>
              </a:ext>
            </a:extLst>
          </p:cNvPr>
          <p:cNvPicPr>
            <a:picLocks noGrp="1" noChangeAspect="1"/>
          </p:cNvPicPr>
          <p:nvPr>
            <p:ph idx="1"/>
          </p:nvPr>
        </p:nvPicPr>
        <p:blipFill>
          <a:blip r:embed="rId3"/>
          <a:stretch>
            <a:fillRect/>
          </a:stretch>
        </p:blipFill>
        <p:spPr>
          <a:xfrm>
            <a:off x="1657350" y="2501106"/>
            <a:ext cx="8877300" cy="3000375"/>
          </a:xfrm>
        </p:spPr>
      </p:pic>
    </p:spTree>
    <p:extLst>
      <p:ext uri="{BB962C8B-B14F-4D97-AF65-F5344CB8AC3E}">
        <p14:creationId xmlns:p14="http://schemas.microsoft.com/office/powerpoint/2010/main" val="1784848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DCP layer</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4533693" cy="3563878"/>
          </a:xfrm>
        </p:spPr>
        <p:txBody>
          <a:bodyPr>
            <a:normAutofit lnSpcReduction="10000"/>
          </a:bodyPr>
          <a:lstStyle/>
          <a:p>
            <a:pPr marL="0" indent="0">
              <a:buNone/>
            </a:pPr>
            <a:r>
              <a:rPr lang="en-US" sz="2400" b="1" dirty="0"/>
              <a:t>Intuition</a:t>
            </a:r>
            <a:r>
              <a:rPr lang="en-US" sz="2400" dirty="0"/>
              <a:t>: low-res layers of decoder network can provide more reliable object-level depth inference and high-res layers focus more on local depth details.</a:t>
            </a:r>
          </a:p>
          <a:p>
            <a:pPr marL="0" indent="0">
              <a:buNone/>
            </a:pPr>
            <a:endParaRPr lang="en-US" sz="1800" dirty="0"/>
          </a:p>
          <a:p>
            <a:pPr marL="0" indent="0">
              <a:buNone/>
            </a:pPr>
            <a:r>
              <a:rPr lang="en-US" sz="2400" b="1" dirty="0"/>
              <a:t>Implementation</a:t>
            </a:r>
            <a:r>
              <a:rPr lang="en-US" sz="2400" dirty="0"/>
              <a:t>: Low-res layers are concatenated to higher-res layers</a:t>
            </a:r>
            <a:endParaRPr lang="en-US" sz="2400" b="1" dirty="0"/>
          </a:p>
          <a:p>
            <a:pPr marL="0" indent="0">
              <a:buNone/>
            </a:pPr>
            <a:endParaRPr lang="en-US" sz="2800" dirty="0"/>
          </a:p>
        </p:txBody>
      </p:sp>
      <p:pic>
        <p:nvPicPr>
          <p:cNvPr id="4" name="Picture 3">
            <a:extLst>
              <a:ext uri="{FF2B5EF4-FFF2-40B4-BE49-F238E27FC236}">
                <a16:creationId xmlns:a16="http://schemas.microsoft.com/office/drawing/2014/main" id="{6AB3DAB2-2D51-BC53-1623-31979A565896}"/>
              </a:ext>
            </a:extLst>
          </p:cNvPr>
          <p:cNvPicPr>
            <a:picLocks noChangeAspect="1"/>
          </p:cNvPicPr>
          <p:nvPr/>
        </p:nvPicPr>
        <p:blipFill>
          <a:blip r:embed="rId3"/>
          <a:stretch>
            <a:fillRect/>
          </a:stretch>
        </p:blipFill>
        <p:spPr>
          <a:xfrm>
            <a:off x="5764192" y="2003545"/>
            <a:ext cx="6058926" cy="3322637"/>
          </a:xfrm>
          <a:prstGeom prst="rect">
            <a:avLst/>
          </a:prstGeom>
        </p:spPr>
      </p:pic>
    </p:spTree>
    <p:extLst>
      <p:ext uri="{BB962C8B-B14F-4D97-AF65-F5344CB8AC3E}">
        <p14:creationId xmlns:p14="http://schemas.microsoft.com/office/powerpoint/2010/main" val="3866011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DGC -&gt; Scale recovery</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normAutofit fontScale="92500"/>
          </a:bodyPr>
          <a:lstStyle/>
          <a:p>
            <a:r>
              <a:rPr lang="en-US" dirty="0"/>
              <a:t>1) Surface Normal Calculation (8 neighbors)</a:t>
            </a:r>
          </a:p>
          <a:p>
            <a:endParaRPr lang="en-US" dirty="0"/>
          </a:p>
          <a:p>
            <a:pPr lvl="1"/>
            <a:r>
              <a:rPr lang="en-US" dirty="0"/>
              <a:t>Determine the surface normal for each pixel</a:t>
            </a:r>
          </a:p>
          <a:p>
            <a:pPr lvl="1"/>
            <a:endParaRPr lang="en-US" dirty="0"/>
          </a:p>
          <a:p>
            <a:pPr lvl="1"/>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solidFill>
                  <a:prstClr val="black"/>
                </a:solidFill>
                <a:latin typeface="Calibri" panose="020F0502020204030204"/>
              </a:rPr>
              <a:t>2</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dirty="0"/>
              <a:t>Ground point detection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dirty="0"/>
          </a:p>
          <a:p>
            <a:pPr lvl="1">
              <a:spcBef>
                <a:spcPts val="1000"/>
              </a:spcBef>
              <a:defRPr/>
            </a:pPr>
            <a:r>
              <a:rPr lang="en-US" dirty="0"/>
              <a:t>Using Cosine function to calculate similarity to determine ground point</a:t>
            </a:r>
          </a:p>
        </p:txBody>
      </p:sp>
    </p:spTree>
    <p:extLst>
      <p:ext uri="{BB962C8B-B14F-4D97-AF65-F5344CB8AC3E}">
        <p14:creationId xmlns:p14="http://schemas.microsoft.com/office/powerpoint/2010/main" val="2269166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513347"/>
            <a:ext cx="9418320" cy="1239253"/>
          </a:xfrm>
        </p:spPr>
        <p:txBody>
          <a:bodyPr/>
          <a:lstStyle/>
          <a:p>
            <a:r>
              <a:rPr lang="en-US" dirty="0"/>
              <a:t>Background</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61872" y="5252986"/>
            <a:ext cx="9418320" cy="1239254"/>
          </a:xfrm>
        </p:spPr>
        <p:txBody>
          <a:bodyPr/>
          <a:lstStyle/>
          <a:p>
            <a:r>
              <a:rPr lang="en-US" dirty="0"/>
              <a:t>Classical detectors were accompanied by hand-designed components that encode prior knowledge, such as anchor, window centers, etc.</a:t>
            </a:r>
          </a:p>
        </p:txBody>
      </p:sp>
      <p:pic>
        <p:nvPicPr>
          <p:cNvPr id="8" name="Picture 7">
            <a:extLst>
              <a:ext uri="{FF2B5EF4-FFF2-40B4-BE49-F238E27FC236}">
                <a16:creationId xmlns:a16="http://schemas.microsoft.com/office/drawing/2014/main" id="{C86EFF62-9747-C45E-3197-4417B1B0A000}"/>
              </a:ext>
            </a:extLst>
          </p:cNvPr>
          <p:cNvPicPr>
            <a:picLocks noChangeAspect="1"/>
          </p:cNvPicPr>
          <p:nvPr/>
        </p:nvPicPr>
        <p:blipFill>
          <a:blip r:embed="rId2"/>
          <a:stretch>
            <a:fillRect/>
          </a:stretch>
        </p:blipFill>
        <p:spPr>
          <a:xfrm>
            <a:off x="1721135" y="2181726"/>
            <a:ext cx="5074088" cy="2834064"/>
          </a:xfrm>
          <a:prstGeom prst="rect">
            <a:avLst/>
          </a:prstGeom>
        </p:spPr>
      </p:pic>
      <p:sp>
        <p:nvSpPr>
          <p:cNvPr id="9" name="Subtitle 2">
            <a:extLst>
              <a:ext uri="{FF2B5EF4-FFF2-40B4-BE49-F238E27FC236}">
                <a16:creationId xmlns:a16="http://schemas.microsoft.com/office/drawing/2014/main" id="{5EEBF74D-5DC1-CD19-0C1A-EE0F3BDE1DE9}"/>
              </a:ext>
            </a:extLst>
          </p:cNvPr>
          <p:cNvSpPr txBox="1">
            <a:spLocks/>
          </p:cNvSpPr>
          <p:nvPr/>
        </p:nvSpPr>
        <p:spPr>
          <a:xfrm>
            <a:off x="1606777" y="1772940"/>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[pre-defined anchor object detection]</a:t>
            </a:r>
          </a:p>
        </p:txBody>
      </p:sp>
      <p:pic>
        <p:nvPicPr>
          <p:cNvPr id="10" name="Picture 2">
            <a:extLst>
              <a:ext uri="{FF2B5EF4-FFF2-40B4-BE49-F238E27FC236}">
                <a16:creationId xmlns:a16="http://schemas.microsoft.com/office/drawing/2014/main" id="{A516300B-955F-FAFD-78FE-7BA809E683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25" y="2155720"/>
            <a:ext cx="29337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4185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DGC -&gt; Scale recovery</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normAutofit/>
          </a:bodyPr>
          <a:lstStyle/>
          <a:p>
            <a:r>
              <a:rPr lang="en-US" dirty="0"/>
              <a:t>3) Camera height estimation (median)</a:t>
            </a:r>
          </a:p>
          <a:p>
            <a:endParaRPr lang="en-US" dirty="0"/>
          </a:p>
          <a:p>
            <a:pPr lvl="1"/>
            <a:r>
              <a:rPr lang="en-US" dirty="0"/>
              <a:t>OP: projection vector, N: surface normal</a:t>
            </a:r>
          </a:p>
          <a:p>
            <a:pPr marL="457200" lvl="1" indent="0">
              <a:buNone/>
            </a:pPr>
            <a:endParaRPr lang="en-US" dirty="0"/>
          </a:p>
          <a:p>
            <a:pPr lvl="1"/>
            <a:endParaRPr lang="en-US" dirty="0"/>
          </a:p>
          <a:p>
            <a:pPr lvl="1"/>
            <a:endParaRPr lang="en-US" dirty="0"/>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4) </a:t>
            </a:r>
            <a:r>
              <a:rPr lang="en-US" dirty="0"/>
              <a:t>Scale factor calculation</a:t>
            </a:r>
          </a:p>
          <a:p>
            <a:pPr lvl="1">
              <a:spcBef>
                <a:spcPts val="1000"/>
              </a:spcBef>
              <a:defRPr/>
            </a:pPr>
            <a:r>
              <a:rPr lang="en-US" dirty="0"/>
              <a:t>Real Height of camera / median height estimation</a:t>
            </a:r>
          </a:p>
        </p:txBody>
      </p:sp>
      <p:pic>
        <p:nvPicPr>
          <p:cNvPr id="4" name="Picture 3">
            <a:extLst>
              <a:ext uri="{FF2B5EF4-FFF2-40B4-BE49-F238E27FC236}">
                <a16:creationId xmlns:a16="http://schemas.microsoft.com/office/drawing/2014/main" id="{051B26C5-A670-6A1C-A2EF-1C08B6559485}"/>
              </a:ext>
            </a:extLst>
          </p:cNvPr>
          <p:cNvPicPr>
            <a:picLocks noChangeAspect="1"/>
          </p:cNvPicPr>
          <p:nvPr/>
        </p:nvPicPr>
        <p:blipFill>
          <a:blip r:embed="rId3"/>
          <a:stretch>
            <a:fillRect/>
          </a:stretch>
        </p:blipFill>
        <p:spPr>
          <a:xfrm>
            <a:off x="2041101" y="3606860"/>
            <a:ext cx="2943225" cy="514350"/>
          </a:xfrm>
          <a:prstGeom prst="rect">
            <a:avLst/>
          </a:prstGeom>
        </p:spPr>
      </p:pic>
    </p:spTree>
    <p:extLst>
      <p:ext uri="{BB962C8B-B14F-4D97-AF65-F5344CB8AC3E}">
        <p14:creationId xmlns:p14="http://schemas.microsoft.com/office/powerpoint/2010/main" val="2094724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30499" y="-224590"/>
            <a:ext cx="9418320" cy="1239253"/>
          </a:xfrm>
        </p:spPr>
        <p:txBody>
          <a:bodyPr>
            <a:normAutofit/>
          </a:bodyPr>
          <a:lstStyle/>
          <a:p>
            <a:r>
              <a:rPr lang="en-US" sz="4800" dirty="0"/>
              <a:t>Absolute Depth Estimation</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30499" y="2003545"/>
            <a:ext cx="6037076" cy="3720980"/>
          </a:xfrm>
        </p:spPr>
        <p:txBody>
          <a:bodyPr>
            <a:normAutofit/>
          </a:bodyPr>
          <a:lstStyle/>
          <a:p>
            <a:endParaRPr lang="en-US" dirty="0"/>
          </a:p>
        </p:txBody>
      </p:sp>
      <p:pic>
        <p:nvPicPr>
          <p:cNvPr id="4" name="Picture 3">
            <a:extLst>
              <a:ext uri="{FF2B5EF4-FFF2-40B4-BE49-F238E27FC236}">
                <a16:creationId xmlns:a16="http://schemas.microsoft.com/office/drawing/2014/main" id="{051B26C5-A670-6A1C-A2EF-1C08B6559485}"/>
              </a:ext>
            </a:extLst>
          </p:cNvPr>
          <p:cNvPicPr>
            <a:picLocks noChangeAspect="1"/>
          </p:cNvPicPr>
          <p:nvPr/>
        </p:nvPicPr>
        <p:blipFill>
          <a:blip r:embed="rId3"/>
          <a:stretch>
            <a:fillRect/>
          </a:stretch>
        </p:blipFill>
        <p:spPr>
          <a:xfrm>
            <a:off x="2041101" y="3606860"/>
            <a:ext cx="2943225" cy="514350"/>
          </a:xfrm>
          <a:prstGeom prst="rect">
            <a:avLst/>
          </a:prstGeom>
        </p:spPr>
      </p:pic>
      <p:pic>
        <p:nvPicPr>
          <p:cNvPr id="5" name="Content Placeholder 4">
            <a:extLst>
              <a:ext uri="{FF2B5EF4-FFF2-40B4-BE49-F238E27FC236}">
                <a16:creationId xmlns:a16="http://schemas.microsoft.com/office/drawing/2014/main" id="{7DC37298-A730-CFE6-10BB-7B848FD8186C}"/>
              </a:ext>
            </a:extLst>
          </p:cNvPr>
          <p:cNvPicPr>
            <a:picLocks noGrp="1" noChangeAspect="1"/>
          </p:cNvPicPr>
          <p:nvPr>
            <p:ph idx="1"/>
          </p:nvPr>
        </p:nvPicPr>
        <p:blipFill>
          <a:blip r:embed="rId4"/>
          <a:stretch>
            <a:fillRect/>
          </a:stretch>
        </p:blipFill>
        <p:spPr>
          <a:xfrm>
            <a:off x="1230499" y="3216231"/>
            <a:ext cx="6372560" cy="1809958"/>
          </a:xfrm>
        </p:spPr>
      </p:pic>
    </p:spTree>
    <p:extLst>
      <p:ext uri="{BB962C8B-B14F-4D97-AF65-F5344CB8AC3E}">
        <p14:creationId xmlns:p14="http://schemas.microsoft.com/office/powerpoint/2010/main" val="383639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097280" y="758952"/>
            <a:ext cx="10058400" cy="2305090"/>
          </a:xfrm>
        </p:spPr>
        <p:txBody>
          <a:bodyPr>
            <a:normAutofit/>
          </a:bodyPr>
          <a:lstStyle/>
          <a:p>
            <a:r>
              <a:rPr lang="en-US" dirty="0"/>
              <a:t>Thank you</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097280" y="4455620"/>
            <a:ext cx="9418320" cy="1691640"/>
          </a:xfrm>
        </p:spPr>
        <p:txBody>
          <a:bodyPr/>
          <a:lstStyle/>
          <a:p>
            <a:endParaRPr lang="en-US" dirty="0"/>
          </a:p>
        </p:txBody>
      </p:sp>
      <p:sp>
        <p:nvSpPr>
          <p:cNvPr id="4" name="Subtitle 2">
            <a:extLst>
              <a:ext uri="{FF2B5EF4-FFF2-40B4-BE49-F238E27FC236}">
                <a16:creationId xmlns:a16="http://schemas.microsoft.com/office/drawing/2014/main" id="{D77C3799-FCD8-2CF3-B73A-3C64F779B660}"/>
              </a:ext>
            </a:extLst>
          </p:cNvPr>
          <p:cNvSpPr txBox="1">
            <a:spLocks/>
          </p:cNvSpPr>
          <p:nvPr/>
        </p:nvSpPr>
        <p:spPr>
          <a:xfrm>
            <a:off x="1097280" y="3188331"/>
            <a:ext cx="10058400" cy="114300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303575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513347"/>
            <a:ext cx="9418320" cy="1239253"/>
          </a:xfrm>
        </p:spPr>
        <p:txBody>
          <a:bodyPr/>
          <a:lstStyle/>
          <a:p>
            <a:r>
              <a:rPr lang="en-US" dirty="0"/>
              <a:t>Background</a:t>
            </a:r>
          </a:p>
        </p:txBody>
      </p:sp>
      <p:sp>
        <p:nvSpPr>
          <p:cNvPr id="3" name="Subtitle 2">
            <a:extLst>
              <a:ext uri="{FF2B5EF4-FFF2-40B4-BE49-F238E27FC236}">
                <a16:creationId xmlns:a16="http://schemas.microsoft.com/office/drawing/2014/main" id="{4C39F41E-0AB0-27CC-15B1-B1285FC4C139}"/>
              </a:ext>
            </a:extLst>
          </p:cNvPr>
          <p:cNvSpPr>
            <a:spLocks noGrp="1"/>
          </p:cNvSpPr>
          <p:nvPr>
            <p:ph type="subTitle" idx="1"/>
          </p:nvPr>
        </p:nvSpPr>
        <p:spPr>
          <a:xfrm>
            <a:off x="1261872" y="5252986"/>
            <a:ext cx="9418320" cy="1239254"/>
          </a:xfrm>
        </p:spPr>
        <p:txBody>
          <a:bodyPr>
            <a:normAutofit/>
          </a:bodyPr>
          <a:lstStyle/>
          <a:p>
            <a:r>
              <a:rPr lang="en-US" dirty="0">
                <a:solidFill>
                  <a:srgbClr val="C00000"/>
                </a:solidFill>
              </a:rPr>
              <a:t>Increased generalization error</a:t>
            </a:r>
          </a:p>
          <a:p>
            <a:r>
              <a:rPr lang="en-US" dirty="0">
                <a:solidFill>
                  <a:srgbClr val="C00000"/>
                </a:solidFill>
              </a:rPr>
              <a:t>Hard to detect ground-truth different in size from the anchor box</a:t>
            </a:r>
          </a:p>
        </p:txBody>
      </p:sp>
      <p:pic>
        <p:nvPicPr>
          <p:cNvPr id="6" name="Picture 5">
            <a:extLst>
              <a:ext uri="{FF2B5EF4-FFF2-40B4-BE49-F238E27FC236}">
                <a16:creationId xmlns:a16="http://schemas.microsoft.com/office/drawing/2014/main" id="{6E802042-5A5B-8E87-42D0-4E974500CDBA}"/>
              </a:ext>
            </a:extLst>
          </p:cNvPr>
          <p:cNvPicPr>
            <a:picLocks noChangeAspect="1"/>
          </p:cNvPicPr>
          <p:nvPr/>
        </p:nvPicPr>
        <p:blipFill>
          <a:blip r:embed="rId2"/>
          <a:stretch>
            <a:fillRect/>
          </a:stretch>
        </p:blipFill>
        <p:spPr>
          <a:xfrm>
            <a:off x="1721135" y="2181726"/>
            <a:ext cx="5074088" cy="2834064"/>
          </a:xfrm>
          <a:prstGeom prst="rect">
            <a:avLst/>
          </a:prstGeom>
        </p:spPr>
      </p:pic>
      <p:sp>
        <p:nvSpPr>
          <p:cNvPr id="7" name="Subtitle 2">
            <a:extLst>
              <a:ext uri="{FF2B5EF4-FFF2-40B4-BE49-F238E27FC236}">
                <a16:creationId xmlns:a16="http://schemas.microsoft.com/office/drawing/2014/main" id="{36924E18-1596-39BB-DF2F-86DB79673B28}"/>
              </a:ext>
            </a:extLst>
          </p:cNvPr>
          <p:cNvSpPr txBox="1">
            <a:spLocks/>
          </p:cNvSpPr>
          <p:nvPr/>
        </p:nvSpPr>
        <p:spPr>
          <a:xfrm>
            <a:off x="1606777" y="1772940"/>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[pre-defined anchor object detection]</a:t>
            </a:r>
          </a:p>
        </p:txBody>
      </p:sp>
      <p:pic>
        <p:nvPicPr>
          <p:cNvPr id="4098" name="Picture 2">
            <a:extLst>
              <a:ext uri="{FF2B5EF4-FFF2-40B4-BE49-F238E27FC236}">
                <a16:creationId xmlns:a16="http://schemas.microsoft.com/office/drawing/2014/main" id="{BBF20350-2C12-7FF4-93A8-FACE8BAF65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25" y="2155720"/>
            <a:ext cx="29337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057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513347"/>
            <a:ext cx="9418320" cy="1239253"/>
          </a:xfrm>
        </p:spPr>
        <p:txBody>
          <a:bodyPr/>
          <a:lstStyle/>
          <a:p>
            <a:r>
              <a:rPr lang="en-US" dirty="0"/>
              <a:t>Background</a:t>
            </a:r>
          </a:p>
        </p:txBody>
      </p:sp>
      <p:sp>
        <p:nvSpPr>
          <p:cNvPr id="4" name="Subtitle 2">
            <a:extLst>
              <a:ext uri="{FF2B5EF4-FFF2-40B4-BE49-F238E27FC236}">
                <a16:creationId xmlns:a16="http://schemas.microsoft.com/office/drawing/2014/main" id="{7216218E-457B-01DE-6849-4A3CEF3E8274}"/>
              </a:ext>
            </a:extLst>
          </p:cNvPr>
          <p:cNvSpPr txBox="1">
            <a:spLocks/>
          </p:cNvSpPr>
          <p:nvPr/>
        </p:nvSpPr>
        <p:spPr>
          <a:xfrm>
            <a:off x="2595690" y="5605999"/>
            <a:ext cx="7243813" cy="54583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3000" dirty="0">
                <a:solidFill>
                  <a:srgbClr val="C00000"/>
                </a:solidFill>
              </a:rPr>
              <a:t>Highly dependent on post-processing</a:t>
            </a:r>
          </a:p>
        </p:txBody>
      </p:sp>
      <p:pic>
        <p:nvPicPr>
          <p:cNvPr id="11" name="Picture 10">
            <a:extLst>
              <a:ext uri="{FF2B5EF4-FFF2-40B4-BE49-F238E27FC236}">
                <a16:creationId xmlns:a16="http://schemas.microsoft.com/office/drawing/2014/main" id="{D3911380-06F2-9D8F-8950-FBD555957C9B}"/>
              </a:ext>
            </a:extLst>
          </p:cNvPr>
          <p:cNvPicPr>
            <a:picLocks noChangeAspect="1"/>
          </p:cNvPicPr>
          <p:nvPr/>
        </p:nvPicPr>
        <p:blipFill>
          <a:blip r:embed="rId2"/>
          <a:stretch>
            <a:fillRect/>
          </a:stretch>
        </p:blipFill>
        <p:spPr>
          <a:xfrm>
            <a:off x="1721135" y="2181726"/>
            <a:ext cx="5074088" cy="2834064"/>
          </a:xfrm>
          <a:prstGeom prst="rect">
            <a:avLst/>
          </a:prstGeom>
        </p:spPr>
      </p:pic>
      <p:sp>
        <p:nvSpPr>
          <p:cNvPr id="12" name="Subtitle 2">
            <a:extLst>
              <a:ext uri="{FF2B5EF4-FFF2-40B4-BE49-F238E27FC236}">
                <a16:creationId xmlns:a16="http://schemas.microsoft.com/office/drawing/2014/main" id="{0F55CB76-0892-B2CC-238B-AE034FBD644F}"/>
              </a:ext>
            </a:extLst>
          </p:cNvPr>
          <p:cNvSpPr txBox="1">
            <a:spLocks/>
          </p:cNvSpPr>
          <p:nvPr/>
        </p:nvSpPr>
        <p:spPr>
          <a:xfrm>
            <a:off x="1606777" y="1772940"/>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[pre-defined anchor object detection]</a:t>
            </a:r>
          </a:p>
        </p:txBody>
      </p:sp>
      <p:pic>
        <p:nvPicPr>
          <p:cNvPr id="13" name="Picture 2">
            <a:extLst>
              <a:ext uri="{FF2B5EF4-FFF2-40B4-BE49-F238E27FC236}">
                <a16:creationId xmlns:a16="http://schemas.microsoft.com/office/drawing/2014/main" id="{8A6C2460-4E5F-BD7F-EF67-0069A7E1E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3025" y="2155720"/>
            <a:ext cx="2933700"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4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1045303" y="1707204"/>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[Architecture of DETR]</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1261872" y="5252986"/>
            <a:ext cx="9418320" cy="1239254"/>
          </a:xfrm>
        </p:spPr>
        <p:txBody>
          <a:bodyPr/>
          <a:lstStyle/>
          <a:p>
            <a:r>
              <a:rPr lang="en-US" dirty="0"/>
              <a:t>First case for Transformer to be used for object detection</a:t>
            </a:r>
          </a:p>
          <a:p>
            <a:r>
              <a:rPr lang="en-US" dirty="0"/>
              <a:t>Removed hand-crafted process using direct prediction</a:t>
            </a:r>
          </a:p>
        </p:txBody>
      </p:sp>
      <p:pic>
        <p:nvPicPr>
          <p:cNvPr id="5122" name="Picture 2">
            <a:extLst>
              <a:ext uri="{FF2B5EF4-FFF2-40B4-BE49-F238E27FC236}">
                <a16:creationId xmlns:a16="http://schemas.microsoft.com/office/drawing/2014/main" id="{51F3BDE9-F07A-B661-EA41-B9AB6B49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21" y="2168415"/>
            <a:ext cx="9832558" cy="252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230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1045303" y="1707204"/>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[Architecture of DETR: Backbone]</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1261872" y="5252986"/>
            <a:ext cx="9418320" cy="1239254"/>
          </a:xfrm>
        </p:spPr>
        <p:txBody>
          <a:bodyPr>
            <a:normAutofit/>
          </a:bodyPr>
          <a:lstStyle/>
          <a:p>
            <a:r>
              <a:rPr lang="en-US" dirty="0"/>
              <a:t>Feature extraction</a:t>
            </a:r>
          </a:p>
          <a:p>
            <a:r>
              <a:rPr lang="en-US" dirty="0"/>
              <a:t>Positional encodings storing the localization information of the data</a:t>
            </a:r>
          </a:p>
        </p:txBody>
      </p:sp>
      <p:pic>
        <p:nvPicPr>
          <p:cNvPr id="5122" name="Picture 2">
            <a:extLst>
              <a:ext uri="{FF2B5EF4-FFF2-40B4-BE49-F238E27FC236}">
                <a16:creationId xmlns:a16="http://schemas.microsoft.com/office/drawing/2014/main" id="{51F3BDE9-F07A-B661-EA41-B9AB6B49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21" y="2168415"/>
            <a:ext cx="9832558" cy="2521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361EEED-D214-9DEF-01B3-078FEE0F70E2}"/>
              </a:ext>
            </a:extLst>
          </p:cNvPr>
          <p:cNvSpPr/>
          <p:nvPr/>
        </p:nvSpPr>
        <p:spPr>
          <a:xfrm>
            <a:off x="1179721" y="2168415"/>
            <a:ext cx="1804111" cy="25211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562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1045303" y="1707204"/>
            <a:ext cx="6398233"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[Architecture of DETR: Transformer]</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1261872" y="5252986"/>
            <a:ext cx="9418320" cy="1239254"/>
          </a:xfrm>
        </p:spPr>
        <p:txBody>
          <a:bodyPr>
            <a:normAutofit/>
          </a:bodyPr>
          <a:lstStyle/>
          <a:p>
            <a:r>
              <a:rPr lang="en-US" dirty="0"/>
              <a:t>The encoder learns to distinguish objects from background</a:t>
            </a:r>
          </a:p>
          <a:p>
            <a:r>
              <a:rPr lang="en-US" dirty="0"/>
              <a:t>The decoder uses </a:t>
            </a:r>
            <a:r>
              <a:rPr lang="en-US" u="sng" dirty="0"/>
              <a:t>non-autoregressive approach</a:t>
            </a:r>
          </a:p>
        </p:txBody>
      </p:sp>
      <p:pic>
        <p:nvPicPr>
          <p:cNvPr id="5122" name="Picture 2">
            <a:extLst>
              <a:ext uri="{FF2B5EF4-FFF2-40B4-BE49-F238E27FC236}">
                <a16:creationId xmlns:a16="http://schemas.microsoft.com/office/drawing/2014/main" id="{51F3BDE9-F07A-B661-EA41-B9AB6B49EB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721" y="2168415"/>
            <a:ext cx="9832558" cy="25211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361EEED-D214-9DEF-01B3-078FEE0F70E2}"/>
              </a:ext>
            </a:extLst>
          </p:cNvPr>
          <p:cNvSpPr/>
          <p:nvPr/>
        </p:nvSpPr>
        <p:spPr>
          <a:xfrm>
            <a:off x="2839453" y="2168415"/>
            <a:ext cx="4235115" cy="252116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1240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09F6-39A5-02D8-F9AA-EC7BFE8C2386}"/>
              </a:ext>
            </a:extLst>
          </p:cNvPr>
          <p:cNvSpPr>
            <a:spLocks noGrp="1"/>
          </p:cNvSpPr>
          <p:nvPr>
            <p:ph type="ctrTitle"/>
          </p:nvPr>
        </p:nvSpPr>
        <p:spPr>
          <a:xfrm>
            <a:off x="1261872" y="118454"/>
            <a:ext cx="9418320" cy="1239253"/>
          </a:xfrm>
        </p:spPr>
        <p:txBody>
          <a:bodyPr>
            <a:noAutofit/>
          </a:bodyPr>
          <a:lstStyle/>
          <a:p>
            <a:r>
              <a:rPr lang="en-US" sz="4000" dirty="0" err="1"/>
              <a:t>DEtection</a:t>
            </a:r>
            <a:r>
              <a:rPr lang="en-US" sz="4000" dirty="0"/>
              <a:t> </a:t>
            </a:r>
            <a:r>
              <a:rPr lang="en-US" sz="4000" dirty="0" err="1"/>
              <a:t>TRansformer</a:t>
            </a:r>
            <a:r>
              <a:rPr lang="en-US" sz="4000" dirty="0"/>
              <a:t> (DETR)</a:t>
            </a:r>
          </a:p>
        </p:txBody>
      </p:sp>
      <p:sp>
        <p:nvSpPr>
          <p:cNvPr id="7" name="Subtitle 2">
            <a:extLst>
              <a:ext uri="{FF2B5EF4-FFF2-40B4-BE49-F238E27FC236}">
                <a16:creationId xmlns:a16="http://schemas.microsoft.com/office/drawing/2014/main" id="{36924E18-1596-39BB-DF2F-86DB79673B28}"/>
              </a:ext>
            </a:extLst>
          </p:cNvPr>
          <p:cNvSpPr txBox="1">
            <a:spLocks/>
          </p:cNvSpPr>
          <p:nvPr/>
        </p:nvSpPr>
        <p:spPr>
          <a:xfrm>
            <a:off x="1652338" y="1368593"/>
            <a:ext cx="2548129"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[auto-regressive]</a:t>
            </a:r>
          </a:p>
        </p:txBody>
      </p:sp>
      <p:sp>
        <p:nvSpPr>
          <p:cNvPr id="5" name="Subtitle 2">
            <a:extLst>
              <a:ext uri="{FF2B5EF4-FFF2-40B4-BE49-F238E27FC236}">
                <a16:creationId xmlns:a16="http://schemas.microsoft.com/office/drawing/2014/main" id="{44B46EA3-2133-B660-BFF4-361C29F2078D}"/>
              </a:ext>
            </a:extLst>
          </p:cNvPr>
          <p:cNvSpPr>
            <a:spLocks noGrp="1"/>
          </p:cNvSpPr>
          <p:nvPr>
            <p:ph type="subTitle" idx="1"/>
          </p:nvPr>
        </p:nvSpPr>
        <p:spPr>
          <a:xfrm>
            <a:off x="6434387" y="5115588"/>
            <a:ext cx="4370114" cy="1520890"/>
          </a:xfrm>
        </p:spPr>
        <p:txBody>
          <a:bodyPr>
            <a:normAutofit/>
          </a:bodyPr>
          <a:lstStyle/>
          <a:p>
            <a:r>
              <a:rPr lang="en-US" dirty="0"/>
              <a:t>Parallel decoding output</a:t>
            </a:r>
          </a:p>
          <a:p>
            <a:r>
              <a:rPr lang="en-US" dirty="0"/>
              <a:t>Computational cost </a:t>
            </a:r>
            <a:r>
              <a:rPr lang="ko-KR" altLang="en-US" dirty="0"/>
              <a:t>↓</a:t>
            </a:r>
            <a:endParaRPr lang="en-US" altLang="ko-KR" dirty="0"/>
          </a:p>
          <a:p>
            <a:r>
              <a:rPr lang="en-US" dirty="0"/>
              <a:t>Accuracy </a:t>
            </a:r>
            <a:r>
              <a:rPr lang="ko-KR" altLang="en-US" dirty="0"/>
              <a:t>↓</a:t>
            </a:r>
            <a:endParaRPr lang="en-US" dirty="0"/>
          </a:p>
        </p:txBody>
      </p:sp>
      <p:pic>
        <p:nvPicPr>
          <p:cNvPr id="6" name="Picture 5">
            <a:extLst>
              <a:ext uri="{FF2B5EF4-FFF2-40B4-BE49-F238E27FC236}">
                <a16:creationId xmlns:a16="http://schemas.microsoft.com/office/drawing/2014/main" id="{36544557-7D13-E935-4059-5F10703A6634}"/>
              </a:ext>
            </a:extLst>
          </p:cNvPr>
          <p:cNvPicPr>
            <a:picLocks noChangeAspect="1"/>
          </p:cNvPicPr>
          <p:nvPr/>
        </p:nvPicPr>
        <p:blipFill>
          <a:blip r:embed="rId2"/>
          <a:stretch>
            <a:fillRect/>
          </a:stretch>
        </p:blipFill>
        <p:spPr>
          <a:xfrm>
            <a:off x="1716962" y="1818918"/>
            <a:ext cx="3209648" cy="2993267"/>
          </a:xfrm>
          <a:prstGeom prst="rect">
            <a:avLst/>
          </a:prstGeom>
        </p:spPr>
      </p:pic>
      <p:pic>
        <p:nvPicPr>
          <p:cNvPr id="7172" name="Picture 4">
            <a:extLst>
              <a:ext uri="{FF2B5EF4-FFF2-40B4-BE49-F238E27FC236}">
                <a16:creationId xmlns:a16="http://schemas.microsoft.com/office/drawing/2014/main" id="{8CADCD17-4FE5-59FA-FEE8-02069C2CC6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4387" y="1811445"/>
            <a:ext cx="4105275" cy="2076450"/>
          </a:xfrm>
          <a:prstGeom prst="rect">
            <a:avLst/>
          </a:prstGeom>
          <a:no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E8852DE0-92AE-DFB3-F48E-A6CA361C66B8}"/>
              </a:ext>
            </a:extLst>
          </p:cNvPr>
          <p:cNvSpPr txBox="1">
            <a:spLocks/>
          </p:cNvSpPr>
          <p:nvPr/>
        </p:nvSpPr>
        <p:spPr>
          <a:xfrm>
            <a:off x="6326174" y="1350234"/>
            <a:ext cx="3400174" cy="461211"/>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[non-autoregressive]</a:t>
            </a:r>
          </a:p>
        </p:txBody>
      </p:sp>
      <p:sp>
        <p:nvSpPr>
          <p:cNvPr id="9" name="Subtitle 2">
            <a:extLst>
              <a:ext uri="{FF2B5EF4-FFF2-40B4-BE49-F238E27FC236}">
                <a16:creationId xmlns:a16="http://schemas.microsoft.com/office/drawing/2014/main" id="{CAE29EF0-B338-D127-0E83-88F154A6D5E4}"/>
              </a:ext>
            </a:extLst>
          </p:cNvPr>
          <p:cNvSpPr txBox="1">
            <a:spLocks/>
          </p:cNvSpPr>
          <p:nvPr/>
        </p:nvSpPr>
        <p:spPr>
          <a:xfrm>
            <a:off x="1716962" y="5115588"/>
            <a:ext cx="4657740" cy="1520890"/>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dirty="0"/>
              <a:t>Sequential decoding output</a:t>
            </a:r>
          </a:p>
          <a:p>
            <a:r>
              <a:rPr lang="en-US" dirty="0"/>
              <a:t>Computational cost </a:t>
            </a:r>
            <a:r>
              <a:rPr lang="ko-KR" altLang="en-US" dirty="0"/>
              <a:t>↑</a:t>
            </a:r>
            <a:endParaRPr lang="en-US" altLang="ko-KR" dirty="0"/>
          </a:p>
          <a:p>
            <a:r>
              <a:rPr lang="en-US" dirty="0"/>
              <a:t>Accuracy </a:t>
            </a:r>
            <a:r>
              <a:rPr lang="ko-KR" altLang="en-US" dirty="0"/>
              <a:t>↑</a:t>
            </a:r>
            <a:endParaRPr lang="en-US" dirty="0"/>
          </a:p>
        </p:txBody>
      </p:sp>
    </p:spTree>
    <p:extLst>
      <p:ext uri="{BB962C8B-B14F-4D97-AF65-F5344CB8AC3E}">
        <p14:creationId xmlns:p14="http://schemas.microsoft.com/office/powerpoint/2010/main" val="1042725632"/>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838</TotalTime>
  <Words>2059</Words>
  <Application>Microsoft Office PowerPoint</Application>
  <PresentationFormat>Widescreen</PresentationFormat>
  <Paragraphs>211</Paragraphs>
  <Slides>32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Schoolbook</vt:lpstr>
      <vt:lpstr>Wingdings 2</vt:lpstr>
      <vt:lpstr>View</vt:lpstr>
      <vt:lpstr>CARLA Sensing Group Literature Review</vt:lpstr>
      <vt:lpstr>PowerPoint Presentation</vt:lpstr>
      <vt:lpstr>Background</vt:lpstr>
      <vt:lpstr>Background</vt:lpstr>
      <vt:lpstr>Background</vt:lpstr>
      <vt:lpstr>DEtection TRansformer (DETR)</vt:lpstr>
      <vt:lpstr>DEtection TRansformer (DETR)</vt:lpstr>
      <vt:lpstr>DEtection TRansformer (DETR)</vt:lpstr>
      <vt:lpstr>DEtection TRansformer (DETR)</vt:lpstr>
      <vt:lpstr>DEtection TRansformer (DETR)</vt:lpstr>
      <vt:lpstr>DEtection TRansformer (DETR)</vt:lpstr>
      <vt:lpstr>DEtection TRansformer (DETR)</vt:lpstr>
      <vt:lpstr>DEtection TRansformer (DETR)</vt:lpstr>
      <vt:lpstr>DEtection TRansformer (DETR)</vt:lpstr>
      <vt:lpstr>DEtection TRansformer (DETR)</vt:lpstr>
      <vt:lpstr>DEtection TRansformer (DETR)</vt:lpstr>
      <vt:lpstr>DEtection TRansformer (DETR)</vt:lpstr>
      <vt:lpstr>PowerPoint Presentation</vt:lpstr>
      <vt:lpstr>Background – What is semantic Segmentation </vt:lpstr>
      <vt:lpstr>Traditional Segmentor vs Transformer Segmentor</vt:lpstr>
      <vt:lpstr>Segmenter - Architecture </vt:lpstr>
      <vt:lpstr>Applications to CARLA</vt:lpstr>
      <vt:lpstr>PowerPoint Presentation</vt:lpstr>
      <vt:lpstr>Problem to Solve</vt:lpstr>
      <vt:lpstr>Solution -&gt; DNet</vt:lpstr>
      <vt:lpstr>Comparison</vt:lpstr>
      <vt:lpstr>Overview</vt:lpstr>
      <vt:lpstr>DCP layer</vt:lpstr>
      <vt:lpstr>DGC -&gt; Scale recovery</vt:lpstr>
      <vt:lpstr>DGC -&gt; Scale recovery</vt:lpstr>
      <vt:lpstr>Absolute Depth Estimation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CARLA Sensing Group Literature Review</dc:title>
  <dc:creator>Eric Choi</dc:creator>
  <cp:lastModifiedBy>Sree Nair</cp:lastModifiedBy>
  <cp:revision>6</cp:revision>
  <dcterms:created xsi:type="dcterms:W3CDTF">2022-10-30T02:16:21Z</dcterms:created>
  <dcterms:modified xsi:type="dcterms:W3CDTF">2022-10-30T18:58:46Z</dcterms:modified>
</cp:coreProperties>
</file>