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a.xml" ContentType="application/vnd.openxmlformats-officedocument.presentationml.slide+xml"/>
  <Override PartName="/ppt/slides/slide1b.xml" ContentType="application/vnd.openxmlformats-officedocument.presentationml.slide+xml"/>
  <Override PartName="/ppt/slides/slide1c.xml" ContentType="application/vnd.openxmlformats-officedocument.presentationml.slide+xml"/>
  <Override PartName="/ppt/slides/slide1d.xml" ContentType="application/vnd.openxmlformats-officedocument.presentationml.slide+xml"/>
  <Override PartName="/ppt/slides/slide1e.xml" ContentType="application/vnd.openxmlformats-officedocument.presentationml.slide+xml"/>
  <Override PartName="/ppt/slides/slide1f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121803409" r:id="rId2"/>
    <p:sldId id="121803414" r:id="newSlide0"/>
    <p:sldId id="121803415" r:id="newSlide1"/>
    <p:sldId id="121803416" r:id="newSlide2"/>
    <p:sldId id="121803417" r:id="newSlide3"/>
    <p:sldId id="121803418" r:id="newSlide4"/>
    <p:sldId id="121803419" r:id="newSlide5"/>
    <p:sldId id="121803420" r:id="newSlide6"/>
    <p:sldId id="121803421" r:id="newSlide7"/>
    <p:sldId id="121803422" r:id="newSlide8"/>
    <p:sldId id="121803423" r:id="newSlide9"/>
    <p:sldId id="121803424" r:id="newSlide10"/>
    <p:sldId id="121803425" r:id="newSlide11"/>
    <p:sldId id="121803426" r:id="newSlide12"/>
    <p:sldId id="121803427" r:id="newSlide13"/>
    <p:sldId id="121803428" r:id="newSlide14"/>
    <p:sldId id="121803429" r:id="newSlide15"/>
    <p:sldId id="121803430" r:id="newSlide16"/>
    <p:sldId id="121803431" r:id="newSlide17"/>
    <p:sldId id="121803432" r:id="newSlide18"/>
    <p:sldId id="121803433" r:id="newSlide19"/>
    <p:sldId id="121803434" r:id="newSlide20"/>
    <p:sldId id="121803435" r:id="newSlide21"/>
    <p:sldId id="121803436" r:id="newSlide22"/>
    <p:sldId id="121803437" r:id="newSlide23"/>
    <p:sldId id="121803438" r:id="newSlide24"/>
    <p:sldId id="121803439" r:id="newSlide25"/>
    <p:sldId id="121803440" r:id="newSlide26"/>
    <p:sldId id="121803441" r:id="newSlide27"/>
    <p:sldId id="121803442" r:id="newSlide28"/>
    <p:sldId id="121803443" r:id="newSlide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ED8"/>
    <a:srgbClr val="68C3D8"/>
    <a:srgbClr val="75DAF0"/>
    <a:srgbClr val="53A7D2"/>
    <a:srgbClr val="1F7CB1"/>
    <a:srgbClr val="E6E6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1266" y="96"/>
      </p:cViewPr>
      <p:guideLst>
        <p:guide orient="horz" pos="2160"/>
        <p:guide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newSlide0" /><Relationship Type="http://schemas.openxmlformats.org/officeDocument/2006/relationships/slide" Target="/ppt/slides/slide5.xml" Id="newSlide1" /><Relationship Type="http://schemas.openxmlformats.org/officeDocument/2006/relationships/slide" Target="/ppt/slides/slide6.xml" Id="newSlide2" /><Relationship Type="http://schemas.openxmlformats.org/officeDocument/2006/relationships/slide" Target="/ppt/slides/slide7.xml" Id="newSlide3" /><Relationship Type="http://schemas.openxmlformats.org/officeDocument/2006/relationships/slide" Target="/ppt/slides/slide8.xml" Id="newSlide4" /><Relationship Type="http://schemas.openxmlformats.org/officeDocument/2006/relationships/slide" Target="/ppt/slides/slide9.xml" Id="newSlide5" /><Relationship Type="http://schemas.openxmlformats.org/officeDocument/2006/relationships/slide" Target="/ppt/slides/slidea.xml" Id="newSlide6" /><Relationship Type="http://schemas.openxmlformats.org/officeDocument/2006/relationships/slide" Target="/ppt/slides/slideb.xml" Id="newSlide7" /><Relationship Type="http://schemas.openxmlformats.org/officeDocument/2006/relationships/slide" Target="/ppt/slides/slidec.xml" Id="newSlide8" /><Relationship Type="http://schemas.openxmlformats.org/officeDocument/2006/relationships/slide" Target="/ppt/slides/slided.xml" Id="newSlide9" /><Relationship Type="http://schemas.openxmlformats.org/officeDocument/2006/relationships/slide" Target="/ppt/slides/slidee.xml" Id="newSlide10" /><Relationship Type="http://schemas.openxmlformats.org/officeDocument/2006/relationships/slide" Target="/ppt/slides/slidef.xml" Id="newSlide11" /><Relationship Type="http://schemas.openxmlformats.org/officeDocument/2006/relationships/slide" Target="/ppt/slides/slide10.xml" Id="newSlide12" /><Relationship Type="http://schemas.openxmlformats.org/officeDocument/2006/relationships/slide" Target="/ppt/slides/slide11.xml" Id="newSlide13" /><Relationship Type="http://schemas.openxmlformats.org/officeDocument/2006/relationships/slide" Target="/ppt/slides/slide12.xml" Id="newSlide14" /><Relationship Type="http://schemas.openxmlformats.org/officeDocument/2006/relationships/slide" Target="/ppt/slides/slide13.xml" Id="newSlide15" /><Relationship Type="http://schemas.openxmlformats.org/officeDocument/2006/relationships/slide" Target="/ppt/slides/slide14.xml" Id="newSlide16" /><Relationship Type="http://schemas.openxmlformats.org/officeDocument/2006/relationships/slide" Target="/ppt/slides/slide15.xml" Id="newSlide17" /><Relationship Type="http://schemas.openxmlformats.org/officeDocument/2006/relationships/slide" Target="/ppt/slides/slide16.xml" Id="newSlide18" /><Relationship Type="http://schemas.openxmlformats.org/officeDocument/2006/relationships/slide" Target="/ppt/slides/slide17.xml" Id="newSlide19" /><Relationship Type="http://schemas.openxmlformats.org/officeDocument/2006/relationships/slide" Target="/ppt/slides/slide18.xml" Id="newSlide20" /><Relationship Type="http://schemas.openxmlformats.org/officeDocument/2006/relationships/slide" Target="/ppt/slides/slide19.xml" Id="newSlide21" /><Relationship Type="http://schemas.openxmlformats.org/officeDocument/2006/relationships/slide" Target="/ppt/slides/slide1a.xml" Id="newSlide22" /><Relationship Type="http://schemas.openxmlformats.org/officeDocument/2006/relationships/slide" Target="/ppt/slides/slide1b.xml" Id="newSlide23" /><Relationship Type="http://schemas.openxmlformats.org/officeDocument/2006/relationships/slide" Target="/ppt/slides/slide1c.xml" Id="newSlide24" /><Relationship Type="http://schemas.openxmlformats.org/officeDocument/2006/relationships/slide" Target="/ppt/slides/slide1d.xml" Id="newSlide25" /><Relationship Type="http://schemas.openxmlformats.org/officeDocument/2006/relationships/slide" Target="/ppt/slides/slide1e.xml" Id="newSlide26" /><Relationship Type="http://schemas.openxmlformats.org/officeDocument/2006/relationships/slide" Target="/ppt/slides/slide1f.xml" Id="newSlide27" /><Relationship Type="http://schemas.openxmlformats.org/officeDocument/2006/relationships/slide" Target="/ppt/slides/slide20.xml" Id="newSlide28" /><Relationship Type="http://schemas.openxmlformats.org/officeDocument/2006/relationships/slide" Target="/ppt/slides/slide21.xml" Id="newSlide2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BFDC43-A834-4032-9330-C8F376DC2EFA}" type="datetimeFigureOut">
              <a:rPr lang="en-US"/>
              <a:pPr>
                <a:defRPr/>
              </a:pPr>
              <a:t>5/10/2019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E7DF2D-825D-4462-AB63-F067DA69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3456384" cy="21602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Divider"/>
          <p:cNvSpPr>
            <a:spLocks noChangeShapeType="1"/>
          </p:cNvSpPr>
          <p:nvPr userDrawn="1"/>
        </p:nvSpPr>
        <p:spPr bwMode="auto">
          <a:xfrm flipH="1">
            <a:off x="5292080" y="116632"/>
            <a:ext cx="0" cy="6624736"/>
          </a:xfrm>
          <a:prstGeom prst="line">
            <a:avLst/>
          </a:prstGeom>
          <a:noFill/>
          <a:ln w="698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610633" y="6525344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600" dirty="0" smtClean="0">
                <a:solidFill>
                  <a:srgbClr val="55AED8"/>
                </a:solidFill>
                <a:latin typeface="Helvetica"/>
                <a:cs typeface="Helvetica"/>
              </a:rPr>
              <a:t>Nielsen London, Citypoint, One Ropemaker Street, London, EC2Y 9AW</a:t>
            </a:r>
          </a:p>
          <a:p>
            <a:pPr algn="ctr">
              <a:defRPr/>
            </a:pPr>
            <a:r>
              <a:rPr lang="en-GB" sz="600" smtClean="0">
                <a:solidFill>
                  <a:srgbClr val="55AED8"/>
                </a:solidFill>
                <a:latin typeface="Helvetica"/>
                <a:cs typeface="Helvetica"/>
              </a:rPr>
              <a:t>www.nielsen.com, tel. 00 44 (0)20 7650 9900</a:t>
            </a:r>
            <a:endParaRPr lang="en-US" sz="600" dirty="0">
              <a:solidFill>
                <a:srgbClr val="55AED8"/>
              </a:solidFill>
              <a:latin typeface="Helvetica"/>
              <a:cs typeface="Helvetica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34" y="0"/>
            <a:ext cx="236347" cy="33991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1.jpg" Id="imgId12" /><Relationship Type="http://schemas.openxmlformats.org/officeDocument/2006/relationships/hyperlink" Target="https://adintel.portfolio.intl.nielsen.com//results/getcreativemedia?encryptedId=KAW4QXtaGSf2AWBsldG/ph0F+LeN9Ohu" TargetMode="External" Id="rLink123302950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jpg" Id="imgId13" /><Relationship Type="http://schemas.openxmlformats.org/officeDocument/2006/relationships/hyperlink" Target="https://adintel.portfolio.intl.nielsen.com//results/getcreativemedia?encryptedId=Y0MNvGqG7dSEmrApBswEpYuEITDdjQqN" TargetMode="External" Id="rLink123318980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3.jpg" Id="imgId14" /><Relationship Type="http://schemas.openxmlformats.org/officeDocument/2006/relationships/hyperlink" Target="https://adintel.portfolio.intl.nielsen.com//results/getcreativemedia?encryptedId=LVcZ6nmBAtJlKEcaXwbsPxBNi1NFSyOU" TargetMode="External" Id="rLink123302860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4.jpg" Id="imgId15" /><Relationship Type="http://schemas.openxmlformats.org/officeDocument/2006/relationships/hyperlink" Target="https://adintel.portfolio.intl.nielsen.com//results/getcreativemedia?encryptedId=AJT4tPeEq1ynkYcy690BS6Gp+1tI6Hxx" TargetMode="External" Id="rLink123302810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5.jpg" Id="imgId16" /><Relationship Type="http://schemas.openxmlformats.org/officeDocument/2006/relationships/hyperlink" Target="https://adintel.portfolio.intl.nielsen.com//results/getcreativemedia?encryptedId=fszXC2dYHpgxnlcMtD7eIib4/qFVWbQx" TargetMode="External" Id="rLink123302830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6.jpg" Id="imgId17" /><Relationship Type="http://schemas.openxmlformats.org/officeDocument/2006/relationships/hyperlink" Target="https://adintel.portfolio.intl.nielsen.com//results/getcreativemedia?encryptedId=ZJFbeOxvO42A9VB/5cFcMsD8ZglhQhaH" TargetMode="External" Id="rLink123247250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7.jpg" Id="imgId18" /><Relationship Type="http://schemas.openxmlformats.org/officeDocument/2006/relationships/hyperlink" Target="https://adintel.portfolio.intl.nielsen.com//results/getcreativemedia?encryptedId=r5Q/ngA/o+GH4r6ceyuHxllSAX42jefs" TargetMode="External" Id="rLink123247300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8.jpg" Id="imgId19" /><Relationship Type="http://schemas.openxmlformats.org/officeDocument/2006/relationships/hyperlink" Target="https://adintel.portfolio.intl.nielsen.com//results/getcreativemedia?encryptedId=xztZaIXJZ7Q5C5eFRUMqm1i3jfWvYf0G" TargetMode="External" Id="rLink123125590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9.jpg" Id="imgId20" /><Relationship Type="http://schemas.openxmlformats.org/officeDocument/2006/relationships/hyperlink" Target="https://adintel.portfolio.intl.nielsen.com//results/getcreativemedia?encryptedId=HcxGT1PEDkhetrL3Hm6+WOS83iIdVnpF" TargetMode="External" Id="rLink123318780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a.jpg" Id="imgId21" /><Relationship Type="http://schemas.openxmlformats.org/officeDocument/2006/relationships/hyperlink" Target="https://adintel.portfolio.intl.nielsen.com//results/getcreativemedia?encryptedId=MEFD35VBXnAiyB4Mzjw8V7Cj9gOHlg5M" TargetMode="External" Id="rLink1230367801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b.jpg" Id="imgId22" /><Relationship Type="http://schemas.openxmlformats.org/officeDocument/2006/relationships/hyperlink" Target="https://adintel.portfolio.intl.nielsen.com//results/getcreativemedia?encryptedId=K/mifrLjeaX5pauS7WHB+t3Kf1I1noaG" TargetMode="External" Id="rLink1227621201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c.jpg" Id="imgId23" /><Relationship Type="http://schemas.openxmlformats.org/officeDocument/2006/relationships/hyperlink" Target="https://adintel.portfolio.intl.nielsen.com//results/getcreativemedia?encryptedId=83IMME8a4KoZd61iysaS6xOWAbkXY8Xy" TargetMode="External" Id="rLink1222440001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d.jpg" Id="imgId24" /><Relationship Type="http://schemas.openxmlformats.org/officeDocument/2006/relationships/hyperlink" Target="https://adintel.portfolio.intl.nielsen.com//results/getcreativemedia?encryptedId=LkqUWGzzXhYK7bkQ1H/W75GlpG8TuZ0x" TargetMode="External" Id="rLink1208555301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e.jpg" Id="imgId25" /><Relationship Type="http://schemas.openxmlformats.org/officeDocument/2006/relationships/hyperlink" Target="https://adintel.portfolio.intl.nielsen.com//results/getcreativemedia?encryptedId=Po2nbZj9HGj4dSHvvwKRn5CoqAvxycfG" TargetMode="External" Id="rLink1199534301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f.jpg" Id="imgId26" /><Relationship Type="http://schemas.openxmlformats.org/officeDocument/2006/relationships/hyperlink" Target="https://adintel.portfolio.intl.nielsen.com//results/getcreativemedia?encryptedId=TIWmdU1TUAYgwFoeHC4lh1ZsUDx8OKoY" TargetMode="External" Id="rLink1198674301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0.jpg" Id="imgId27" /><Relationship Type="http://schemas.openxmlformats.org/officeDocument/2006/relationships/hyperlink" Target="https://adintel.portfolio.intl.nielsen.com//results/getcreativemedia?encryptedId=3XYzOw6rHXVfcEHbtYDrc9GgDADm3JVk" TargetMode="External" Id="rLink119862760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1.jpg" Id="imgId28" /><Relationship Type="http://schemas.openxmlformats.org/officeDocument/2006/relationships/hyperlink" Target="https://adintel.portfolio.intl.nielsen.com//results/getcreativemedia?encryptedId=2zqReCy3hDfuxr7wKX1Rl4wKCueGYVZ1" TargetMode="External" Id="rLink119847640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2.jpg" Id="imgId29" /><Relationship Type="http://schemas.openxmlformats.org/officeDocument/2006/relationships/hyperlink" Target="https://adintel.portfolio.intl.nielsen.com//results/getcreativemedia?encryptedId=HQ5bSAg75RrcwBhQLe8+30p04VB8Lce/" TargetMode="External" Id="rLink119846720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jpg" Id="imgId0" /><Relationship Type="http://schemas.openxmlformats.org/officeDocument/2006/relationships/hyperlink" Target="https://adintel.portfolio.intl.nielsen.com//results/getcreativemedia?encryptedId=4/qVB/5Q+ViPTSfALok6sJCIwxGN2gJf" TargetMode="External" Id="rLink124989060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jpg" Id="imgId1" /><Relationship Type="http://schemas.openxmlformats.org/officeDocument/2006/relationships/hyperlink" Target="https://adintel.portfolio.intl.nielsen.com//results/getcreativemedia?encryptedId=YOQ38g1angIZTHdwbp8j7QjYAG5m/xIQ" TargetMode="External" Id="rLink124988480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jpg" Id="imgId2" /><Relationship Type="http://schemas.openxmlformats.org/officeDocument/2006/relationships/hyperlink" Target="https://adintel.portfolio.intl.nielsen.com//results/getcreativemedia?encryptedId=qlux7xYfaa5+b4Au3jLjOXGGbh0XNYlh" TargetMode="External" Id="rLink124988340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jpg" Id="imgId3" /><Relationship Type="http://schemas.openxmlformats.org/officeDocument/2006/relationships/hyperlink" Target="https://adintel.portfolio.intl.nielsen.com//results/getcreativemedia?encryptedId=f08Jd2nEm6DWWMxd4tl554p+TqeOyNqY" TargetMode="External" Id="rLink124987980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jpg" Id="imgId4" /><Relationship Type="http://schemas.openxmlformats.org/officeDocument/2006/relationships/hyperlink" Target="https://adintel.portfolio.intl.nielsen.com//results/getcreativemedia?encryptedId=vdqa+vd+lfKqOYTfs8qUgYBurRcAgQMx" TargetMode="External" Id="rLink124988060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a.jpg" Id="imgId5" /><Relationship Type="http://schemas.openxmlformats.org/officeDocument/2006/relationships/hyperlink" Target="https://adintel.portfolio.intl.nielsen.com//results/getcreativemedia?encryptedId=l7hfuxKOokoi9+P0etkPKyx5t2n4umyt" TargetMode="External" Id="rLink124822140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b.jpg" Id="imgId6" /><Relationship Type="http://schemas.openxmlformats.org/officeDocument/2006/relationships/hyperlink" Target="https://adintel.portfolio.intl.nielsen.com//results/getcreativemedia?encryptedId=oe56ue/J/d26bctqozLZEUJONNT/2Wka" TargetMode="External" Id="rLink1246498001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c.jpg" Id="imgId7" /><Relationship Type="http://schemas.openxmlformats.org/officeDocument/2006/relationships/hyperlink" Target="https://adintel.portfolio.intl.nielsen.com//results/getcreativemedia?encryptedId=vjLUafJ+lb+RRfPffmZOvVgJi3Gxx3/1" TargetMode="External" Id="rLink1240412601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d.jpg" Id="imgId8" /><Relationship Type="http://schemas.openxmlformats.org/officeDocument/2006/relationships/hyperlink" Target="https://adintel.portfolio.intl.nielsen.com//results/getcreativemedia?encryptedId=cn++vx2pT4/RzHW0NPJhstd9pAx+wW5w" TargetMode="External" Id="rLink1235916301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e.jpg" Id="imgId9" /><Relationship Type="http://schemas.openxmlformats.org/officeDocument/2006/relationships/hyperlink" Target="https://adintel.portfolio.intl.nielsen.com//results/getcreativemedia?encryptedId=d466SPW7aa/s6eXzMFXeAQjsoywHdHGK" TargetMode="External" Id="rLink1235149501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f.jpg" Id="imgId10" /><Relationship Type="http://schemas.openxmlformats.org/officeDocument/2006/relationships/hyperlink" Target="https://adintel.portfolio.intl.nielsen.com//results/getcreativemedia?encryptedId=xRLNSCnY0wHJohLsxhxqYspo/QxiI/Oh" TargetMode="External" Id="rLink123458710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jpg" Id="imgId11" /><Relationship Type="http://schemas.openxmlformats.org/officeDocument/2006/relationships/hyperlink" Target="https://adintel.portfolio.intl.nielsen.com//results/getcreativemedia?encryptedId=yOY9nHl3PqQ7PbEdmCWiObu5303NbRAp" TargetMode="External" Id="rLink1233190301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49" y="0"/>
            <a:ext cx="235246" cy="3383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60" y="3430251"/>
            <a:ext cx="4810512" cy="344710"/>
          </a:xfrm>
          <a:prstGeom prst="rect">
            <a:avLst/>
          </a:prstGeom>
          <a:noFill/>
        </p:spPr>
        <p:txBody>
          <a:bodyPr wrap="square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9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Market Intelligence data delivered by the </a:t>
            </a:r>
            <a:r>
              <a:rPr lang="en-US" sz="900" b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Nielsen Portfolio</a:t>
            </a:r>
          </a:p>
          <a:p>
            <a:pPr>
              <a:lnSpc>
                <a:spcPct val="140000"/>
              </a:lnSpc>
            </a:pPr>
            <a:endParaRPr lang="en-US" sz="7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6186344"/>
            <a:ext cx="2952328" cy="30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00" i="1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"Understand the advertising around you to improve your own"</a:t>
            </a:r>
            <a:endParaRPr lang="en-US" sz="1100" i="1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2636912"/>
            <a:ext cx="3024342" cy="5760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96085"/>
              </p:ext>
            </p:extLst>
          </p:nvPr>
        </p:nvGraphicFramePr>
        <p:xfrm>
          <a:off x="404536" y="3784062"/>
          <a:ext cx="2122100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2100"/>
              </a:tblGrid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GB" sz="700" dirty="0" smtClean="0">
                          <a:solidFill>
                            <a:schemeClr val="bg1"/>
                          </a:solidFill>
                          <a:latin typeface="Helvetica Neue Light"/>
                          <a:cs typeface="Helvetica Neue Light"/>
                        </a:rPr>
                        <a:t>prepared for Myungin Baek from Innocean Seoul on 20/04/2020</a:t>
                      </a:r>
                      <a:endParaRPr lang="en-US" sz="700" dirty="0">
                        <a:solidFill>
                          <a:schemeClr val="bg1"/>
                        </a:solidFill>
                        <a:latin typeface="Helvetica Neue Light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6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13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3">
            <a:hlinkClick r:id="rLink1233029501"/>
          </p:cNvPr>
          <p:cNvPicPr>
            <a:picLocks noChangeAspect="1"/>
          </p:cNvPicPr>
          <p:nvPr/>
        </p:nvPicPr>
        <p:blipFill>
          <a:blip r:embed="imgId12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28/01/2020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1233029501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14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4">
            <a:hlinkClick r:id="rLink1233189801"/>
          </p:cNvPr>
          <p:cNvPicPr>
            <a:picLocks noChangeAspect="1"/>
          </p:cNvPicPr>
          <p:nvPr/>
        </p:nvPicPr>
        <p:blipFill>
          <a:blip r:embed="imgId13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28/01/2020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1233189801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15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5">
            <a:hlinkClick r:id="rLink1233028601"/>
          </p:cNvPr>
          <p:cNvPicPr>
            <a:picLocks noChangeAspect="1"/>
          </p:cNvPicPr>
          <p:nvPr/>
        </p:nvPicPr>
        <p:blipFill>
          <a:blip r:embed="imgId14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1233028601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16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6">
            <a:hlinkClick r:id="rLink1233028101"/>
          </p:cNvPr>
          <p:cNvPicPr>
            <a:picLocks noChangeAspect="1"/>
          </p:cNvPicPr>
          <p:nvPr/>
        </p:nvPicPr>
        <p:blipFill>
          <a:blip r:embed="imgId15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1233028101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17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7">
            <a:hlinkClick r:id="rLink1233028301"/>
          </p:cNvPr>
          <p:cNvPicPr>
            <a:picLocks noChangeAspect="1"/>
          </p:cNvPicPr>
          <p:nvPr/>
        </p:nvPicPr>
        <p:blipFill>
          <a:blip r:embed="imgId16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1233028301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18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8">
            <a:hlinkClick r:id="rLink1232472501"/>
          </p:cNvPr>
          <p:cNvPicPr>
            <a:picLocks noChangeAspect="1"/>
          </p:cNvPicPr>
          <p:nvPr/>
        </p:nvPicPr>
        <p:blipFill>
          <a:blip r:embed="imgId17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1232472501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19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9">
            <a:hlinkClick r:id="rLink1232473001"/>
          </p:cNvPr>
          <p:cNvPicPr>
            <a:picLocks noChangeAspect="1"/>
          </p:cNvPicPr>
          <p:nvPr/>
        </p:nvPicPr>
        <p:blipFill>
          <a:blip r:embed="imgId18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1232473001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20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0">
            <a:hlinkClick r:id="rLink1231255901"/>
          </p:cNvPr>
          <p:cNvPicPr>
            <a:picLocks noChangeAspect="1"/>
          </p:cNvPicPr>
          <p:nvPr/>
        </p:nvPicPr>
        <p:blipFill>
          <a:blip r:embed="imgId19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19/01/2020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1231255901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21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1">
            <a:hlinkClick r:id="rLink1233187801"/>
          </p:cNvPr>
          <p:cNvPicPr>
            <a:picLocks noChangeAspect="1"/>
          </p:cNvPicPr>
          <p:nvPr/>
        </p:nvPicPr>
        <p:blipFill>
          <a:blip r:embed="imgId20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model range, prices for cars,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official site: models current prices, reviews car photos, news, recording for test drive. Hurry to buy new Hyundai!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17/01/2020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russianfood.com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1233187801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22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2">
            <a:hlinkClick r:id="rLink1230367801"/>
          </p:cNvPr>
          <p:cNvPicPr>
            <a:picLocks noChangeAspect="1"/>
          </p:cNvPicPr>
          <p:nvPr/>
        </p:nvPicPr>
        <p:blipFill>
          <a:blip r:embed="imgId21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Start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15/01/2020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kommersant.ru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1230367801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23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3">
            <a:hlinkClick r:id="rLink1227621201"/>
          </p:cNvPr>
          <p:cNvPicPr>
            <a:picLocks noChangeAspect="1"/>
          </p:cNvPicPr>
          <p:nvPr/>
        </p:nvPicPr>
        <p:blipFill>
          <a:blip r:embed="imgId22"/>
          <a:srcRect/>
          <a:stretch>
            <a:fillRect/>
          </a:stretch>
        </p:blipFill>
        <p:spPr bwMode="auto">
          <a:xfrm>
            <a:off x="480060" y="2754921"/>
            <a:ext cx="4343400" cy="11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lineup, car prices,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offroader/SUV 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24/12/2019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baby.ru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1227621201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24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4">
            <a:hlinkClick r:id="rLink1222440001"/>
          </p:cNvPr>
          <p:cNvPicPr>
            <a:picLocks noChangeAspect="1"/>
          </p:cNvPicPr>
          <p:nvPr/>
        </p:nvPicPr>
        <p:blipFill>
          <a:blip r:embed="imgId23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Sonata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Sonata saloon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Medium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27/11/2019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allwomens.ru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1222440001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25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5">
            <a:hlinkClick r:id="rLink1208555301"/>
          </p:cNvPr>
          <p:cNvPicPr>
            <a:picLocks noChangeAspect="1"/>
          </p:cNvPicPr>
          <p:nvPr/>
        </p:nvPicPr>
        <p:blipFill>
          <a:blip r:embed="imgId24"/>
          <a:srcRect/>
          <a:stretch>
            <a:fillRect/>
          </a:stretch>
        </p:blipFill>
        <p:spPr bwMode="auto">
          <a:xfrm>
            <a:off x="480060" y="2754921"/>
            <a:ext cx="4343400" cy="11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model range, prices for cars,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official site: models current prices, reviews car photos, news, recording for test drive. Hurry to buy new Hyundai!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10/11/2019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mk.ru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1208555301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d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26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6">
            <a:hlinkClick r:id="rLink1199534301"/>
          </p:cNvPr>
          <p:cNvPicPr>
            <a:picLocks noChangeAspect="1"/>
          </p:cNvPicPr>
          <p:nvPr/>
        </p:nvPicPr>
        <p:blipFill>
          <a:blip r:embed="imgId25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model range, prices for cars,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official site: models current prices, reviews car photos, news, recording for test drive. Hurry to buy new Hyundai!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08/10/2019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1199534301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27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7">
            <a:hlinkClick r:id="rLink1198674301"/>
          </p:cNvPr>
          <p:cNvPicPr>
            <a:picLocks noChangeAspect="1"/>
          </p:cNvPicPr>
          <p:nvPr/>
        </p:nvPicPr>
        <p:blipFill>
          <a:blip r:embed="imgId26"/>
          <a:srcRect/>
          <a:stretch>
            <a:fillRect/>
          </a:stretch>
        </p:blipFill>
        <p:spPr bwMode="auto">
          <a:xfrm>
            <a:off x="480060" y="2754921"/>
            <a:ext cx="4343400" cy="11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-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description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Creta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06/10/2019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1198674301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28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8">
            <a:hlinkClick r:id="rLink1198627601"/>
          </p:cNvPr>
          <p:cNvPicPr>
            <a:picLocks noChangeAspect="1"/>
          </p:cNvPicPr>
          <p:nvPr/>
        </p:nvPicPr>
        <p:blipFill>
          <a:blip r:embed="imgId27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model range, prices for cars,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official site: models current prices, reviews car photos, news, recording for test drive. Hurry to buy new Hyundai!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05/10/2019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1198627601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29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9">
            <a:hlinkClick r:id="rLink1198476401"/>
          </p:cNvPr>
          <p:cNvPicPr>
            <a:picLocks noChangeAspect="1"/>
          </p:cNvPicPr>
          <p:nvPr/>
        </p:nvPicPr>
        <p:blipFill>
          <a:blip r:embed="imgId28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Solaris : , , , , 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Solaris:  ,   ,   ,  .    Hyundai Solaris  ?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Solaris saloon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Medium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04/10/2019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vibirai.ru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1198476401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30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30">
            <a:hlinkClick r:id="rLink1198467201"/>
          </p:cNvPr>
          <p:cNvPicPr>
            <a:picLocks noChangeAspect="1"/>
          </p:cNvPicPr>
          <p:nvPr/>
        </p:nvPicPr>
        <p:blipFill>
          <a:blip r:embed="imgId29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Warning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Creta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03/10/2019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gismeteo.ru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1198467201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">
            <a:hlinkClick r:id="rLink1249890601"/>
          </p:cNvPr>
          <p:cNvPicPr>
            <a:picLocks noChangeAspect="1"/>
          </p:cNvPicPr>
          <p:nvPr/>
        </p:nvPicPr>
        <p:blipFill>
          <a:blip r:embed="imgId0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Nexo hydrogen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mk.ru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1249890601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2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2">
            <a:hlinkClick r:id="rLink1249884801"/>
          </p:cNvPr>
          <p:cNvPicPr>
            <a:picLocks noChangeAspect="1"/>
          </p:cNvPicPr>
          <p:nvPr/>
        </p:nvPicPr>
        <p:blipFill>
          <a:blip r:embed="imgId1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Nexo hydrogen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mk.ru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1249884801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3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3">
            <a:hlinkClick r:id="rLink1249883401"/>
          </p:cNvPr>
          <p:cNvPicPr>
            <a:picLocks noChangeAspect="1"/>
          </p:cNvPicPr>
          <p:nvPr/>
        </p:nvPicPr>
        <p:blipFill>
          <a:blip r:embed="imgId2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Creta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kp.ru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1249883401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4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4">
            <a:hlinkClick r:id="rLink1249879801"/>
          </p:cNvPr>
          <p:cNvPicPr>
            <a:picLocks noChangeAspect="1"/>
          </p:cNvPicPr>
          <p:nvPr/>
        </p:nvPicPr>
        <p:blipFill>
          <a:blip r:embed="imgId3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Creta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kp.ru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1249879801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5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5">
            <a:hlinkClick r:id="rLink1249880601"/>
          </p:cNvPr>
          <p:cNvPicPr>
            <a:picLocks noChangeAspect="1"/>
          </p:cNvPicPr>
          <p:nvPr/>
        </p:nvPicPr>
        <p:blipFill>
          <a:blip r:embed="imgId4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New Hyundai Creta: specifications, price, buy, photo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Creta offroader/SUV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Offroad Vehicle/SUV/4x4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kp.ru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1249880601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6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6">
            <a:hlinkClick r:id="rLink1248221401"/>
          </p:cNvPr>
          <p:cNvPicPr>
            <a:picLocks noChangeAspect="1"/>
          </p:cNvPicPr>
          <p:nvPr/>
        </p:nvPicPr>
        <p:blipFill>
          <a:blip r:embed="imgId5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Solaris sedan: price, photos, buy, specifications, specifications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Solaris: review sedan, equipment prices, technical specifications car, photo passenger compartment. Where to buy Hyundai Solaris Russia?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Solaris saloon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Medium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01/04/2020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zr.ru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1248221401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a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7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7">
            <a:hlinkClick r:id="rLink1246498001"/>
          </p:cNvPr>
          <p:cNvPicPr>
            <a:picLocks noChangeAspect="1"/>
          </p:cNvPicPr>
          <p:nvPr/>
        </p:nvPicPr>
        <p:blipFill>
          <a:blip r:embed="imgId6"/>
          <a:srcRect/>
          <a:stretch>
            <a:fillRect/>
          </a:stretch>
        </p:blipFill>
        <p:spPr bwMode="auto">
          <a:xfrm>
            <a:off x="480060" y="3152622"/>
            <a:ext cx="4343400" cy="32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17/03/2020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gazeta.ru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1246498001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b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8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8">
            <a:hlinkClick r:id="rLink1240412601"/>
          </p:cNvPr>
          <p:cNvPicPr>
            <a:picLocks noChangeAspect="1"/>
          </p:cNvPicPr>
          <p:nvPr/>
        </p:nvPicPr>
        <p:blipFill>
          <a:blip r:embed="imgId7"/>
          <a:srcRect/>
          <a:stretch>
            <a:fillRect/>
          </a:stretch>
        </p:blipFill>
        <p:spPr bwMode="auto">
          <a:xfrm>
            <a:off x="1223010" y="2124012"/>
            <a:ext cx="2857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21/02/2020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rambler.ru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1240412601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c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9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9">
            <a:hlinkClick r:id="rLink1235916301"/>
          </p:cNvPr>
          <p:cNvPicPr>
            <a:picLocks noChangeAspect="1"/>
          </p:cNvPicPr>
          <p:nvPr/>
        </p:nvPicPr>
        <p:blipFill>
          <a:blip r:embed="imgId8"/>
          <a:srcRect/>
          <a:stretch>
            <a:fillRect/>
          </a:stretch>
        </p:blipFill>
        <p:spPr bwMode="auto">
          <a:xfrm>
            <a:off x="480060" y="2754921"/>
            <a:ext cx="4343400" cy="111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12/02/2020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mk.ru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1235916301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d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10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0">
            <a:hlinkClick r:id="rLink1235149501"/>
          </p:cNvPr>
          <p:cNvPicPr>
            <a:picLocks noChangeAspect="1"/>
          </p:cNvPicPr>
          <p:nvPr/>
        </p:nvPicPr>
        <p:blipFill>
          <a:blip r:embed="imgId9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Start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08/02/2020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allwomens.ru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1235149501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e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11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1">
            <a:hlinkClick r:id="rLink1234587101"/>
          </p:cNvPr>
          <p:cNvPicPr>
            <a:picLocks noChangeAspect="1"/>
          </p:cNvPicPr>
          <p:nvPr/>
        </p:nvPicPr>
        <p:blipFill>
          <a:blip r:embed="imgId10"/>
          <a:srcRect/>
          <a:stretch>
            <a:fillRect/>
          </a:stretch>
        </p:blipFill>
        <p:spPr bwMode="auto">
          <a:xfrm>
            <a:off x="480060" y="1759022"/>
            <a:ext cx="4343400" cy="311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The future of travel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Not Available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01/02/2020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kp.ru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1234587101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f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5148263" cy="2159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700" dirty="0" smtClean="0"/>
              <a:t>12 of 30</a:t>
            </a:r>
            <a:endParaRPr lang="en-US" sz="700" dirty="0"/>
          </a:p>
        </p:txBody>
      </p:sp>
      <p:sp>
        <p:nvSpPr>
          <p:cNvPr id="27" name="Titel 1"/>
          <p:cNvSpPr>
            <a:spLocks/>
          </p:cNvSpPr>
          <p:nvPr/>
        </p:nvSpPr>
        <p:spPr bwMode="auto">
          <a:xfrm>
            <a:off x="5580113" y="115200"/>
            <a:ext cx="3456384" cy="57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anchor="t" anchorCtr="0">
            <a:normAutofit/>
          </a:bodyPr>
          <a:lstStyle/>
          <a:p>
            <a:pPr eaLnBrk="0" hangingPunct="0"/>
            <a:r>
              <a:rPr lang="de-DE" sz="1600" dirty="0" smtClean="0">
                <a:latin typeface="Helvetica Neue Light"/>
              </a:rPr>
              <a:t>Hyundai Motors </a:t>
            </a:r>
            <a:endParaRPr lang="en-GB" sz="1600" dirty="0">
              <a:latin typeface="Helvetica Neue Light"/>
              <a:ea typeface="Verdana" panose="020B0604030504040204" pitchFamily="34" charset="0"/>
              <a:cs typeface="Helvetica Neue"/>
            </a:endParaRPr>
          </a:p>
        </p:txBody>
      </p:sp>
      <p:pic>
        <p:nvPicPr>
          <p:cNvPr id="4" name="Picture 12">
            <a:hlinkClick r:id="rLink1233190301"/>
          </p:cNvPr>
          <p:cNvPicPr>
            <a:picLocks noChangeAspect="1"/>
          </p:cNvPicPr>
          <p:nvPr/>
        </p:nvPicPr>
        <p:blipFill>
          <a:blip r:embed="imgId11"/>
          <a:srcRect/>
          <a:stretch>
            <a:fillRect/>
          </a:stretch>
        </p:blipFill>
        <p:spPr bwMode="auto">
          <a:xfrm>
            <a:off x="1223010" y="457137"/>
            <a:ext cx="28575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65317"/>
              </p:ext>
            </p:extLst>
          </p:nvPr>
        </p:nvGraphicFramePr>
        <p:xfrm>
          <a:off x="5451265" y="692696"/>
          <a:ext cx="3552056" cy="6166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120"/>
                <a:gridCol w="2471936"/>
              </a:tblGrid>
              <a:tr h="9852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dirty="0" smtClean="0"/>
                    </a:p>
                  </a:txBody>
                  <a:tcPr marL="72000" marT="0" marB="46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Title: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Hyundai: model range, prices for cars, where to buy Hyundai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Media: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Desktop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Description: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Hyundai official site: models current prices, reviews car photos, news, recording for test drive. Hurry to buy new Hyundai!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Country: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Product: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car range/corporate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Category (Full Hierarchy):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AUTOMOTIVE | Cars | Cars Corporate/Range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Duration: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 image/s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Date From/To: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29/01/2020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First URL: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russianfood.com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Endline: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/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6784">
                <a:tc>
                  <a:txBody>
                    <a:bodyPr/>
                    <a:lstStyle/>
                    <a:p>
                      <a:r>
                        <a:rPr lang="en-GB" sz="1000" kern="1200" dirty="0" smtClean="0">
                          <a:solidFill>
                            <a:srgbClr val="55AED8"/>
                          </a:solidFill>
                          <a:latin typeface="Helvetica Neue Light"/>
                          <a:ea typeface="+mn-ea"/>
                          <a:cs typeface="Helvetica Neue Light"/>
                        </a:rPr>
                        <a:t>Creative ID:</a:t>
                      </a:r>
                      <a:endParaRPr lang="en-GB" sz="1000" kern="1200" dirty="0">
                        <a:solidFill>
                          <a:srgbClr val="55AED8"/>
                        </a:solidFill>
                        <a:latin typeface="Helvetica Neue Light"/>
                        <a:ea typeface="+mn-ea"/>
                        <a:cs typeface="Helvetica Neue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1233190301</a:t>
                      </a:r>
                      <a:endParaRPr lang="en-GB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5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113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</vt:lpstr>
      <vt:lpstr>Helvetica Neue</vt:lpstr>
      <vt:lpstr>Helvetica Neue Light</vt:lpstr>
      <vt:lpstr>Verdana</vt:lpstr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Ebiquity</dc:title>
  <dc:creator>Ebiquity</dc:creator>
  <cp:lastModifiedBy>Khalid Wasti</cp:lastModifiedBy>
  <cp:revision>140</cp:revision>
  <dcterms:created xsi:type="dcterms:W3CDTF">2010-05-19T10:19:03Z</dcterms:created>
  <dcterms:modified xsi:type="dcterms:W3CDTF">2019-05-10T11:26:22Z</dcterms:modified>
</cp:coreProperties>
</file>