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121803409" r:id="rId2"/>
    <p:sldId id="121803414" r:id="newSlide0"/>
    <p:sldId id="121803415" r:id="newSlide1"/>
    <p:sldId id="121803416" r:id="newSlide2"/>
    <p:sldId id="121803417" r:id="newSlide3"/>
    <p:sldId id="121803418" r:id="newSlide4"/>
    <p:sldId id="121803419" r:id="newSlide5"/>
    <p:sldId id="121803420" r:id="newSlide6"/>
    <p:sldId id="121803421" r:id="newSlide7"/>
    <p:sldId id="121803422" r:id="newSlide8"/>
    <p:sldId id="121803423" r:id="newSlide9"/>
    <p:sldId id="121803424" r:id="newSlide10"/>
    <p:sldId id="121803425" r:id="newSlide11"/>
    <p:sldId id="121803426" r:id="newSlide12"/>
    <p:sldId id="121803427" r:id="newSlide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ED8"/>
    <a:srgbClr val="68C3D8"/>
    <a:srgbClr val="75DAF0"/>
    <a:srgbClr val="53A7D2"/>
    <a:srgbClr val="1F7CB1"/>
    <a:srgbClr val="E6E6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1266" y="96"/>
      </p:cViewPr>
      <p:guideLst>
        <p:guide orient="horz" pos="2160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newSlide0" /><Relationship Type="http://schemas.openxmlformats.org/officeDocument/2006/relationships/slide" Target="/ppt/slides/slide5.xml" Id="newSlide1" /><Relationship Type="http://schemas.openxmlformats.org/officeDocument/2006/relationships/slide" Target="/ppt/slides/slide6.xml" Id="newSlide2" /><Relationship Type="http://schemas.openxmlformats.org/officeDocument/2006/relationships/slide" Target="/ppt/slides/slide7.xml" Id="newSlide3" /><Relationship Type="http://schemas.openxmlformats.org/officeDocument/2006/relationships/slide" Target="/ppt/slides/slide8.xml" Id="newSlide4" /><Relationship Type="http://schemas.openxmlformats.org/officeDocument/2006/relationships/slide" Target="/ppt/slides/slide9.xml" Id="newSlide5" /><Relationship Type="http://schemas.openxmlformats.org/officeDocument/2006/relationships/slide" Target="/ppt/slides/slidea.xml" Id="newSlide6" /><Relationship Type="http://schemas.openxmlformats.org/officeDocument/2006/relationships/slide" Target="/ppt/slides/slideb.xml" Id="newSlide7" /><Relationship Type="http://schemas.openxmlformats.org/officeDocument/2006/relationships/slide" Target="/ppt/slides/slidec.xml" Id="newSlide8" /><Relationship Type="http://schemas.openxmlformats.org/officeDocument/2006/relationships/slide" Target="/ppt/slides/slided.xml" Id="newSlide9" /><Relationship Type="http://schemas.openxmlformats.org/officeDocument/2006/relationships/slide" Target="/ppt/slides/slidee.xml" Id="newSlide10" /><Relationship Type="http://schemas.openxmlformats.org/officeDocument/2006/relationships/slide" Target="/ppt/slides/slidef.xml" Id="newSlide11" /><Relationship Type="http://schemas.openxmlformats.org/officeDocument/2006/relationships/slide" Target="/ppt/slides/slide10.xml" Id="newSlide12" /><Relationship Type="http://schemas.openxmlformats.org/officeDocument/2006/relationships/slide" Target="/ppt/slides/slide11.xml" Id="newSlide13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BFDC43-A834-4032-9330-C8F376DC2EFA}" type="datetimeFigureOut">
              <a:rPr lang="en-US"/>
              <a:pPr>
                <a:defRPr/>
              </a:pPr>
              <a:t>5/10/2019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E7DF2D-825D-4462-AB63-F067DA69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8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5508104" y="6525344"/>
            <a:ext cx="3456384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600" dirty="0" smtClean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 dirty="0" smtClean="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5610633" y="6525344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" dirty="0" smtClean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 smtClean="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1.jpg" Id="imgId12" /><Relationship Type="http://schemas.openxmlformats.org/officeDocument/2006/relationships/hyperlink" Target="https://adintel.portfolio.intl.nielsen.com//results/getcreativemedia?encryptedId=OINJM5xe6T1amtjn/RqV0w==" TargetMode="External" Id="rLink251425808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2.jpg" Id="imgId13" /><Relationship Type="http://schemas.openxmlformats.org/officeDocument/2006/relationships/hyperlink" Target="https://adintel.portfolio.intl.nielsen.com//results/getcreativemedia?encryptedId=xvPoB6aIFFjMOy1AYH/uHA==" TargetMode="External" Id="rLink25141200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jpg" Id="imgId0" /><Relationship Type="http://schemas.openxmlformats.org/officeDocument/2006/relationships/hyperlink" Target="https://adintel.portfolio.intl.nielsen.com//results/getcreativemedia?encryptedId=sGb4YRHa2P1Ubo+32PbH3g==" TargetMode="External" Id="rLink25324680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jpg" Id="imgId1" /><Relationship Type="http://schemas.openxmlformats.org/officeDocument/2006/relationships/hyperlink" Target="https://adintel.portfolio.intl.nielsen.com//results/getcreativemedia?encryptedId=Y6X67mfKDqBuLfz6A1u7Gw==" TargetMode="External" Id="rLink25320720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jpg" Id="imgId2" /><Relationship Type="http://schemas.openxmlformats.org/officeDocument/2006/relationships/hyperlink" Target="https://adintel.portfolio.intl.nielsen.com//results/getcreativemedia?encryptedId=O15OCi2yT+zqHIrT1pbdsg==" TargetMode="External" Id="rLink25302200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jpg" Id="imgId3" /><Relationship Type="http://schemas.openxmlformats.org/officeDocument/2006/relationships/hyperlink" Target="https://adintel.portfolio.intl.nielsen.com//results/getcreativemedia?encryptedId=8QpP+UBTNHp9M8Hk74Pm4g==" TargetMode="External" Id="rLink25294040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jpg" Id="imgId4" /><Relationship Type="http://schemas.openxmlformats.org/officeDocument/2006/relationships/hyperlink" Target="https://adintel.portfolio.intl.nielsen.com//results/getcreativemedia?encryptedId=D4Sy1NMI67d2rEbx28ogsw==" TargetMode="External" Id="rLink25285470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a.jpg" Id="imgId5" /><Relationship Type="http://schemas.openxmlformats.org/officeDocument/2006/relationships/hyperlink" Target="https://adintel.portfolio.intl.nielsen.com//results/getcreativemedia?encryptedId=PHo54FOww5vv+bheck7iQA==" TargetMode="External" Id="rLink252333908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b.jpg" Id="imgId6" /><Relationship Type="http://schemas.openxmlformats.org/officeDocument/2006/relationships/hyperlink" Target="https://adintel.portfolio.intl.nielsen.com//results/getcreativemedia?encryptedId=bPbjKxTd1yVqMJ12k/nsXA==" TargetMode="External" Id="rLink252050508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c.jpg" Id="imgId7" /><Relationship Type="http://schemas.openxmlformats.org/officeDocument/2006/relationships/hyperlink" Target="https://adintel.portfolio.intl.nielsen.com//results/getcreativemedia?encryptedId=SCR5HDYhKM48PhNmDqD/Sw==" TargetMode="External" Id="rLink251526108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d.jpg" Id="imgId8" /><Relationship Type="http://schemas.openxmlformats.org/officeDocument/2006/relationships/hyperlink" Target="https://adintel.portfolio.intl.nielsen.com//results/getcreativemedia?encryptedId=Nz6LrzQAn9VAmg4l1BViJw==" TargetMode="External" Id="rLink251462108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e.jpg" Id="imgId9" /><Relationship Type="http://schemas.openxmlformats.org/officeDocument/2006/relationships/hyperlink" Target="https://adintel.portfolio.intl.nielsen.com//results/getcreativemedia?encryptedId=H3i3fmmJCN3uAluOlGLJ2w==" TargetMode="External" Id="rLink251812508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f.jpg" Id="imgId10" /><Relationship Type="http://schemas.openxmlformats.org/officeDocument/2006/relationships/hyperlink" Target="https://adintel.portfolio.intl.nielsen.com//results/getcreativemedia?encryptedId=nHI+uKg5bmqSYRIq8ASX1g==" TargetMode="External" Id="rLink251896608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jpg" Id="imgId11" /><Relationship Type="http://schemas.openxmlformats.org/officeDocument/2006/relationships/hyperlink" Target="https://adintel.portfolio.intl.nielsen.com//results/getcreativemedia?encryptedId=B30Eaf52qqlJTBMcBTzbXA==" TargetMode="External" Id="rLink251586708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 s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49" y="0"/>
            <a:ext cx="235246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9560" y="3430251"/>
            <a:ext cx="4810512" cy="344710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9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Market Intelligence data delivered by the </a:t>
            </a:r>
            <a:r>
              <a:rPr lang="en-US" sz="900" b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Nielsen Portfolio</a:t>
            </a:r>
          </a:p>
          <a:p>
            <a:pPr>
              <a:lnSpc>
                <a:spcPct val="140000"/>
              </a:lnSpc>
            </a:pPr>
            <a:endParaRPr lang="en-US" sz="7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6186344"/>
            <a:ext cx="2952328" cy="30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"Understand the advertising around you to improve your own"</a:t>
            </a:r>
            <a:endParaRPr lang="en-US" sz="1100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6" y="2636912"/>
            <a:ext cx="3024342" cy="5760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96085"/>
              </p:ext>
            </p:extLst>
          </p:nvPr>
        </p:nvGraphicFramePr>
        <p:xfrm>
          <a:off x="404536" y="3784062"/>
          <a:ext cx="2122100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2100"/>
              </a:tblGrid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GB" sz="70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prepared for Myungin Baek from Innocean Seoul on 20/04/2020</a:t>
                      </a:r>
                      <a:endParaRPr lang="en-US" sz="70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13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3">
            <a:hlinkClick r:id="rLink251425808"/>
          </p:cNvPr>
          <p:cNvPicPr>
            <a:picLocks noChangeAspect="1"/>
          </p:cNvPicPr>
          <p:nvPr/>
        </p:nvPicPr>
        <p:blipFill>
          <a:blip r:embed="imgId12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Give in to reasonable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Montage of people acting daring and crazy in the streets, but not when it comes to choosing a new car. Red vehicle on the streets. No deposit. 5 year guarantee, unlimited mileage.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i20 hatchback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Compact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01/01/2020 - 20/01/2020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L'equipe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251425808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14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4">
            <a:hlinkClick r:id="rLink251412008"/>
          </p:cNvPr>
          <p:cNvPicPr>
            <a:picLocks noChangeAspect="1"/>
          </p:cNvPicPr>
          <p:nvPr/>
        </p:nvPicPr>
        <p:blipFill>
          <a:blip r:embed="imgId13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Give in to reasonable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Montage of people acting daring and crazy in the streets, but not when it comes to choosing a new car. Red vehicle on the streets. No deposit. 5 year guarantee, unlimited mileage.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i20 hatchback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Compact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01/01/2020 - 21/01/2020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 News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251412008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">
            <a:hlinkClick r:id="rLink253246808"/>
          </p:cNvPr>
          <p:cNvPicPr>
            <a:picLocks noChangeAspect="1"/>
          </p:cNvPicPr>
          <p:nvPr/>
        </p:nvPicPr>
        <p:blipFill>
          <a:blip r:embed="imgId0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Charges up in 54 minutes - open days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on the road. The first 100% electric urban SUV. People exploring the forest. Up to 449 km autonomy. Free gift: home charger and servicing offered.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Kona electric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11/03/2020 - 16/03/2020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L'equipe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253246808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">
            <a:hlinkClick r:id="rLink253207208"/>
          </p:cNvPr>
          <p:cNvPicPr>
            <a:picLocks noChangeAspect="1"/>
          </p:cNvPicPr>
          <p:nvPr/>
        </p:nvPicPr>
        <p:blipFill>
          <a:blip r:embed="imgId1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Lucky man - N Line - open days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Montage. Family man involved in various activities during the day. Finance offer: no deposit. Music: Evelyn Knight &amp; The Ray Charles Singers - Lucky, Lucky, Lucky Me.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Tucson hybrid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09/03/2020 - 16/03/2020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TFX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253207208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3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3">
            <a:hlinkClick r:id="rLink253022008"/>
          </p:cNvPr>
          <p:cNvPicPr>
            <a:picLocks noChangeAspect="1"/>
          </p:cNvPicPr>
          <p:nvPr/>
        </p:nvPicPr>
        <p:blipFill>
          <a:blip r:embed="imgId2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Lucky man - N Line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Montage of man doing various activities during the day. He is walking with his family. Finance offer: no deposit. Unlimited mileage. Limited time offer. Music: Evelyn Knight &amp; The Ray Charles Singers - Lucky, Lucky, Lucky Me.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Tucson hybrid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02/03/2020 - 16/03/2020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TF1 Series Film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253022008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4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4">
            <a:hlinkClick r:id="rLink252940408"/>
          </p:cNvPr>
          <p:cNvPicPr>
            <a:picLocks noChangeAspect="1"/>
          </p:cNvPicPr>
          <p:nvPr/>
        </p:nvPicPr>
        <p:blipFill>
          <a:blip r:embed="imgId3"/>
          <a:srcRect/>
          <a:stretch>
            <a:fillRect/>
          </a:stretch>
        </p:blipFill>
        <p:spPr bwMode="auto">
          <a:xfrm>
            <a:off x="480060" y="1551291"/>
            <a:ext cx="4343400" cy="3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Charges up in 54 minutes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on the road. The first 100% electric urban SUV. People exploring the forest. Up to 449 km autonomy. Financial offer: 6,000 Euros cash savings and a monthly instalment starting at 199 Euros/month. Home charger and maintenance offered.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Kona electric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28/02/2020 - 16/03/2020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L'equipe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252940408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5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5">
            <a:hlinkClick r:id="rLink252854708"/>
          </p:cNvPr>
          <p:cNvPicPr>
            <a:picLocks noChangeAspect="1"/>
          </p:cNvPicPr>
          <p:nvPr/>
        </p:nvPicPr>
        <p:blipFill>
          <a:blip r:embed="imgId4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Lucky man - N Line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Montage of man doing various activities during the day. He is walking with his family. Price details, 5 years warranty, unlimited mileage.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Tucson hybrid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24/02/2020 - 16/03/2020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M6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252854708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6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6">
            <a:hlinkClick r:id="rLink252333908"/>
          </p:cNvPr>
          <p:cNvPicPr>
            <a:picLocks noChangeAspect="1"/>
          </p:cNvPicPr>
          <p:nvPr/>
        </p:nvPicPr>
        <p:blipFill>
          <a:blip r:embed="imgId5"/>
          <a:srcRect/>
          <a:stretch>
            <a:fillRect/>
          </a:stretch>
        </p:blipFill>
        <p:spPr bwMode="auto">
          <a:xfrm>
            <a:off x="480060" y="1551291"/>
            <a:ext cx="4343400" cy="3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Progress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Man locating car thanks to application on smartphone and driving around a city. Exterior and interior of car being showcased. Outline of features. 5 years warranty. From 199 Euros/month.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Kona petrol &amp; electric offroader/SUV 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29/01/2020 - 17/03/2020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TF1 Series Film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252333908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a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7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7">
            <a:hlinkClick r:id="rLink252050508"/>
          </p:cNvPr>
          <p:cNvPicPr>
            <a:picLocks noChangeAspect="1"/>
          </p:cNvPicPr>
          <p:nvPr/>
        </p:nvPicPr>
        <p:blipFill>
          <a:blip r:embed="imgId6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Progress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Man locating car thanks to application on smartphone and driving around a city. Exterior and interior of car being showcased. Outline of features. 5 years warranty. From 199 Euros/month.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Kona petrol &amp; electric offroader/SUV 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20/01/2020 - 19/03/2020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TFX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252050508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b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8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8">
            <a:hlinkClick r:id="rLink251526108"/>
          </p:cNvPr>
          <p:cNvPicPr>
            <a:picLocks noChangeAspect="1"/>
          </p:cNvPicPr>
          <p:nvPr/>
        </p:nvPicPr>
        <p:blipFill>
          <a:blip r:embed="imgId7"/>
          <a:srcRect/>
          <a:stretch>
            <a:fillRect/>
          </a:stretch>
        </p:blipFill>
        <p:spPr bwMode="auto">
          <a:xfrm>
            <a:off x="480060" y="1551291"/>
            <a:ext cx="4343400" cy="3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Charges up in 54 minutes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on the road. The first 100% electric urban SUV. People exploring the forest.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Kona electric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04/01/2020 - 13/03/2020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Canal +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251526108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c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9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9">
            <a:hlinkClick r:id="rLink251462108"/>
          </p:cNvPr>
          <p:cNvPicPr>
            <a:picLocks noChangeAspect="1"/>
          </p:cNvPicPr>
          <p:nvPr/>
        </p:nvPicPr>
        <p:blipFill>
          <a:blip r:embed="imgId8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Charges up in 54 minutes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on the road. The first 100% electric urban SUV. People exploring the forest.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Kona electric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04/01/2020 - 14/03/2020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BFM TV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251462108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d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10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0">
            <a:hlinkClick r:id="rLink251812508"/>
          </p:cNvPr>
          <p:cNvPicPr>
            <a:picLocks noChangeAspect="1"/>
          </p:cNvPicPr>
          <p:nvPr/>
        </p:nvPicPr>
        <p:blipFill>
          <a:blip r:embed="imgId9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Give in to reasonable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Red vehicle on the streets. No deposit. 5 year guarantee, unlimited mileage.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i20 hatchback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Compact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03/01/2020 - 19/01/2020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Canal +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251812508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11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1">
            <a:hlinkClick r:id="rLink251896608"/>
          </p:cNvPr>
          <p:cNvPicPr>
            <a:picLocks noChangeAspect="1"/>
          </p:cNvPicPr>
          <p:nvPr/>
        </p:nvPicPr>
        <p:blipFill>
          <a:blip r:embed="imgId10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Give in to reasonable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People acting daring and crazy in the streets, only not when it comes to choosing a new car. Red vehicle on the streets. From 135 E per month. Savings under swappage condition. 5 year guarantee (unlimited mileage).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i20 hatchback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Compact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02/01/2020 - 02/03/2020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Canal +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251896608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f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12 of 14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2">
            <a:hlinkClick r:id="rLink251586708"/>
          </p:cNvPr>
          <p:cNvPicPr>
            <a:picLocks noChangeAspect="1"/>
          </p:cNvPicPr>
          <p:nvPr/>
        </p:nvPicPr>
        <p:blipFill>
          <a:blip r:embed="imgId11"/>
          <a:srcRect/>
          <a:stretch>
            <a:fillRect/>
          </a:stretch>
        </p:blipFill>
        <p:spPr bwMode="auto">
          <a:xfrm>
            <a:off x="480060" y="1546690"/>
            <a:ext cx="4343400" cy="35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Give in to reasonable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Television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People acting daring and crazy in the streets, only not when it comes to choosing a new car. Red vehicle on the streets. From 135 E per month. Savings under swappage condition. 5 year guarantee (unlimited mileage).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France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i20 hatchback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Compact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02/01/2020 - 20/01/2020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Channel: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Canal +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251586708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113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</vt:lpstr>
      <vt:lpstr>Helvetica Neue</vt:lpstr>
      <vt:lpstr>Helvetica Neue Light</vt:lpstr>
      <vt:lpstr>Verdana</vt:lpstr>
      <vt:lpstr>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Ebiquity</dc:title>
  <dc:creator>Ebiquity</dc:creator>
  <cp:lastModifiedBy>Khalid Wasti</cp:lastModifiedBy>
  <cp:revision>140</cp:revision>
  <dcterms:created xsi:type="dcterms:W3CDTF">2010-05-19T10:19:03Z</dcterms:created>
  <dcterms:modified xsi:type="dcterms:W3CDTF">2019-05-10T11:26:22Z</dcterms:modified>
</cp:coreProperties>
</file>