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"/>
  </p:notesMasterIdLst>
  <p:sldIdLst>
    <p:sldId id="121803409" r:id="rId2"/>
    <p:sldId id="121803414" r:id="rId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51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5AED8"/>
    <a:srgbClr val="68C3D8"/>
    <a:srgbClr val="75DAF0"/>
    <a:srgbClr val="53A7D2"/>
    <a:srgbClr val="1F7CB1"/>
    <a:srgbClr val="E6E6E6"/>
    <a:srgbClr val="E2E2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87" autoAdjust="0"/>
    <p:restoredTop sz="94629" autoAdjust="0"/>
  </p:normalViewPr>
  <p:slideViewPr>
    <p:cSldViewPr>
      <p:cViewPr varScale="1">
        <p:scale>
          <a:sx n="110" d="100"/>
          <a:sy n="110" d="100"/>
        </p:scale>
        <p:origin x="-1692" y="-78"/>
      </p:cViewPr>
      <p:guideLst>
        <p:guide orient="horz" pos="2160"/>
        <p:guide pos="351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5DBFDC43-A834-4032-9330-C8F376DC2EFA}" type="datetimeFigureOut">
              <a:rPr lang="en-US"/>
              <a:pPr>
                <a:defRPr/>
              </a:pPr>
              <a:t>7/1/2020</a:t>
            </a:fld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6AE7DF2D-825D-4462-AB63-F067DA6939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60887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ameDivider"/>
          <p:cNvSpPr>
            <a:spLocks noChangeShapeType="1"/>
          </p:cNvSpPr>
          <p:nvPr userDrawn="1"/>
        </p:nvSpPr>
        <p:spPr bwMode="auto">
          <a:xfrm flipH="1">
            <a:off x="5292080" y="116632"/>
            <a:ext cx="0" cy="6624736"/>
          </a:xfrm>
          <a:prstGeom prst="line">
            <a:avLst/>
          </a:prstGeom>
          <a:noFill/>
          <a:ln w="69850">
            <a:solidFill>
              <a:srgbClr val="E6E6E6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0" name="Fußzeilenplatzhalter 1"/>
          <p:cNvSpPr>
            <a:spLocks noGrp="1"/>
          </p:cNvSpPr>
          <p:nvPr>
            <p:ph type="ftr" sz="quarter" idx="11"/>
          </p:nvPr>
        </p:nvSpPr>
        <p:spPr>
          <a:xfrm>
            <a:off x="5508104" y="6525344"/>
            <a:ext cx="3456384" cy="216024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en-GB" sz="600" dirty="0" smtClean="0">
                <a:solidFill>
                  <a:srgbClr val="55AED8"/>
                </a:solidFill>
                <a:latin typeface="Helvetica"/>
                <a:cs typeface="Helvetica"/>
              </a:rPr>
              <a:t>Nielsen London, Citypoint, One Ropemaker Street, London, EC2Y 9AW</a:t>
            </a:r>
          </a:p>
          <a:p>
            <a:pPr algn="ctr">
              <a:defRPr/>
            </a:pPr>
            <a:r>
              <a:rPr lang="en-GB" sz="600" dirty="0" smtClean="0">
                <a:solidFill>
                  <a:srgbClr val="55AED8"/>
                </a:solidFill>
                <a:latin typeface="Helvetica"/>
                <a:cs typeface="Helvetica"/>
              </a:rPr>
              <a:t>www.nielsen.com, tel. 00 44 (0)20 7650 9900</a:t>
            </a:r>
            <a:endParaRPr lang="en-US" sz="600" dirty="0">
              <a:solidFill>
                <a:srgbClr val="55AED8"/>
              </a:solidFill>
              <a:latin typeface="Helvetica"/>
              <a:cs typeface="Helvetica"/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0634" y="0"/>
            <a:ext cx="236347" cy="3399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reativ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ameDivider"/>
          <p:cNvSpPr>
            <a:spLocks noChangeShapeType="1"/>
          </p:cNvSpPr>
          <p:nvPr userDrawn="1"/>
        </p:nvSpPr>
        <p:spPr bwMode="auto">
          <a:xfrm flipH="1">
            <a:off x="5292080" y="116632"/>
            <a:ext cx="0" cy="6624736"/>
          </a:xfrm>
          <a:prstGeom prst="line">
            <a:avLst/>
          </a:prstGeom>
          <a:noFill/>
          <a:ln w="69850">
            <a:solidFill>
              <a:srgbClr val="E6E6E6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" name="TextBox 1"/>
          <p:cNvSpPr txBox="1"/>
          <p:nvPr userDrawn="1"/>
        </p:nvSpPr>
        <p:spPr>
          <a:xfrm>
            <a:off x="5610633" y="6525344"/>
            <a:ext cx="32403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GB" sz="600" dirty="0" smtClean="0">
                <a:solidFill>
                  <a:srgbClr val="55AED8"/>
                </a:solidFill>
                <a:latin typeface="Helvetica"/>
                <a:cs typeface="Helvetica"/>
              </a:rPr>
              <a:t>Nielsen London, Citypoint, One Ropemaker Street, London, EC2Y 9AW</a:t>
            </a:r>
          </a:p>
          <a:p>
            <a:pPr algn="ctr">
              <a:defRPr/>
            </a:pPr>
            <a:r>
              <a:rPr lang="en-GB" sz="600" smtClean="0">
                <a:solidFill>
                  <a:srgbClr val="55AED8"/>
                </a:solidFill>
                <a:latin typeface="Helvetica"/>
                <a:cs typeface="Helvetica"/>
              </a:rPr>
              <a:t>www.nielsen.com, tel. 00 44 (0)20 7650 9900</a:t>
            </a:r>
            <a:endParaRPr lang="en-US" sz="600" dirty="0">
              <a:solidFill>
                <a:srgbClr val="55AED8"/>
              </a:solidFill>
              <a:latin typeface="Helvetica"/>
              <a:cs typeface="Helvetica"/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0634" y="0"/>
            <a:ext cx="236347" cy="339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3974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0634" y="0"/>
            <a:ext cx="236347" cy="339912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53" r:id="rId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hyperlink" Target="https://adintel.portfolio.intl.nielsen.com/results/getcreativemedia?encryptedId=4/qVB/5Q+ViPTSfALok6sJCIwxGN2gJf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Blue st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0" name="Picture 9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1849" y="0"/>
            <a:ext cx="235246" cy="338328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409560" y="3430251"/>
            <a:ext cx="4810512" cy="344710"/>
          </a:xfrm>
          <a:prstGeom prst="rect">
            <a:avLst/>
          </a:prstGeom>
          <a:noFill/>
        </p:spPr>
        <p:txBody>
          <a:bodyPr wrap="square" tIns="0" rIns="0" bIns="0" rtlCol="0">
            <a:spAutoFit/>
          </a:bodyPr>
          <a:lstStyle/>
          <a:p>
            <a:pPr>
              <a:lnSpc>
                <a:spcPct val="140000"/>
              </a:lnSpc>
            </a:pPr>
            <a:r>
              <a:rPr lang="en-US" sz="900" dirty="0" smtClean="0">
                <a:solidFill>
                  <a:schemeClr val="bg1"/>
                </a:solidFill>
                <a:latin typeface="Helvetica Neue Light"/>
                <a:cs typeface="Helvetica Neue Light"/>
              </a:rPr>
              <a:t>Market Intelligence data delivered by the </a:t>
            </a:r>
            <a:r>
              <a:rPr lang="en-US" sz="900" b="1" dirty="0" smtClean="0">
                <a:solidFill>
                  <a:schemeClr val="bg1"/>
                </a:solidFill>
                <a:latin typeface="Helvetica Neue Light"/>
                <a:cs typeface="Helvetica Neue Light"/>
              </a:rPr>
              <a:t>Nielsen Portfolio</a:t>
            </a:r>
          </a:p>
          <a:p>
            <a:pPr>
              <a:lnSpc>
                <a:spcPct val="140000"/>
              </a:lnSpc>
            </a:pPr>
            <a:endParaRPr lang="en-US" sz="700" dirty="0">
              <a:solidFill>
                <a:schemeClr val="bg1"/>
              </a:solidFill>
              <a:latin typeface="Helvetica Neue Light"/>
              <a:cs typeface="Helvetica Neue Ligh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84168" y="6186344"/>
            <a:ext cx="2952328" cy="302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sz="1100" i="1" dirty="0" smtClean="0">
                <a:solidFill>
                  <a:schemeClr val="bg1"/>
                </a:solidFill>
                <a:latin typeface="Helvetica Neue Light"/>
                <a:cs typeface="Helvetica Neue Light"/>
              </a:rPr>
              <a:t>"Understand the advertising around you to improve your own"</a:t>
            </a:r>
            <a:endParaRPr lang="en-US" sz="1100" i="1" dirty="0">
              <a:solidFill>
                <a:schemeClr val="bg1"/>
              </a:solidFill>
              <a:latin typeface="Helvetica Neue Light"/>
              <a:cs typeface="Helvetica Neue Light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536" y="2636912"/>
            <a:ext cx="3024342" cy="576063"/>
          </a:xfrm>
          <a:prstGeom prst="rect">
            <a:avLst/>
          </a:prstGeom>
        </p:spPr>
      </p:pic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8296085"/>
              </p:ext>
            </p:extLst>
          </p:nvPr>
        </p:nvGraphicFramePr>
        <p:xfrm>
          <a:off x="404536" y="3784062"/>
          <a:ext cx="2122100" cy="64807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22100"/>
              </a:tblGrid>
              <a:tr h="648072"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lang="en-GB" sz="700" dirty="0" smtClean="0">
                          <a:solidFill>
                            <a:schemeClr val="bg1"/>
                          </a:solidFill>
                          <a:latin typeface="Helvetica Neue Light"/>
                          <a:cs typeface="Helvetica Neue Light"/>
                        </a:rPr>
                        <a:t>prepared for Myungin Baek from Innocean Seoul on 20/04/2020</a:t>
                      </a:r>
                      <a:endParaRPr lang="en-US" sz="700" dirty="0">
                        <a:solidFill>
                          <a:schemeClr val="bg1"/>
                        </a:solidFill>
                        <a:latin typeface="Helvetica Neue Light"/>
                        <a:cs typeface="Helvetica Neue Ligh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2682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4294967295"/>
          </p:nvPr>
        </p:nvSpPr>
        <p:spPr>
          <a:xfrm>
            <a:off x="0" y="6524625"/>
            <a:ext cx="5148263" cy="215900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en-US" sz="700" dirty="0" smtClean="0"/>
              <a:t>1 of 30</a:t>
            </a:r>
            <a:endParaRPr lang="en-US" sz="700" dirty="0"/>
          </a:p>
        </p:txBody>
      </p:sp>
      <p:sp>
        <p:nvSpPr>
          <p:cNvPr id="27" name="Titel 1"/>
          <p:cNvSpPr>
            <a:spLocks/>
          </p:cNvSpPr>
          <p:nvPr/>
        </p:nvSpPr>
        <p:spPr bwMode="auto">
          <a:xfrm>
            <a:off x="5580113" y="115200"/>
            <a:ext cx="3456384" cy="577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anchor="t" anchorCtr="0">
            <a:normAutofit/>
          </a:bodyPr>
          <a:lstStyle/>
          <a:p>
            <a:pPr eaLnBrk="0" hangingPunct="0"/>
            <a:r>
              <a:rPr lang="de-DE" sz="1600" dirty="0" smtClean="0">
                <a:latin typeface="Helvetica Neue Light"/>
              </a:rPr>
              <a:t>Hyundai Motors </a:t>
            </a:r>
            <a:endParaRPr lang="en-GB" sz="1600" dirty="0">
              <a:latin typeface="Helvetica Neue Light"/>
              <a:ea typeface="Verdana" panose="020B0604030504040204" pitchFamily="34" charset="0"/>
              <a:cs typeface="Helvetica Neue"/>
            </a:endParaRPr>
          </a:p>
        </p:txBody>
      </p:sp>
      <p:pic>
        <p:nvPicPr>
          <p:cNvPr id="4" name="Picture 1">
            <a:hlinkClick r:id="rId2"/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0060" y="1759022"/>
            <a:ext cx="4343400" cy="31112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3265317"/>
              </p:ext>
            </p:extLst>
          </p:nvPr>
        </p:nvGraphicFramePr>
        <p:xfrm>
          <a:off x="5451265" y="692696"/>
          <a:ext cx="3552056" cy="34632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80120"/>
                <a:gridCol w="2471936"/>
              </a:tblGrid>
              <a:tr h="9852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000" dirty="0" smtClean="0"/>
                    </a:p>
                  </a:txBody>
                  <a:tcPr marL="72000" marT="0" marB="46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286784">
                <a:tc>
                  <a:txBody>
                    <a:bodyPr/>
                    <a:lstStyle/>
                    <a:p>
                      <a:r>
                        <a:rPr lang="en-GB" sz="1000" kern="1200" dirty="0" smtClean="0">
                          <a:solidFill>
                            <a:srgbClr val="55AED8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Title:</a:t>
                      </a:r>
                      <a:endParaRPr lang="en-GB" sz="1000" kern="1200" dirty="0">
                        <a:solidFill>
                          <a:srgbClr val="55AED8"/>
                        </a:solidFill>
                        <a:latin typeface="Helvetica Neue Light"/>
                        <a:ea typeface="+mn-ea"/>
                        <a:cs typeface="Helvetica Neue Ligh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The future of travel</a:t>
                      </a:r>
                      <a:endParaRPr lang="en-GB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6784">
                <a:tc>
                  <a:txBody>
                    <a:bodyPr/>
                    <a:lstStyle/>
                    <a:p>
                      <a:r>
                        <a:rPr lang="en-GB" sz="1000" kern="1200" dirty="0" smtClean="0">
                          <a:solidFill>
                            <a:srgbClr val="55AED8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Media:</a:t>
                      </a:r>
                      <a:endParaRPr lang="en-GB" sz="1000" kern="1200" dirty="0">
                        <a:solidFill>
                          <a:srgbClr val="55AED8"/>
                        </a:solidFill>
                        <a:latin typeface="Helvetica Neue Light"/>
                        <a:ea typeface="+mn-ea"/>
                        <a:cs typeface="Helvetica Neue Ligh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Desktop</a:t>
                      </a:r>
                      <a:endParaRPr lang="en-GB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6784">
                <a:tc>
                  <a:txBody>
                    <a:bodyPr/>
                    <a:lstStyle/>
                    <a:p>
                      <a:r>
                        <a:rPr lang="en-GB" sz="1000" kern="1200" dirty="0" smtClean="0">
                          <a:solidFill>
                            <a:srgbClr val="55AED8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Description:</a:t>
                      </a:r>
                      <a:endParaRPr lang="en-GB" sz="1000" kern="1200" dirty="0">
                        <a:solidFill>
                          <a:srgbClr val="55AED8"/>
                        </a:solidFill>
                        <a:latin typeface="Helvetica Neue Light"/>
                        <a:ea typeface="+mn-ea"/>
                        <a:cs typeface="Helvetica Neue Ligh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Not Available</a:t>
                      </a:r>
                      <a:endParaRPr lang="en-GB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6784">
                <a:tc>
                  <a:txBody>
                    <a:bodyPr/>
                    <a:lstStyle/>
                    <a:p>
                      <a:r>
                        <a:rPr lang="en-GB" sz="1000" kern="1200" dirty="0" smtClean="0">
                          <a:solidFill>
                            <a:srgbClr val="55AED8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Country:</a:t>
                      </a:r>
                      <a:endParaRPr lang="en-GB" sz="1000" kern="1200" dirty="0">
                        <a:solidFill>
                          <a:srgbClr val="55AED8"/>
                        </a:solidFill>
                        <a:latin typeface="Helvetica Neue Light"/>
                        <a:ea typeface="+mn-ea"/>
                        <a:cs typeface="Helvetica Neue Ligh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Russia</a:t>
                      </a:r>
                      <a:endParaRPr lang="en-GB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6784">
                <a:tc>
                  <a:txBody>
                    <a:bodyPr/>
                    <a:lstStyle/>
                    <a:p>
                      <a:r>
                        <a:rPr lang="en-GB" sz="1000" kern="1200" dirty="0" smtClean="0">
                          <a:solidFill>
                            <a:srgbClr val="55AED8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Product:</a:t>
                      </a:r>
                      <a:endParaRPr lang="en-GB" sz="1000" kern="1200" dirty="0">
                        <a:solidFill>
                          <a:srgbClr val="55AED8"/>
                        </a:solidFill>
                        <a:latin typeface="Helvetica Neue Light"/>
                        <a:ea typeface="+mn-ea"/>
                        <a:cs typeface="Helvetica Neue Ligh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Nexo hydrogen offroader/SUV</a:t>
                      </a:r>
                      <a:endParaRPr lang="en-GB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6784">
                <a:tc>
                  <a:txBody>
                    <a:bodyPr/>
                    <a:lstStyle/>
                    <a:p>
                      <a:r>
                        <a:rPr lang="en-GB" sz="1000" kern="1200" dirty="0" smtClean="0">
                          <a:solidFill>
                            <a:srgbClr val="55AED8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Category (Full Hierarchy):</a:t>
                      </a:r>
                      <a:endParaRPr lang="en-GB" sz="1000" kern="1200" dirty="0">
                        <a:solidFill>
                          <a:srgbClr val="55AED8"/>
                        </a:solidFill>
                        <a:latin typeface="Helvetica Neue Light"/>
                        <a:ea typeface="+mn-ea"/>
                        <a:cs typeface="Helvetica Neue Ligh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AUTOMOTIVE | Cars | Cars Offroad Vehicle/SUV/4x4</a:t>
                      </a:r>
                      <a:endParaRPr lang="en-GB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6784">
                <a:tc>
                  <a:txBody>
                    <a:bodyPr/>
                    <a:lstStyle/>
                    <a:p>
                      <a:r>
                        <a:rPr lang="en-GB" sz="1000" kern="1200" dirty="0" smtClean="0">
                          <a:solidFill>
                            <a:srgbClr val="55AED8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Duration:</a:t>
                      </a:r>
                      <a:endParaRPr lang="en-GB" sz="1000" kern="1200" dirty="0">
                        <a:solidFill>
                          <a:srgbClr val="55AED8"/>
                        </a:solidFill>
                        <a:latin typeface="Helvetica Neue Light"/>
                        <a:ea typeface="+mn-ea"/>
                        <a:cs typeface="Helvetica Neue Ligh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1 image/s</a:t>
                      </a:r>
                      <a:endParaRPr lang="en-GB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6784">
                <a:tc>
                  <a:txBody>
                    <a:bodyPr/>
                    <a:lstStyle/>
                    <a:p>
                      <a:r>
                        <a:rPr lang="en-GB" sz="1000" kern="1200" dirty="0" smtClean="0">
                          <a:solidFill>
                            <a:srgbClr val="55AED8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Date From/To:</a:t>
                      </a:r>
                      <a:endParaRPr lang="en-GB" sz="1000" kern="1200" dirty="0">
                        <a:solidFill>
                          <a:srgbClr val="55AED8"/>
                        </a:solidFill>
                        <a:latin typeface="Helvetica Neue Light"/>
                        <a:ea typeface="+mn-ea"/>
                        <a:cs typeface="Helvetica Neue Ligh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14/04/2020</a:t>
                      </a:r>
                      <a:endParaRPr lang="en-GB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6784">
                <a:tc>
                  <a:txBody>
                    <a:bodyPr/>
                    <a:lstStyle/>
                    <a:p>
                      <a:r>
                        <a:rPr lang="en-GB" sz="1000" kern="1200" dirty="0" smtClean="0">
                          <a:solidFill>
                            <a:srgbClr val="55AED8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First URL:</a:t>
                      </a:r>
                      <a:endParaRPr lang="en-GB" sz="1000" kern="1200" dirty="0">
                        <a:solidFill>
                          <a:srgbClr val="55AED8"/>
                        </a:solidFill>
                        <a:latin typeface="Helvetica Neue Light"/>
                        <a:ea typeface="+mn-ea"/>
                        <a:cs typeface="Helvetica Neue Ligh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mk.ru</a:t>
                      </a:r>
                      <a:endParaRPr lang="en-GB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6784">
                <a:tc>
                  <a:txBody>
                    <a:bodyPr/>
                    <a:lstStyle/>
                    <a:p>
                      <a:r>
                        <a:rPr lang="en-GB" sz="1000" kern="1200" dirty="0" smtClean="0">
                          <a:solidFill>
                            <a:srgbClr val="55AED8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Endline:</a:t>
                      </a:r>
                      <a:endParaRPr lang="en-GB" sz="1000" kern="1200" dirty="0">
                        <a:solidFill>
                          <a:srgbClr val="55AED8"/>
                        </a:solidFill>
                        <a:latin typeface="Helvetica Neue Light"/>
                        <a:ea typeface="+mn-ea"/>
                        <a:cs typeface="Helvetica Neue Ligh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6784">
                <a:tc>
                  <a:txBody>
                    <a:bodyPr/>
                    <a:lstStyle/>
                    <a:p>
                      <a:r>
                        <a:rPr lang="en-GB" sz="1000" kern="1200" dirty="0" smtClean="0">
                          <a:solidFill>
                            <a:srgbClr val="55AED8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Creative ID:</a:t>
                      </a:r>
                      <a:endParaRPr lang="en-GB" sz="1000" kern="1200" dirty="0">
                        <a:solidFill>
                          <a:srgbClr val="55AED8"/>
                        </a:solidFill>
                        <a:latin typeface="Helvetica Neue Light"/>
                        <a:ea typeface="+mn-ea"/>
                        <a:cs typeface="Helvetica Neue Ligh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1249890601</a:t>
                      </a:r>
                      <a:endParaRPr lang="en-GB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3570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4951</TotalTime>
  <Words>84</Words>
  <Application>Microsoft Office PowerPoint</Application>
  <PresentationFormat>화면 슬라이드 쇼(4:3)</PresentationFormat>
  <Paragraphs>26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Default Design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Ebiquity</dc:title>
  <dc:creator>Ebiquity</dc:creator>
  <cp:lastModifiedBy>Hyunsook</cp:lastModifiedBy>
  <cp:revision>142</cp:revision>
  <dcterms:created xsi:type="dcterms:W3CDTF">2010-05-19T10:19:03Z</dcterms:created>
  <dcterms:modified xsi:type="dcterms:W3CDTF">2020-06-30T23:43:06Z</dcterms:modified>
</cp:coreProperties>
</file>