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68" r:id="rId2"/>
  </p:sldMasterIdLst>
  <p:notesMasterIdLst>
    <p:notesMasterId r:id="rId22"/>
  </p:notesMasterIdLst>
  <p:handoutMasterIdLst>
    <p:handoutMasterId r:id="rId23"/>
  </p:handoutMasterIdLst>
  <p:sldIdLst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2" r:id="rId11"/>
    <p:sldId id="293" r:id="rId12"/>
    <p:sldId id="294" r:id="rId13"/>
    <p:sldId id="295" r:id="rId14"/>
    <p:sldId id="298" r:id="rId15"/>
    <p:sldId id="297" r:id="rId16"/>
    <p:sldId id="296" r:id="rId17"/>
    <p:sldId id="299" r:id="rId18"/>
    <p:sldId id="301" r:id="rId19"/>
    <p:sldId id="302" r:id="rId20"/>
    <p:sldId id="300" r:id="rId21"/>
  </p:sldIdLst>
  <p:sldSz cx="9144000" cy="6858000" type="screen4x3"/>
  <p:notesSz cx="6781800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232A"/>
    <a:srgbClr val="FFFFFF"/>
    <a:srgbClr val="9E948D"/>
    <a:srgbClr val="E0D4BB"/>
    <a:srgbClr val="5195B7"/>
    <a:srgbClr val="0099FF"/>
    <a:srgbClr val="D1D7E5"/>
    <a:srgbClr val="E5E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88245" autoAdjust="0"/>
  </p:normalViewPr>
  <p:slideViewPr>
    <p:cSldViewPr snapToGrid="0">
      <p:cViewPr>
        <p:scale>
          <a:sx n="70" d="100"/>
          <a:sy n="70" d="100"/>
        </p:scale>
        <p:origin x="-510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-2940" y="-78"/>
      </p:cViewPr>
      <p:guideLst>
        <p:guide orient="horz" pos="3126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CDED3D-48D1-48E1-8C1F-B87891C3D9F0}" type="doc">
      <dgm:prSet loTypeId="urn:microsoft.com/office/officeart/2005/8/layout/list1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zh-CN" altLang="en-US"/>
        </a:p>
      </dgm:t>
    </dgm:pt>
    <dgm:pt modelId="{8CCDEE35-8638-4244-8207-66D216F7E1EE}">
      <dgm:prSet phldrT="[Text]" custT="1"/>
      <dgm:spPr>
        <a:solidFill>
          <a:srgbClr val="9E948D"/>
        </a:solidFill>
      </dgm:spPr>
      <dgm:t>
        <a:bodyPr/>
        <a:lstStyle/>
        <a:p>
          <a:r>
            <a:rPr lang="en-US" altLang="zh-CN" sz="2000" b="1" dirty="0" smtClean="0"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）部门现状</a:t>
          </a:r>
          <a:endParaRPr lang="zh-CN" alt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7B31C6D7-9BD2-4F91-AEDF-BE27E7805384}" type="parTrans" cxnId="{D3F7C510-99E2-494F-A6F2-C14EF2315F16}">
      <dgm:prSet/>
      <dgm:spPr/>
      <dgm:t>
        <a:bodyPr/>
        <a:lstStyle/>
        <a:p>
          <a:endParaRPr lang="zh-CN" altLang="en-US" sz="2000"/>
        </a:p>
      </dgm:t>
    </dgm:pt>
    <dgm:pt modelId="{B2D782A4-60EF-4FA8-A18C-5FB75C520D67}" type="sibTrans" cxnId="{D3F7C510-99E2-494F-A6F2-C14EF2315F16}">
      <dgm:prSet/>
      <dgm:spPr/>
      <dgm:t>
        <a:bodyPr/>
        <a:lstStyle/>
        <a:p>
          <a:endParaRPr lang="zh-CN" altLang="en-US" sz="2000"/>
        </a:p>
      </dgm:t>
    </dgm:pt>
    <dgm:pt modelId="{7C363A82-F082-44B1-BC19-4855D7E818C1}">
      <dgm:prSet phldrT="[Text]" custT="1"/>
      <dgm:spPr>
        <a:solidFill>
          <a:srgbClr val="B0232A"/>
        </a:solidFill>
      </dgm:spPr>
      <dgm:t>
        <a:bodyPr/>
        <a:lstStyle/>
        <a:p>
          <a:r>
            <a:rPr lang="en-US" altLang="zh-CN" sz="2000" b="1" dirty="0" smtClean="0"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）</a:t>
          </a:r>
          <a:r>
            <a:rPr lang="en-US" altLang="zh-CN" sz="2000" b="1" dirty="0" smtClean="0">
              <a:latin typeface="微软雅黑" pitchFamily="34" charset="-122"/>
              <a:ea typeface="微软雅黑" pitchFamily="34" charset="-122"/>
            </a:rPr>
            <a:t>2012</a:t>
          </a:r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年任务完成情况</a:t>
          </a:r>
          <a:endParaRPr lang="zh-CN" alt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072D73F5-036B-4DA4-A3EA-F82C6F8D7A4C}" type="parTrans" cxnId="{AC89A52D-A58E-474D-8358-BDF17760F041}">
      <dgm:prSet/>
      <dgm:spPr/>
      <dgm:t>
        <a:bodyPr/>
        <a:lstStyle/>
        <a:p>
          <a:endParaRPr lang="zh-CN" altLang="en-US" sz="2000"/>
        </a:p>
      </dgm:t>
    </dgm:pt>
    <dgm:pt modelId="{632AB023-9901-4820-AE7D-6C5544AA8B0E}" type="sibTrans" cxnId="{AC89A52D-A58E-474D-8358-BDF17760F041}">
      <dgm:prSet/>
      <dgm:spPr/>
      <dgm:t>
        <a:bodyPr/>
        <a:lstStyle/>
        <a:p>
          <a:endParaRPr lang="zh-CN" altLang="en-US" sz="2000"/>
        </a:p>
      </dgm:t>
    </dgm:pt>
    <dgm:pt modelId="{3A028A78-3B79-43E6-80FE-BA58AD9D9A93}">
      <dgm:prSet phldrT="[Text]" custT="1"/>
      <dgm:spPr>
        <a:solidFill>
          <a:srgbClr val="9E948D"/>
        </a:solidFill>
      </dgm:spPr>
      <dgm:t>
        <a:bodyPr/>
        <a:lstStyle/>
        <a:p>
          <a:r>
            <a:rPr lang="en-US" altLang="zh-CN" sz="2000" b="1" dirty="0" smtClean="0"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）目前存在的问题</a:t>
          </a:r>
          <a:endParaRPr lang="zh-CN" alt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4D98B5E8-0B2F-4025-B718-BED90646D321}" type="parTrans" cxnId="{7645EDCD-5FD3-4B3F-968B-773BF224FE12}">
      <dgm:prSet/>
      <dgm:spPr/>
      <dgm:t>
        <a:bodyPr/>
        <a:lstStyle/>
        <a:p>
          <a:endParaRPr lang="zh-CN" altLang="en-US" sz="2000"/>
        </a:p>
      </dgm:t>
    </dgm:pt>
    <dgm:pt modelId="{F18E435B-F0FC-45CF-86D7-B65A97CD9DC5}" type="sibTrans" cxnId="{7645EDCD-5FD3-4B3F-968B-773BF224FE12}">
      <dgm:prSet/>
      <dgm:spPr/>
      <dgm:t>
        <a:bodyPr/>
        <a:lstStyle/>
        <a:p>
          <a:endParaRPr lang="zh-CN" altLang="en-US" sz="2000"/>
        </a:p>
      </dgm:t>
    </dgm:pt>
    <dgm:pt modelId="{A1CCAFAE-7DB6-41F1-B041-B42E5C6E1AE1}">
      <dgm:prSet phldrT="[Text]" custT="1"/>
      <dgm:spPr>
        <a:solidFill>
          <a:srgbClr val="B0232A"/>
        </a:solidFill>
      </dgm:spPr>
      <dgm:t>
        <a:bodyPr/>
        <a:lstStyle/>
        <a:p>
          <a:r>
            <a:rPr lang="en-US" altLang="zh-CN" sz="2000" b="1" dirty="0" smtClean="0"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）</a:t>
          </a:r>
          <a:r>
            <a:rPr lang="en-US" altLang="zh-CN" sz="2000" b="1" dirty="0" smtClean="0">
              <a:latin typeface="微软雅黑" pitchFamily="34" charset="-122"/>
              <a:ea typeface="微软雅黑" pitchFamily="34" charset="-122"/>
            </a:rPr>
            <a:t>2013</a:t>
          </a:r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年度计划</a:t>
          </a:r>
          <a:endParaRPr lang="zh-CN" alt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B1947692-F460-4A8E-9854-7F68815FB8F8}" type="parTrans" cxnId="{41D5FC3E-E1CC-411A-96CF-1AF1E00375A6}">
      <dgm:prSet/>
      <dgm:spPr/>
      <dgm:t>
        <a:bodyPr/>
        <a:lstStyle/>
        <a:p>
          <a:endParaRPr lang="zh-CN" altLang="en-US" sz="2000"/>
        </a:p>
      </dgm:t>
    </dgm:pt>
    <dgm:pt modelId="{318B059E-B271-4DCE-A81A-4AC74CE1F8BB}" type="sibTrans" cxnId="{41D5FC3E-E1CC-411A-96CF-1AF1E00375A6}">
      <dgm:prSet/>
      <dgm:spPr/>
      <dgm:t>
        <a:bodyPr/>
        <a:lstStyle/>
        <a:p>
          <a:endParaRPr lang="zh-CN" altLang="en-US" sz="2000"/>
        </a:p>
      </dgm:t>
    </dgm:pt>
    <dgm:pt modelId="{CF94F4A9-3A01-4437-9C06-65F2610640FB}">
      <dgm:prSet phldrT="[Text]" custT="1"/>
      <dgm:spPr>
        <a:solidFill>
          <a:srgbClr val="9E948D"/>
        </a:solidFill>
      </dgm:spPr>
      <dgm:t>
        <a:bodyPr/>
        <a:lstStyle/>
        <a:p>
          <a:r>
            <a:rPr lang="en-US" altLang="zh-CN" sz="2000" b="1" dirty="0" smtClean="0"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2000" b="1" dirty="0" smtClean="0">
              <a:latin typeface="微软雅黑" pitchFamily="34" charset="-122"/>
              <a:ea typeface="微软雅黑" pitchFamily="34" charset="-122"/>
            </a:rPr>
            <a:t>）建议</a:t>
          </a:r>
          <a:endParaRPr lang="zh-CN" altLang="en-US" sz="2000" b="1" dirty="0">
            <a:latin typeface="微软雅黑" pitchFamily="34" charset="-122"/>
            <a:ea typeface="微软雅黑" pitchFamily="34" charset="-122"/>
          </a:endParaRPr>
        </a:p>
      </dgm:t>
    </dgm:pt>
    <dgm:pt modelId="{DDA4CFE4-15B1-43CC-B9B2-2E2CE96799C2}" type="parTrans" cxnId="{70BCECDC-88A6-4A6A-A683-8DFEDB851DE7}">
      <dgm:prSet/>
      <dgm:spPr/>
      <dgm:t>
        <a:bodyPr/>
        <a:lstStyle/>
        <a:p>
          <a:endParaRPr lang="zh-CN" altLang="en-US" sz="2000"/>
        </a:p>
      </dgm:t>
    </dgm:pt>
    <dgm:pt modelId="{711A61FF-6430-46C4-9B8C-EFB88EBA715F}" type="sibTrans" cxnId="{70BCECDC-88A6-4A6A-A683-8DFEDB851DE7}">
      <dgm:prSet/>
      <dgm:spPr/>
      <dgm:t>
        <a:bodyPr/>
        <a:lstStyle/>
        <a:p>
          <a:endParaRPr lang="zh-CN" altLang="en-US" sz="2000"/>
        </a:p>
      </dgm:t>
    </dgm:pt>
    <dgm:pt modelId="{EED28BDB-F34F-45E9-8159-2ADF7E60B603}" type="pres">
      <dgm:prSet presAssocID="{B3CDED3D-48D1-48E1-8C1F-B87891C3D9F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AF99227-92F2-4F8B-837F-D899A41433B4}" type="pres">
      <dgm:prSet presAssocID="{8CCDEE35-8638-4244-8207-66D216F7E1EE}" presName="parentLin" presStyleCnt="0"/>
      <dgm:spPr/>
    </dgm:pt>
    <dgm:pt modelId="{CD0D378C-74C9-4660-B678-8B982759101C}" type="pres">
      <dgm:prSet presAssocID="{8CCDEE35-8638-4244-8207-66D216F7E1EE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22CDB077-29C6-4290-A88A-A45174C4619C}" type="pres">
      <dgm:prSet presAssocID="{8CCDEE35-8638-4244-8207-66D216F7E1EE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BA2560-8DFE-43FE-8516-1101A3F6A355}" type="pres">
      <dgm:prSet presAssocID="{8CCDEE35-8638-4244-8207-66D216F7E1EE}" presName="negativeSpace" presStyleCnt="0"/>
      <dgm:spPr/>
    </dgm:pt>
    <dgm:pt modelId="{70A9EE65-7653-4B71-BDF5-28807267982A}" type="pres">
      <dgm:prSet presAssocID="{8CCDEE35-8638-4244-8207-66D216F7E1EE}" presName="childText" presStyleLbl="conFgAcc1" presStyleIdx="0" presStyleCnt="5">
        <dgm:presLayoutVars>
          <dgm:bulletEnabled val="1"/>
        </dgm:presLayoutVars>
      </dgm:prSet>
      <dgm:spPr>
        <a:solidFill>
          <a:schemeClr val="lt1">
            <a:hueOff val="0"/>
            <a:satOff val="0"/>
            <a:lumOff val="0"/>
            <a:alpha val="0"/>
          </a:schemeClr>
        </a:solidFill>
        <a:ln>
          <a:solidFill>
            <a:srgbClr val="B0232A">
              <a:alpha val="90000"/>
            </a:srgbClr>
          </a:solidFill>
        </a:ln>
      </dgm:spPr>
      <dgm:t>
        <a:bodyPr/>
        <a:lstStyle/>
        <a:p>
          <a:endParaRPr lang="zh-CN" altLang="en-US"/>
        </a:p>
      </dgm:t>
    </dgm:pt>
    <dgm:pt modelId="{0386E15F-7C9C-429B-AC25-B80AB57196C5}" type="pres">
      <dgm:prSet presAssocID="{B2D782A4-60EF-4FA8-A18C-5FB75C520D67}" presName="spaceBetweenRectangles" presStyleCnt="0"/>
      <dgm:spPr/>
    </dgm:pt>
    <dgm:pt modelId="{C9749AA3-8834-4AAB-A602-12AFAD289C5F}" type="pres">
      <dgm:prSet presAssocID="{7C363A82-F082-44B1-BC19-4855D7E818C1}" presName="parentLin" presStyleCnt="0"/>
      <dgm:spPr/>
    </dgm:pt>
    <dgm:pt modelId="{792585EF-C983-4EA9-9C3C-9A1D7749BD31}" type="pres">
      <dgm:prSet presAssocID="{7C363A82-F082-44B1-BC19-4855D7E818C1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1C174162-00A0-4541-84BF-0D3F11308379}" type="pres">
      <dgm:prSet presAssocID="{7C363A82-F082-44B1-BC19-4855D7E818C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5C8183-C470-4E69-A038-5B9CD2B80C8F}" type="pres">
      <dgm:prSet presAssocID="{7C363A82-F082-44B1-BC19-4855D7E818C1}" presName="negativeSpace" presStyleCnt="0"/>
      <dgm:spPr/>
    </dgm:pt>
    <dgm:pt modelId="{D39D3FE0-724B-41AC-88E3-B372980D86E1}" type="pres">
      <dgm:prSet presAssocID="{7C363A82-F082-44B1-BC19-4855D7E818C1}" presName="childText" presStyleLbl="conFgAcc1" presStyleIdx="1" presStyleCnt="5">
        <dgm:presLayoutVars>
          <dgm:bulletEnabled val="1"/>
        </dgm:presLayoutVars>
      </dgm:prSet>
      <dgm:spPr>
        <a:solidFill>
          <a:schemeClr val="lt1">
            <a:hueOff val="0"/>
            <a:satOff val="0"/>
            <a:lumOff val="0"/>
            <a:alpha val="0"/>
          </a:schemeClr>
        </a:solidFill>
        <a:ln>
          <a:solidFill>
            <a:srgbClr val="B0232A"/>
          </a:solidFill>
        </a:ln>
      </dgm:spPr>
    </dgm:pt>
    <dgm:pt modelId="{2BE19DED-74FA-4E7A-A1D4-BACA288135FC}" type="pres">
      <dgm:prSet presAssocID="{632AB023-9901-4820-AE7D-6C5544AA8B0E}" presName="spaceBetweenRectangles" presStyleCnt="0"/>
      <dgm:spPr/>
    </dgm:pt>
    <dgm:pt modelId="{E2FF2240-3177-4914-9679-A247E89D32BC}" type="pres">
      <dgm:prSet presAssocID="{3A028A78-3B79-43E6-80FE-BA58AD9D9A93}" presName="parentLin" presStyleCnt="0"/>
      <dgm:spPr/>
    </dgm:pt>
    <dgm:pt modelId="{9ED0C5D7-482B-4E95-B5D9-41E919DC5B93}" type="pres">
      <dgm:prSet presAssocID="{3A028A78-3B79-43E6-80FE-BA58AD9D9A93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B7DA5157-7922-46A6-8F05-FEBA88482CC5}" type="pres">
      <dgm:prSet presAssocID="{3A028A78-3B79-43E6-80FE-BA58AD9D9A9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E62708-D17C-452D-AE14-C8667AA7C39D}" type="pres">
      <dgm:prSet presAssocID="{3A028A78-3B79-43E6-80FE-BA58AD9D9A93}" presName="negativeSpace" presStyleCnt="0"/>
      <dgm:spPr/>
    </dgm:pt>
    <dgm:pt modelId="{D7DC4543-B6C1-4E14-9AF4-B39EF9863BC7}" type="pres">
      <dgm:prSet presAssocID="{3A028A78-3B79-43E6-80FE-BA58AD9D9A93}" presName="childText" presStyleLbl="conFgAcc1" presStyleIdx="2" presStyleCnt="5">
        <dgm:presLayoutVars>
          <dgm:bulletEnabled val="1"/>
        </dgm:presLayoutVars>
      </dgm:prSet>
      <dgm:spPr>
        <a:solidFill>
          <a:schemeClr val="lt1">
            <a:hueOff val="0"/>
            <a:satOff val="0"/>
            <a:lumOff val="0"/>
            <a:alpha val="0"/>
          </a:schemeClr>
        </a:solidFill>
        <a:ln>
          <a:solidFill>
            <a:srgbClr val="B0232A"/>
          </a:solidFill>
        </a:ln>
      </dgm:spPr>
    </dgm:pt>
    <dgm:pt modelId="{619E8AA8-7FCB-4499-A834-9F450BD78659}" type="pres">
      <dgm:prSet presAssocID="{F18E435B-F0FC-45CF-86D7-B65A97CD9DC5}" presName="spaceBetweenRectangles" presStyleCnt="0"/>
      <dgm:spPr/>
    </dgm:pt>
    <dgm:pt modelId="{02CA1FDB-866C-4FF4-87EF-A5612EA38805}" type="pres">
      <dgm:prSet presAssocID="{A1CCAFAE-7DB6-41F1-B041-B42E5C6E1AE1}" presName="parentLin" presStyleCnt="0"/>
      <dgm:spPr/>
    </dgm:pt>
    <dgm:pt modelId="{FB895752-6792-426B-8377-6D362DCA6EC1}" type="pres">
      <dgm:prSet presAssocID="{A1CCAFAE-7DB6-41F1-B041-B42E5C6E1AE1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69F4968B-4271-47F2-B95C-08CCF7D7B13E}" type="pres">
      <dgm:prSet presAssocID="{A1CCAFAE-7DB6-41F1-B041-B42E5C6E1AE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69669A-7B64-4A71-B884-E7AEA1565E25}" type="pres">
      <dgm:prSet presAssocID="{A1CCAFAE-7DB6-41F1-B041-B42E5C6E1AE1}" presName="negativeSpace" presStyleCnt="0"/>
      <dgm:spPr/>
    </dgm:pt>
    <dgm:pt modelId="{7B073AFC-8858-4A16-8187-69FA6B330C49}" type="pres">
      <dgm:prSet presAssocID="{A1CCAFAE-7DB6-41F1-B041-B42E5C6E1AE1}" presName="childText" presStyleLbl="conFgAcc1" presStyleIdx="3" presStyleCnt="5">
        <dgm:presLayoutVars>
          <dgm:bulletEnabled val="1"/>
        </dgm:presLayoutVars>
      </dgm:prSet>
      <dgm:spPr>
        <a:solidFill>
          <a:schemeClr val="lt1">
            <a:hueOff val="0"/>
            <a:satOff val="0"/>
            <a:lumOff val="0"/>
            <a:alpha val="0"/>
          </a:schemeClr>
        </a:solidFill>
        <a:ln>
          <a:solidFill>
            <a:srgbClr val="B0232A"/>
          </a:solidFill>
        </a:ln>
      </dgm:spPr>
    </dgm:pt>
    <dgm:pt modelId="{D2D19A64-60DF-4598-AC05-A1E97984BC42}" type="pres">
      <dgm:prSet presAssocID="{318B059E-B271-4DCE-A81A-4AC74CE1F8BB}" presName="spaceBetweenRectangles" presStyleCnt="0"/>
      <dgm:spPr/>
    </dgm:pt>
    <dgm:pt modelId="{AEDB16C2-DDEB-4418-A83E-79C767A4BDCC}" type="pres">
      <dgm:prSet presAssocID="{CF94F4A9-3A01-4437-9C06-65F2610640FB}" presName="parentLin" presStyleCnt="0"/>
      <dgm:spPr/>
    </dgm:pt>
    <dgm:pt modelId="{9BF56700-0994-4625-AF77-7E3237296C26}" type="pres">
      <dgm:prSet presAssocID="{CF94F4A9-3A01-4437-9C06-65F2610640FB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06BA020D-25B5-415C-A410-D8B0E1D5C8E1}" type="pres">
      <dgm:prSet presAssocID="{CF94F4A9-3A01-4437-9C06-65F2610640F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5041FA-1769-48AE-8F63-63023E3D4829}" type="pres">
      <dgm:prSet presAssocID="{CF94F4A9-3A01-4437-9C06-65F2610640FB}" presName="negativeSpace" presStyleCnt="0"/>
      <dgm:spPr/>
    </dgm:pt>
    <dgm:pt modelId="{41D4D31E-6DC6-4AB7-B210-DA5E55F377E9}" type="pres">
      <dgm:prSet presAssocID="{CF94F4A9-3A01-4437-9C06-65F2610640FB}" presName="childText" presStyleLbl="conFgAcc1" presStyleIdx="4" presStyleCnt="5">
        <dgm:presLayoutVars>
          <dgm:bulletEnabled val="1"/>
        </dgm:presLayoutVars>
      </dgm:prSet>
      <dgm:spPr>
        <a:solidFill>
          <a:schemeClr val="lt1">
            <a:hueOff val="0"/>
            <a:satOff val="0"/>
            <a:lumOff val="0"/>
            <a:alpha val="0"/>
          </a:schemeClr>
        </a:solidFill>
        <a:ln>
          <a:solidFill>
            <a:srgbClr val="B0232A"/>
          </a:solidFill>
        </a:ln>
      </dgm:spPr>
    </dgm:pt>
  </dgm:ptLst>
  <dgm:cxnLst>
    <dgm:cxn modelId="{81AFF586-BD77-4F3A-89D2-DB25116212CF}" type="presOf" srcId="{7C363A82-F082-44B1-BC19-4855D7E818C1}" destId="{792585EF-C983-4EA9-9C3C-9A1D7749BD31}" srcOrd="0" destOrd="0" presId="urn:microsoft.com/office/officeart/2005/8/layout/list1"/>
    <dgm:cxn modelId="{02078146-D73D-429F-846A-B2BC7370C4E7}" type="presOf" srcId="{B3CDED3D-48D1-48E1-8C1F-B87891C3D9F0}" destId="{EED28BDB-F34F-45E9-8159-2ADF7E60B603}" srcOrd="0" destOrd="0" presId="urn:microsoft.com/office/officeart/2005/8/layout/list1"/>
    <dgm:cxn modelId="{F6B5F7CB-3629-49CE-8FBF-2FF533F6F74D}" type="presOf" srcId="{CF94F4A9-3A01-4437-9C06-65F2610640FB}" destId="{9BF56700-0994-4625-AF77-7E3237296C26}" srcOrd="0" destOrd="0" presId="urn:microsoft.com/office/officeart/2005/8/layout/list1"/>
    <dgm:cxn modelId="{029C8797-642F-47C8-97F9-93A7C4A9059F}" type="presOf" srcId="{3A028A78-3B79-43E6-80FE-BA58AD9D9A93}" destId="{B7DA5157-7922-46A6-8F05-FEBA88482CC5}" srcOrd="1" destOrd="0" presId="urn:microsoft.com/office/officeart/2005/8/layout/list1"/>
    <dgm:cxn modelId="{4E04BD3C-05A6-4030-B2DF-169ABF413A63}" type="presOf" srcId="{7C363A82-F082-44B1-BC19-4855D7E818C1}" destId="{1C174162-00A0-4541-84BF-0D3F11308379}" srcOrd="1" destOrd="0" presId="urn:microsoft.com/office/officeart/2005/8/layout/list1"/>
    <dgm:cxn modelId="{A92EA8AF-D80B-4F54-B349-CF8766AEC719}" type="presOf" srcId="{A1CCAFAE-7DB6-41F1-B041-B42E5C6E1AE1}" destId="{69F4968B-4271-47F2-B95C-08CCF7D7B13E}" srcOrd="1" destOrd="0" presId="urn:microsoft.com/office/officeart/2005/8/layout/list1"/>
    <dgm:cxn modelId="{D3F7C510-99E2-494F-A6F2-C14EF2315F16}" srcId="{B3CDED3D-48D1-48E1-8C1F-B87891C3D9F0}" destId="{8CCDEE35-8638-4244-8207-66D216F7E1EE}" srcOrd="0" destOrd="0" parTransId="{7B31C6D7-9BD2-4F91-AEDF-BE27E7805384}" sibTransId="{B2D782A4-60EF-4FA8-A18C-5FB75C520D67}"/>
    <dgm:cxn modelId="{70BCECDC-88A6-4A6A-A683-8DFEDB851DE7}" srcId="{B3CDED3D-48D1-48E1-8C1F-B87891C3D9F0}" destId="{CF94F4A9-3A01-4437-9C06-65F2610640FB}" srcOrd="4" destOrd="0" parTransId="{DDA4CFE4-15B1-43CC-B9B2-2E2CE96799C2}" sibTransId="{711A61FF-6430-46C4-9B8C-EFB88EBA715F}"/>
    <dgm:cxn modelId="{1D737C82-CCFF-4126-A443-3DC52DEFA3C4}" type="presOf" srcId="{A1CCAFAE-7DB6-41F1-B041-B42E5C6E1AE1}" destId="{FB895752-6792-426B-8377-6D362DCA6EC1}" srcOrd="0" destOrd="0" presId="urn:microsoft.com/office/officeart/2005/8/layout/list1"/>
    <dgm:cxn modelId="{41D5FC3E-E1CC-411A-96CF-1AF1E00375A6}" srcId="{B3CDED3D-48D1-48E1-8C1F-B87891C3D9F0}" destId="{A1CCAFAE-7DB6-41F1-B041-B42E5C6E1AE1}" srcOrd="3" destOrd="0" parTransId="{B1947692-F460-4A8E-9854-7F68815FB8F8}" sibTransId="{318B059E-B271-4DCE-A81A-4AC74CE1F8BB}"/>
    <dgm:cxn modelId="{0979A555-E2CA-4795-A84A-CBE328FC6B64}" type="presOf" srcId="{3A028A78-3B79-43E6-80FE-BA58AD9D9A93}" destId="{9ED0C5D7-482B-4E95-B5D9-41E919DC5B93}" srcOrd="0" destOrd="0" presId="urn:microsoft.com/office/officeart/2005/8/layout/list1"/>
    <dgm:cxn modelId="{7645EDCD-5FD3-4B3F-968B-773BF224FE12}" srcId="{B3CDED3D-48D1-48E1-8C1F-B87891C3D9F0}" destId="{3A028A78-3B79-43E6-80FE-BA58AD9D9A93}" srcOrd="2" destOrd="0" parTransId="{4D98B5E8-0B2F-4025-B718-BED90646D321}" sibTransId="{F18E435B-F0FC-45CF-86D7-B65A97CD9DC5}"/>
    <dgm:cxn modelId="{43402896-6D06-49A8-81C1-A662F1A8A68E}" type="presOf" srcId="{CF94F4A9-3A01-4437-9C06-65F2610640FB}" destId="{06BA020D-25B5-415C-A410-D8B0E1D5C8E1}" srcOrd="1" destOrd="0" presId="urn:microsoft.com/office/officeart/2005/8/layout/list1"/>
    <dgm:cxn modelId="{6F0CE15E-4DCC-4FE0-B992-359561A2728E}" type="presOf" srcId="{8CCDEE35-8638-4244-8207-66D216F7E1EE}" destId="{CD0D378C-74C9-4660-B678-8B982759101C}" srcOrd="0" destOrd="0" presId="urn:microsoft.com/office/officeart/2005/8/layout/list1"/>
    <dgm:cxn modelId="{7A545DEB-3D14-451C-A5E3-6B63847DCDDA}" type="presOf" srcId="{8CCDEE35-8638-4244-8207-66D216F7E1EE}" destId="{22CDB077-29C6-4290-A88A-A45174C4619C}" srcOrd="1" destOrd="0" presId="urn:microsoft.com/office/officeart/2005/8/layout/list1"/>
    <dgm:cxn modelId="{AC89A52D-A58E-474D-8358-BDF17760F041}" srcId="{B3CDED3D-48D1-48E1-8C1F-B87891C3D9F0}" destId="{7C363A82-F082-44B1-BC19-4855D7E818C1}" srcOrd="1" destOrd="0" parTransId="{072D73F5-036B-4DA4-A3EA-F82C6F8D7A4C}" sibTransId="{632AB023-9901-4820-AE7D-6C5544AA8B0E}"/>
    <dgm:cxn modelId="{D4E03867-B92E-4E20-BD5A-8F5803E618B6}" type="presParOf" srcId="{EED28BDB-F34F-45E9-8159-2ADF7E60B603}" destId="{3AF99227-92F2-4F8B-837F-D899A41433B4}" srcOrd="0" destOrd="0" presId="urn:microsoft.com/office/officeart/2005/8/layout/list1"/>
    <dgm:cxn modelId="{D70FC607-F9DE-440B-9DE9-FE3D9BBDB45E}" type="presParOf" srcId="{3AF99227-92F2-4F8B-837F-D899A41433B4}" destId="{CD0D378C-74C9-4660-B678-8B982759101C}" srcOrd="0" destOrd="0" presId="urn:microsoft.com/office/officeart/2005/8/layout/list1"/>
    <dgm:cxn modelId="{8B65B06D-D8A6-45EA-A3F0-80A113558B34}" type="presParOf" srcId="{3AF99227-92F2-4F8B-837F-D899A41433B4}" destId="{22CDB077-29C6-4290-A88A-A45174C4619C}" srcOrd="1" destOrd="0" presId="urn:microsoft.com/office/officeart/2005/8/layout/list1"/>
    <dgm:cxn modelId="{03840E49-0987-4719-9F91-2B5C22A79B68}" type="presParOf" srcId="{EED28BDB-F34F-45E9-8159-2ADF7E60B603}" destId="{A6BA2560-8DFE-43FE-8516-1101A3F6A355}" srcOrd="1" destOrd="0" presId="urn:microsoft.com/office/officeart/2005/8/layout/list1"/>
    <dgm:cxn modelId="{573CFB0E-4EE4-4956-86BC-DC428599EFA0}" type="presParOf" srcId="{EED28BDB-F34F-45E9-8159-2ADF7E60B603}" destId="{70A9EE65-7653-4B71-BDF5-28807267982A}" srcOrd="2" destOrd="0" presId="urn:microsoft.com/office/officeart/2005/8/layout/list1"/>
    <dgm:cxn modelId="{BB92B19D-1D49-4CAA-A688-35899F13FE69}" type="presParOf" srcId="{EED28BDB-F34F-45E9-8159-2ADF7E60B603}" destId="{0386E15F-7C9C-429B-AC25-B80AB57196C5}" srcOrd="3" destOrd="0" presId="urn:microsoft.com/office/officeart/2005/8/layout/list1"/>
    <dgm:cxn modelId="{A81A7AB9-8C8A-45C9-9866-FB1CE8D6D229}" type="presParOf" srcId="{EED28BDB-F34F-45E9-8159-2ADF7E60B603}" destId="{C9749AA3-8834-4AAB-A602-12AFAD289C5F}" srcOrd="4" destOrd="0" presId="urn:microsoft.com/office/officeart/2005/8/layout/list1"/>
    <dgm:cxn modelId="{F0A079CC-4578-4377-9BD0-D983EC0B7AA5}" type="presParOf" srcId="{C9749AA3-8834-4AAB-A602-12AFAD289C5F}" destId="{792585EF-C983-4EA9-9C3C-9A1D7749BD31}" srcOrd="0" destOrd="0" presId="urn:microsoft.com/office/officeart/2005/8/layout/list1"/>
    <dgm:cxn modelId="{6AF44621-1C2E-4273-A05D-23EDCCD051BA}" type="presParOf" srcId="{C9749AA3-8834-4AAB-A602-12AFAD289C5F}" destId="{1C174162-00A0-4541-84BF-0D3F11308379}" srcOrd="1" destOrd="0" presId="urn:microsoft.com/office/officeart/2005/8/layout/list1"/>
    <dgm:cxn modelId="{E489A9D3-1452-487A-9772-8D3226A678A8}" type="presParOf" srcId="{EED28BDB-F34F-45E9-8159-2ADF7E60B603}" destId="{BC5C8183-C470-4E69-A038-5B9CD2B80C8F}" srcOrd="5" destOrd="0" presId="urn:microsoft.com/office/officeart/2005/8/layout/list1"/>
    <dgm:cxn modelId="{540A0872-5A38-4378-AB37-BD974F3A3619}" type="presParOf" srcId="{EED28BDB-F34F-45E9-8159-2ADF7E60B603}" destId="{D39D3FE0-724B-41AC-88E3-B372980D86E1}" srcOrd="6" destOrd="0" presId="urn:microsoft.com/office/officeart/2005/8/layout/list1"/>
    <dgm:cxn modelId="{3EF853AE-EB7F-4F69-AAAA-9A8CA084878B}" type="presParOf" srcId="{EED28BDB-F34F-45E9-8159-2ADF7E60B603}" destId="{2BE19DED-74FA-4E7A-A1D4-BACA288135FC}" srcOrd="7" destOrd="0" presId="urn:microsoft.com/office/officeart/2005/8/layout/list1"/>
    <dgm:cxn modelId="{04DAE18D-26F9-4066-817D-356F4A237772}" type="presParOf" srcId="{EED28BDB-F34F-45E9-8159-2ADF7E60B603}" destId="{E2FF2240-3177-4914-9679-A247E89D32BC}" srcOrd="8" destOrd="0" presId="urn:microsoft.com/office/officeart/2005/8/layout/list1"/>
    <dgm:cxn modelId="{C004A7B1-9A08-4B80-8911-B28D0356D039}" type="presParOf" srcId="{E2FF2240-3177-4914-9679-A247E89D32BC}" destId="{9ED0C5D7-482B-4E95-B5D9-41E919DC5B93}" srcOrd="0" destOrd="0" presId="urn:microsoft.com/office/officeart/2005/8/layout/list1"/>
    <dgm:cxn modelId="{DD5282A1-962D-4DA5-98A6-5294E7858770}" type="presParOf" srcId="{E2FF2240-3177-4914-9679-A247E89D32BC}" destId="{B7DA5157-7922-46A6-8F05-FEBA88482CC5}" srcOrd="1" destOrd="0" presId="urn:microsoft.com/office/officeart/2005/8/layout/list1"/>
    <dgm:cxn modelId="{79A382F4-69A5-4B1B-9F0A-91FE325F4E6C}" type="presParOf" srcId="{EED28BDB-F34F-45E9-8159-2ADF7E60B603}" destId="{50E62708-D17C-452D-AE14-C8667AA7C39D}" srcOrd="9" destOrd="0" presId="urn:microsoft.com/office/officeart/2005/8/layout/list1"/>
    <dgm:cxn modelId="{451D4819-9798-472C-8236-CEF9D5153368}" type="presParOf" srcId="{EED28BDB-F34F-45E9-8159-2ADF7E60B603}" destId="{D7DC4543-B6C1-4E14-9AF4-B39EF9863BC7}" srcOrd="10" destOrd="0" presId="urn:microsoft.com/office/officeart/2005/8/layout/list1"/>
    <dgm:cxn modelId="{5936CD79-C416-4EA0-A7EE-05B51253D6D7}" type="presParOf" srcId="{EED28BDB-F34F-45E9-8159-2ADF7E60B603}" destId="{619E8AA8-7FCB-4499-A834-9F450BD78659}" srcOrd="11" destOrd="0" presId="urn:microsoft.com/office/officeart/2005/8/layout/list1"/>
    <dgm:cxn modelId="{FA30A1E5-609B-47B1-BF3C-3722C17C543C}" type="presParOf" srcId="{EED28BDB-F34F-45E9-8159-2ADF7E60B603}" destId="{02CA1FDB-866C-4FF4-87EF-A5612EA38805}" srcOrd="12" destOrd="0" presId="urn:microsoft.com/office/officeart/2005/8/layout/list1"/>
    <dgm:cxn modelId="{57260C43-8123-4E21-8773-33FB15CE7095}" type="presParOf" srcId="{02CA1FDB-866C-4FF4-87EF-A5612EA38805}" destId="{FB895752-6792-426B-8377-6D362DCA6EC1}" srcOrd="0" destOrd="0" presId="urn:microsoft.com/office/officeart/2005/8/layout/list1"/>
    <dgm:cxn modelId="{5AA06222-E58A-4F39-9B65-1BF574E9086D}" type="presParOf" srcId="{02CA1FDB-866C-4FF4-87EF-A5612EA38805}" destId="{69F4968B-4271-47F2-B95C-08CCF7D7B13E}" srcOrd="1" destOrd="0" presId="urn:microsoft.com/office/officeart/2005/8/layout/list1"/>
    <dgm:cxn modelId="{050F67EA-D5E1-409C-9940-4A525D4228D1}" type="presParOf" srcId="{EED28BDB-F34F-45E9-8159-2ADF7E60B603}" destId="{DE69669A-7B64-4A71-B884-E7AEA1565E25}" srcOrd="13" destOrd="0" presId="urn:microsoft.com/office/officeart/2005/8/layout/list1"/>
    <dgm:cxn modelId="{2D2EEF34-8289-4327-92B4-AF28605D0537}" type="presParOf" srcId="{EED28BDB-F34F-45E9-8159-2ADF7E60B603}" destId="{7B073AFC-8858-4A16-8187-69FA6B330C49}" srcOrd="14" destOrd="0" presId="urn:microsoft.com/office/officeart/2005/8/layout/list1"/>
    <dgm:cxn modelId="{20A93E16-F1F7-4470-BD36-15E77AC79C83}" type="presParOf" srcId="{EED28BDB-F34F-45E9-8159-2ADF7E60B603}" destId="{D2D19A64-60DF-4598-AC05-A1E97984BC42}" srcOrd="15" destOrd="0" presId="urn:microsoft.com/office/officeart/2005/8/layout/list1"/>
    <dgm:cxn modelId="{9036CD06-4EE8-4FB3-B31F-AD767E74D4B7}" type="presParOf" srcId="{EED28BDB-F34F-45E9-8159-2ADF7E60B603}" destId="{AEDB16C2-DDEB-4418-A83E-79C767A4BDCC}" srcOrd="16" destOrd="0" presId="urn:microsoft.com/office/officeart/2005/8/layout/list1"/>
    <dgm:cxn modelId="{C5D9D061-1683-4E3F-BF6E-4A0B256631C5}" type="presParOf" srcId="{AEDB16C2-DDEB-4418-A83E-79C767A4BDCC}" destId="{9BF56700-0994-4625-AF77-7E3237296C26}" srcOrd="0" destOrd="0" presId="urn:microsoft.com/office/officeart/2005/8/layout/list1"/>
    <dgm:cxn modelId="{390A3C8A-A8CE-407D-8153-FE76EA62B864}" type="presParOf" srcId="{AEDB16C2-DDEB-4418-A83E-79C767A4BDCC}" destId="{06BA020D-25B5-415C-A410-D8B0E1D5C8E1}" srcOrd="1" destOrd="0" presId="urn:microsoft.com/office/officeart/2005/8/layout/list1"/>
    <dgm:cxn modelId="{5844D2DC-32D2-461F-8E5B-B749B2AFFE4E}" type="presParOf" srcId="{EED28BDB-F34F-45E9-8159-2ADF7E60B603}" destId="{D45041FA-1769-48AE-8F63-63023E3D4829}" srcOrd="17" destOrd="0" presId="urn:microsoft.com/office/officeart/2005/8/layout/list1"/>
    <dgm:cxn modelId="{8480DE57-0F16-43CD-848C-30B749A3F3A6}" type="presParOf" srcId="{EED28BDB-F34F-45E9-8159-2ADF7E60B603}" destId="{41D4D31E-6DC6-4AB7-B210-DA5E55F377E9}" srcOrd="18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9EE65-7653-4B71-BDF5-28807267982A}">
      <dsp:nvSpPr>
        <dsp:cNvPr id="0" name=""/>
        <dsp:cNvSpPr/>
      </dsp:nvSpPr>
      <dsp:spPr>
        <a:xfrm>
          <a:off x="0" y="356531"/>
          <a:ext cx="7001692" cy="529200"/>
        </a:xfrm>
        <a:prstGeom prst="rect">
          <a:avLst/>
        </a:prstGeom>
        <a:solidFill>
          <a:schemeClr val="lt1">
            <a:hueOff val="0"/>
            <a:satOff val="0"/>
            <a:lumOff val="0"/>
            <a:alpha val="0"/>
          </a:schemeClr>
        </a:solidFill>
        <a:ln w="25400" cap="flat" cmpd="sng" algn="ctr">
          <a:solidFill>
            <a:srgbClr val="B0232A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DB077-29C6-4290-A88A-A45174C4619C}">
      <dsp:nvSpPr>
        <dsp:cNvPr id="0" name=""/>
        <dsp:cNvSpPr/>
      </dsp:nvSpPr>
      <dsp:spPr>
        <a:xfrm>
          <a:off x="350084" y="46571"/>
          <a:ext cx="4901184" cy="619920"/>
        </a:xfrm>
        <a:prstGeom prst="roundRect">
          <a:avLst/>
        </a:prstGeom>
        <a:solidFill>
          <a:srgbClr val="9E94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53" tIns="0" rIns="1852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）部门现状</a:t>
          </a:r>
          <a:endParaRPr lang="zh-CN" altLang="en-US" sz="2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80346" y="76833"/>
        <a:ext cx="4840660" cy="559396"/>
      </dsp:txXfrm>
    </dsp:sp>
    <dsp:sp modelId="{D39D3FE0-724B-41AC-88E3-B372980D86E1}">
      <dsp:nvSpPr>
        <dsp:cNvPr id="0" name=""/>
        <dsp:cNvSpPr/>
      </dsp:nvSpPr>
      <dsp:spPr>
        <a:xfrm>
          <a:off x="0" y="1309091"/>
          <a:ext cx="7001692" cy="529200"/>
        </a:xfrm>
        <a:prstGeom prst="rect">
          <a:avLst/>
        </a:prstGeom>
        <a:solidFill>
          <a:schemeClr val="lt1">
            <a:hueOff val="0"/>
            <a:satOff val="0"/>
            <a:lumOff val="0"/>
            <a:alpha val="0"/>
          </a:schemeClr>
        </a:solidFill>
        <a:ln w="25400" cap="flat" cmpd="sng" algn="ctr">
          <a:solidFill>
            <a:srgbClr val="B0232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74162-00A0-4541-84BF-0D3F11308379}">
      <dsp:nvSpPr>
        <dsp:cNvPr id="0" name=""/>
        <dsp:cNvSpPr/>
      </dsp:nvSpPr>
      <dsp:spPr>
        <a:xfrm>
          <a:off x="350084" y="999131"/>
          <a:ext cx="4901184" cy="619920"/>
        </a:xfrm>
        <a:prstGeom prst="roundRect">
          <a:avLst/>
        </a:prstGeom>
        <a:solidFill>
          <a:srgbClr val="B023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53" tIns="0" rIns="1852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）</a:t>
          </a:r>
          <a:r>
            <a:rPr lang="en-US" altLang="zh-CN" sz="2000" b="1" kern="1200" dirty="0" smtClean="0">
              <a:latin typeface="微软雅黑" pitchFamily="34" charset="-122"/>
              <a:ea typeface="微软雅黑" pitchFamily="34" charset="-122"/>
            </a:rPr>
            <a:t>2012</a:t>
          </a: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年任务完成情况</a:t>
          </a:r>
          <a:endParaRPr lang="zh-CN" altLang="en-US" sz="2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80346" y="1029393"/>
        <a:ext cx="4840660" cy="559396"/>
      </dsp:txXfrm>
    </dsp:sp>
    <dsp:sp modelId="{D7DC4543-B6C1-4E14-9AF4-B39EF9863BC7}">
      <dsp:nvSpPr>
        <dsp:cNvPr id="0" name=""/>
        <dsp:cNvSpPr/>
      </dsp:nvSpPr>
      <dsp:spPr>
        <a:xfrm>
          <a:off x="0" y="2261652"/>
          <a:ext cx="7001692" cy="529200"/>
        </a:xfrm>
        <a:prstGeom prst="rect">
          <a:avLst/>
        </a:prstGeom>
        <a:solidFill>
          <a:schemeClr val="lt1">
            <a:hueOff val="0"/>
            <a:satOff val="0"/>
            <a:lumOff val="0"/>
            <a:alpha val="0"/>
          </a:schemeClr>
        </a:solidFill>
        <a:ln w="25400" cap="flat" cmpd="sng" algn="ctr">
          <a:solidFill>
            <a:srgbClr val="B0232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A5157-7922-46A6-8F05-FEBA88482CC5}">
      <dsp:nvSpPr>
        <dsp:cNvPr id="0" name=""/>
        <dsp:cNvSpPr/>
      </dsp:nvSpPr>
      <dsp:spPr>
        <a:xfrm>
          <a:off x="350084" y="1951691"/>
          <a:ext cx="4901184" cy="619920"/>
        </a:xfrm>
        <a:prstGeom prst="roundRect">
          <a:avLst/>
        </a:prstGeom>
        <a:solidFill>
          <a:srgbClr val="9E94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53" tIns="0" rIns="1852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）目前存在的问题</a:t>
          </a:r>
          <a:endParaRPr lang="zh-CN" altLang="en-US" sz="2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80346" y="1981953"/>
        <a:ext cx="4840660" cy="559396"/>
      </dsp:txXfrm>
    </dsp:sp>
    <dsp:sp modelId="{7B073AFC-8858-4A16-8187-69FA6B330C49}">
      <dsp:nvSpPr>
        <dsp:cNvPr id="0" name=""/>
        <dsp:cNvSpPr/>
      </dsp:nvSpPr>
      <dsp:spPr>
        <a:xfrm>
          <a:off x="0" y="3214212"/>
          <a:ext cx="7001692" cy="529200"/>
        </a:xfrm>
        <a:prstGeom prst="rect">
          <a:avLst/>
        </a:prstGeom>
        <a:solidFill>
          <a:schemeClr val="lt1">
            <a:hueOff val="0"/>
            <a:satOff val="0"/>
            <a:lumOff val="0"/>
            <a:alpha val="0"/>
          </a:schemeClr>
        </a:solidFill>
        <a:ln w="25400" cap="flat" cmpd="sng" algn="ctr">
          <a:solidFill>
            <a:srgbClr val="B0232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4968B-4271-47F2-B95C-08CCF7D7B13E}">
      <dsp:nvSpPr>
        <dsp:cNvPr id="0" name=""/>
        <dsp:cNvSpPr/>
      </dsp:nvSpPr>
      <dsp:spPr>
        <a:xfrm>
          <a:off x="350084" y="2904252"/>
          <a:ext cx="4901184" cy="619920"/>
        </a:xfrm>
        <a:prstGeom prst="roundRect">
          <a:avLst/>
        </a:prstGeom>
        <a:solidFill>
          <a:srgbClr val="B0232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53" tIns="0" rIns="1852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）</a:t>
          </a:r>
          <a:r>
            <a:rPr lang="en-US" altLang="zh-CN" sz="2000" b="1" kern="1200" dirty="0" smtClean="0">
              <a:latin typeface="微软雅黑" pitchFamily="34" charset="-122"/>
              <a:ea typeface="微软雅黑" pitchFamily="34" charset="-122"/>
            </a:rPr>
            <a:t>2013</a:t>
          </a: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年度计划</a:t>
          </a:r>
          <a:endParaRPr lang="zh-CN" altLang="en-US" sz="2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80346" y="2934514"/>
        <a:ext cx="4840660" cy="559396"/>
      </dsp:txXfrm>
    </dsp:sp>
    <dsp:sp modelId="{41D4D31E-6DC6-4AB7-B210-DA5E55F377E9}">
      <dsp:nvSpPr>
        <dsp:cNvPr id="0" name=""/>
        <dsp:cNvSpPr/>
      </dsp:nvSpPr>
      <dsp:spPr>
        <a:xfrm>
          <a:off x="0" y="4166772"/>
          <a:ext cx="7001692" cy="529200"/>
        </a:xfrm>
        <a:prstGeom prst="rect">
          <a:avLst/>
        </a:prstGeom>
        <a:solidFill>
          <a:schemeClr val="lt1">
            <a:hueOff val="0"/>
            <a:satOff val="0"/>
            <a:lumOff val="0"/>
            <a:alpha val="0"/>
          </a:schemeClr>
        </a:solidFill>
        <a:ln w="25400" cap="flat" cmpd="sng" algn="ctr">
          <a:solidFill>
            <a:srgbClr val="B0232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A020D-25B5-415C-A410-D8B0E1D5C8E1}">
      <dsp:nvSpPr>
        <dsp:cNvPr id="0" name=""/>
        <dsp:cNvSpPr/>
      </dsp:nvSpPr>
      <dsp:spPr>
        <a:xfrm>
          <a:off x="350084" y="3856812"/>
          <a:ext cx="4901184" cy="619920"/>
        </a:xfrm>
        <a:prstGeom prst="roundRect">
          <a:avLst/>
        </a:prstGeom>
        <a:solidFill>
          <a:srgbClr val="9E94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253" tIns="0" rIns="1852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2000" b="1" kern="1200" dirty="0" smtClean="0">
              <a:latin typeface="微软雅黑" pitchFamily="34" charset="-122"/>
              <a:ea typeface="微软雅黑" pitchFamily="34" charset="-122"/>
            </a:rPr>
            <a:t>）建议</a:t>
          </a:r>
          <a:endParaRPr lang="zh-CN" altLang="en-US" sz="2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80346" y="3887074"/>
        <a:ext cx="4840660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008AF65-EDE9-4E04-BA00-D5B0FEFF0E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6574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4875"/>
            <a:ext cx="54260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F88E59B-DB1A-4D57-A18F-E4B1A4DDD0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843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348E25C-5EDF-48DD-A136-C90E47B61791}" type="datetimeFigureOut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2012-12-18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DDA0229-BCB3-42E2-AFE7-A58D4C24F05F}" type="slidenum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‹#›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45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348E25C-5EDF-48DD-A136-C90E47B61791}" type="datetimeFigureOut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2012-12-18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DDA0229-BCB3-42E2-AFE7-A58D4C24F05F}" type="slidenum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‹#›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933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348E25C-5EDF-48DD-A136-C90E47B61791}" type="datetimeFigureOut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2012-12-18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DDA0229-BCB3-42E2-AFE7-A58D4C24F05F}" type="slidenum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‹#›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06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8B16C825-6225-4A72-9210-02AE9D8F47BB}" type="datetimeFigureOut">
              <a:rPr lang="zh-CN" altLang="en-US">
                <a:solidFill>
                  <a:srgbClr val="1F497D"/>
                </a:solidFill>
                <a:ea typeface="宋体" pitchFamily="2" charset="-122"/>
              </a:rPr>
              <a:pPr algn="ctr">
                <a:defRPr/>
              </a:pPr>
              <a:t>2012-12-18</a:t>
            </a:fld>
            <a:endParaRPr 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FDA40CE4-B373-4449-ADBF-22AF29402226}" type="slidenum">
              <a:rPr lang="zh-CN" altLang="en-US">
                <a:solidFill>
                  <a:srgbClr val="1F497D"/>
                </a:solidFill>
                <a:ea typeface="宋体" pitchFamily="2" charset="-122"/>
              </a:rPr>
              <a:pPr algn="ctr">
                <a:defRPr/>
              </a:pPr>
              <a:t>‹#›</a:t>
            </a:fld>
            <a:endParaRPr lang="en-US">
              <a:solidFill>
                <a:srgbClr val="1F49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24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93C5C4A7-1B46-4E48-9C45-DB73952994AB}" type="datetimeFigureOut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2012-12-18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1AB5DEC3-CDB6-4CFF-A247-B201C2A52460}" type="slidenum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‹#›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234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769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194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348E25C-5EDF-48DD-A136-C90E47B61791}" type="datetimeFigureOut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2012-12-18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DDA0229-BCB3-42E2-AFE7-A58D4C24F05F}" type="slidenum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‹#›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652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348E25C-5EDF-48DD-A136-C90E47B61791}" type="datetimeFigureOut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2012-12-18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DDA0229-BCB3-42E2-AFE7-A58D4C24F05F}" type="slidenum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‹#›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74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348E25C-5EDF-48DD-A136-C90E47B61791}" type="datetimeFigureOut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2012-12-18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DDA0229-BCB3-42E2-AFE7-A58D4C24F05F}" type="slidenum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‹#›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293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348E25C-5EDF-48DD-A136-C90E47B61791}" type="datetimeFigureOut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2012-12-18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DDA0229-BCB3-42E2-AFE7-A58D4C24F05F}" type="slidenum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‹#›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90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348E25C-5EDF-48DD-A136-C90E47B61791}" type="datetimeFigureOut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2012-12-18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DDA0229-BCB3-42E2-AFE7-A58D4C24F05F}" type="slidenum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‹#›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38930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348E25C-5EDF-48DD-A136-C90E47B61791}" type="datetimeFigureOut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2012-12-18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DDA0229-BCB3-42E2-AFE7-A58D4C24F05F}" type="slidenum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‹#›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6514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348E25C-5EDF-48DD-A136-C90E47B61791}" type="datetimeFigureOut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2012-12-18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DDA0229-BCB3-42E2-AFE7-A58D4C24F05F}" type="slidenum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‹#›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44762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348E25C-5EDF-48DD-A136-C90E47B61791}" type="datetimeFigureOut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2012-12-18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DDA0229-BCB3-42E2-AFE7-A58D4C24F05F}" type="slidenum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‹#›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0816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348E25C-5EDF-48DD-A136-C90E47B61791}" type="datetimeFigureOut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2012-12-18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DDA0229-BCB3-42E2-AFE7-A58D4C24F05F}" type="slidenum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‹#›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19098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348E25C-5EDF-48DD-A136-C90E47B61791}" type="datetimeFigureOut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2012-12-18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DDA0229-BCB3-42E2-AFE7-A58D4C24F05F}" type="slidenum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‹#›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3380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348E25C-5EDF-48DD-A136-C90E47B61791}" type="datetimeFigureOut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2012-12-18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DDA0229-BCB3-42E2-AFE7-A58D4C24F05F}" type="slidenum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‹#›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72037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348E25C-5EDF-48DD-A136-C90E47B61791}" type="datetimeFigureOut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2012-12-18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DDA0229-BCB3-42E2-AFE7-A58D4C24F05F}" type="slidenum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‹#›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86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8B16C825-6225-4A72-9210-02AE9D8F47BB}" type="datetimeFigureOut">
              <a:rPr lang="zh-CN" altLang="en-US">
                <a:solidFill>
                  <a:srgbClr val="1F497D"/>
                </a:solidFill>
                <a:ea typeface="宋体" pitchFamily="2" charset="-122"/>
              </a:rPr>
              <a:pPr algn="ctr">
                <a:defRPr/>
              </a:pPr>
              <a:t>2012-12-18</a:t>
            </a:fld>
            <a:endParaRPr 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FDA40CE4-B373-4449-ADBF-22AF29402226}" type="slidenum">
              <a:rPr lang="zh-CN" altLang="en-US">
                <a:solidFill>
                  <a:srgbClr val="1F497D"/>
                </a:solidFill>
                <a:ea typeface="宋体" pitchFamily="2" charset="-122"/>
              </a:rPr>
              <a:pPr algn="ctr">
                <a:defRPr/>
              </a:pPr>
              <a:t>‹#›</a:t>
            </a:fld>
            <a:endParaRPr lang="en-US">
              <a:solidFill>
                <a:srgbClr val="1F49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315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93C5C4A7-1B46-4E48-9C45-DB73952994AB}" type="datetimeFigureOut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2012-12-18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1AB5DEC3-CDB6-4CFF-A247-B201C2A52460}" type="slidenum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‹#›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419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74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348E25C-5EDF-48DD-A136-C90E47B61791}" type="datetimeFigureOut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2012-12-18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DDA0229-BCB3-42E2-AFE7-A58D4C24F05F}" type="slidenum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‹#›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48371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0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348E25C-5EDF-48DD-A136-C90E47B61791}" type="datetimeFigureOut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2012-12-18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DDA0229-BCB3-42E2-AFE7-A58D4C24F05F}" type="slidenum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‹#›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089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348E25C-5EDF-48DD-A136-C90E47B61791}" type="datetimeFigureOut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2012-12-18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DDA0229-BCB3-42E2-AFE7-A58D4C24F05F}" type="slidenum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‹#›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392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348E25C-5EDF-48DD-A136-C90E47B61791}" type="datetimeFigureOut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2012-12-18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DDA0229-BCB3-42E2-AFE7-A58D4C24F05F}" type="slidenum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‹#›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86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348E25C-5EDF-48DD-A136-C90E47B61791}" type="datetimeFigureOut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2012-12-18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DDA0229-BCB3-42E2-AFE7-A58D4C24F05F}" type="slidenum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‹#›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70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348E25C-5EDF-48DD-A136-C90E47B61791}" type="datetimeFigureOut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2012-12-18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DDA0229-BCB3-42E2-AFE7-A58D4C24F05F}" type="slidenum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‹#›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456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348E25C-5EDF-48DD-A136-C90E47B61791}" type="datetimeFigureOut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2012-12-18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/>
            <a:fld id="{0DDA0229-BCB3-42E2-AFE7-A58D4C24F05F}" type="slidenum">
              <a:rPr lang="zh-CN" altLang="en-US" smtClean="0">
                <a:solidFill>
                  <a:srgbClr val="1F497D"/>
                </a:solidFill>
                <a:ea typeface="宋体" pitchFamily="2" charset="-122"/>
              </a:rPr>
              <a:pPr algn="ctr"/>
              <a:t>‹#›</a:t>
            </a:fld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438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214414" y="0"/>
            <a:ext cx="7929586" cy="1142984"/>
          </a:xfrm>
          <a:prstGeom prst="rect">
            <a:avLst/>
          </a:prstGeom>
          <a:solidFill>
            <a:srgbClr val="0354C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1266405" cy="1142984"/>
          </a:xfrm>
          <a:prstGeom prst="rect">
            <a:avLst/>
          </a:prstGeom>
          <a:solidFill>
            <a:srgbClr val="07398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auto">
          <a:xfrm>
            <a:off x="-71470" y="357166"/>
            <a:ext cx="587853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500" b="1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WISDRAGON</a:t>
            </a:r>
            <a:r>
              <a:rPr lang="zh-CN" altLang="en-US" sz="15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5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5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INFORMATION</a:t>
            </a:r>
            <a:endParaRPr lang="zh-CN" altLang="en-US" sz="15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441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214414" y="0"/>
            <a:ext cx="7929586" cy="1142984"/>
          </a:xfrm>
          <a:prstGeom prst="rect">
            <a:avLst/>
          </a:prstGeom>
          <a:solidFill>
            <a:srgbClr val="0354C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1266405" cy="1142984"/>
          </a:xfrm>
          <a:prstGeom prst="rect">
            <a:avLst/>
          </a:prstGeom>
          <a:solidFill>
            <a:srgbClr val="07398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auto">
          <a:xfrm>
            <a:off x="-71470" y="357166"/>
            <a:ext cx="587853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500" b="1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WISDRAGON</a:t>
            </a:r>
            <a:r>
              <a:rPr lang="zh-CN" altLang="en-US" sz="15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5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5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INFORMATION</a:t>
            </a:r>
            <a:endParaRPr lang="zh-CN" altLang="en-US" sz="15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616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164388" y="3743325"/>
            <a:ext cx="503237" cy="1284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490568" y="3752453"/>
            <a:ext cx="6500857" cy="1284288"/>
          </a:xfrm>
          <a:prstGeom prst="rect">
            <a:avLst/>
          </a:prstGeom>
          <a:solidFill>
            <a:srgbClr val="0354C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786709" y="3743325"/>
            <a:ext cx="1357291" cy="1284288"/>
          </a:xfrm>
          <a:prstGeom prst="rect">
            <a:avLst/>
          </a:prstGeom>
          <a:solidFill>
            <a:srgbClr val="92949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pic>
        <p:nvPicPr>
          <p:cNvPr id="16" name="图片 15" descr="zhilongPPT-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714752"/>
            <a:ext cx="1292224" cy="1357322"/>
          </a:xfrm>
          <a:prstGeom prst="rect">
            <a:avLst/>
          </a:prstGeom>
        </p:spPr>
      </p:pic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1285852" y="3714752"/>
            <a:ext cx="1785949" cy="1284288"/>
          </a:xfrm>
          <a:prstGeom prst="rect">
            <a:avLst/>
          </a:prstGeom>
          <a:solidFill>
            <a:srgbClr val="07398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pic>
        <p:nvPicPr>
          <p:cNvPr id="15" name="图片 14" descr="zhilongPPT-3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3771900"/>
          </a:xfrm>
          <a:prstGeom prst="rect">
            <a:avLst/>
          </a:prstGeom>
        </p:spPr>
      </p:pic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285852" y="4181018"/>
            <a:ext cx="17859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 smtClean="0">
                <a:solidFill>
                  <a:prstClr val="white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WISDRAGON</a:t>
            </a:r>
            <a:endParaRPr lang="zh-CN" altLang="en-US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5013325"/>
            <a:ext cx="9144000" cy="1844675"/>
          </a:xfrm>
          <a:prstGeom prst="rect">
            <a:avLst/>
          </a:prstGeom>
          <a:solidFill>
            <a:srgbClr val="70ADF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en-US">
              <a:solidFill>
                <a:srgbClr val="1F497D"/>
              </a:solidFill>
              <a:ea typeface="宋体" pitchFamily="2" charset="-122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317206" y="5663279"/>
            <a:ext cx="5826794" cy="2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80000"/>
              </a:lnSpc>
              <a:spcBef>
                <a:spcPct val="50000"/>
              </a:spcBef>
            </a:pPr>
            <a:r>
              <a:rPr lang="zh-CN" altLang="en-US" sz="1400" b="1" dirty="0" smtClean="0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rPr>
              <a:t>上海智隆信息技术有限公司</a:t>
            </a:r>
            <a:endParaRPr lang="en-US" altLang="zh-CN" sz="1400" b="1" dirty="0" smtClean="0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562604" y="3886765"/>
            <a:ext cx="5158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实施维护部</a:t>
            </a:r>
            <a:r>
              <a:rPr lang="en-US" altLang="zh-CN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-2012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年度工作总结</a:t>
            </a:r>
            <a:endParaRPr lang="en-US" altLang="zh-CN" sz="24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spcBef>
                <a:spcPct val="50000"/>
              </a:spcBef>
            </a:pPr>
            <a:r>
              <a: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彭海宇</a:t>
            </a:r>
            <a:endParaRPr lang="zh-CN" altLang="en-US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/>
              <a:t>部门管理：完成并细化实施项目、维护项目的相应日常管理和工作制度；完成部门知识库的建设，已投入使用。</a:t>
            </a:r>
            <a:endParaRPr lang="en-US" altLang="zh-CN" sz="20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/>
              <a:t>人力资源建设情况说明：根据公司实际情况，人力资源计划一直在做适应性变动。本年度，部门成员目前</a:t>
            </a:r>
            <a:r>
              <a:rPr lang="en-US" altLang="zh-CN" sz="2000" dirty="0"/>
              <a:t>1</a:t>
            </a:r>
            <a:r>
              <a:rPr lang="zh-CN" altLang="en-US" sz="2000" dirty="0"/>
              <a:t>人，离职</a:t>
            </a:r>
            <a:r>
              <a:rPr lang="en-US" altLang="zh-CN" sz="2000" dirty="0"/>
              <a:t>2</a:t>
            </a:r>
            <a:r>
              <a:rPr lang="zh-CN" altLang="en-US" sz="2000" dirty="0"/>
              <a:t>人，新入职</a:t>
            </a:r>
            <a:r>
              <a:rPr lang="en-US" altLang="zh-CN" sz="2000" dirty="0"/>
              <a:t>2</a:t>
            </a:r>
            <a:r>
              <a:rPr lang="zh-CN" altLang="en-US" sz="2000" dirty="0"/>
              <a:t>人，转岗</a:t>
            </a:r>
            <a:r>
              <a:rPr lang="en-US" altLang="zh-CN" sz="2000" dirty="0"/>
              <a:t>1</a:t>
            </a:r>
            <a:r>
              <a:rPr lang="zh-CN" altLang="en-US" sz="2000" dirty="0"/>
              <a:t>人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/>
              <a:t>部门协调：配合销售部、产品管理部、行政部、开发部、质量管理部完成多个项目的产品调研、售前支持、项目审计、缺陷修复、软件测试等工作。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62818" y="272955"/>
            <a:ext cx="453105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2012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年度任务完成情况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/>
              <a:t>系统实施过程中的人员一旦发生变动，交接总是成为一个无监管形态，导致有些工作需要从头开始或接手人员无法顺利解决。无形中增加实施或维护成本。</a:t>
            </a:r>
            <a:endParaRPr lang="en-US" altLang="zh-CN" sz="20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/>
              <a:t>含定制开发类的项目的计划完全不受控，预计工期与实际工期偏差很高，直接导致项目延期，影响项目的验收与收款。</a:t>
            </a:r>
            <a:endParaRPr lang="en-US" altLang="zh-CN" sz="20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/>
              <a:t>客户以前使用的系统缺少文档，相关人员也已经离职，造成维护成本增加或无法维护。</a:t>
            </a:r>
            <a:endParaRPr lang="en-US" altLang="zh-CN" sz="20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/>
              <a:t>多部门之间协调配合不默契，经常出现目标偏差、计划偏差。</a:t>
            </a:r>
            <a:endParaRPr lang="en-US" altLang="zh-CN" sz="20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/>
              <a:t>人力资源不足，造成部分项目或工作需要移交给销售部、开发部负责。</a:t>
            </a:r>
            <a:endParaRPr lang="en-US" altLang="zh-CN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462818" y="272955"/>
            <a:ext cx="453105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目前存在的问题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057546"/>
              </p:ext>
            </p:extLst>
          </p:nvPr>
        </p:nvGraphicFramePr>
        <p:xfrm>
          <a:off x="258740" y="1453498"/>
          <a:ext cx="2177430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/>
                <a:gridCol w="84393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考核年度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2013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部门指标（万）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 smtClean="0">
                          <a:effectLst/>
                        </a:rPr>
                        <a:t>30.8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62818" y="272955"/>
            <a:ext cx="453105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2013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年度计划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Calibri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796042"/>
              </p:ext>
            </p:extLst>
          </p:nvPr>
        </p:nvGraphicFramePr>
        <p:xfrm>
          <a:off x="4899546" y="1372450"/>
          <a:ext cx="3657599" cy="2953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0727"/>
                <a:gridCol w="696976"/>
                <a:gridCol w="696976"/>
                <a:gridCol w="696976"/>
                <a:gridCol w="515944"/>
              </a:tblGrid>
              <a:tr h="49231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分项指标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实施类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维护类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增购类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小计</a:t>
                      </a:r>
                    </a:p>
                  </a:txBody>
                  <a:tcPr marL="0" marR="0" marT="0" marB="0" anchor="ctr"/>
                </a:tc>
              </a:tr>
              <a:tr h="49231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合同数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0" marR="0" marT="0" marB="0" anchor="ctr"/>
                </a:tc>
              </a:tr>
              <a:tr h="49231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人力成本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(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-31.2</a:t>
                      </a:r>
                    </a:p>
                  </a:txBody>
                  <a:tcPr marL="0" marR="0" marT="0" marB="0" anchor="ctr"/>
                </a:tc>
              </a:tr>
              <a:tr h="49231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差旅成本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(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-5.6</a:t>
                      </a:r>
                    </a:p>
                  </a:txBody>
                  <a:tcPr marL="0" marR="0" marT="0" marB="0" anchor="ctr"/>
                </a:tc>
              </a:tr>
              <a:tr h="49231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商务成本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(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0" marR="0" marT="0" marB="0" anchor="ctr"/>
                </a:tc>
              </a:tr>
              <a:tr h="49231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毛利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(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62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738678"/>
              </p:ext>
            </p:extLst>
          </p:nvPr>
        </p:nvGraphicFramePr>
        <p:xfrm>
          <a:off x="4899548" y="4666327"/>
          <a:ext cx="3616655" cy="1806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666"/>
                <a:gridCol w="644497"/>
                <a:gridCol w="588607"/>
                <a:gridCol w="700388"/>
                <a:gridCol w="644497"/>
              </a:tblGrid>
              <a:tr h="451648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季度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季度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季度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季度</a:t>
                      </a:r>
                    </a:p>
                  </a:txBody>
                  <a:tcPr marL="0" marR="0" marT="0" marB="0" anchor="ctr"/>
                </a:tc>
              </a:tr>
              <a:tr h="4516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各季度人月总数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</a:t>
                      </a:r>
                    </a:p>
                  </a:txBody>
                  <a:tcPr marL="0" marR="0" marT="0" marB="0" anchor="ctr"/>
                </a:tc>
              </a:tr>
              <a:tr h="4516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维护组（人月）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0" marR="0" marT="0" marB="0" anchor="ctr"/>
                </a:tc>
              </a:tr>
              <a:tr h="4516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实施组（人月）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337056"/>
              </p:ext>
            </p:extLst>
          </p:nvPr>
        </p:nvGraphicFramePr>
        <p:xfrm>
          <a:off x="174476" y="2361973"/>
          <a:ext cx="3141930" cy="31926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6116"/>
                <a:gridCol w="575814"/>
              </a:tblGrid>
              <a:tr h="2280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平均人力成本（元</a:t>
                      </a:r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月）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8000</a:t>
                      </a:r>
                    </a:p>
                  </a:txBody>
                  <a:tcPr marL="0" marR="0" marT="0" marB="0" anchor="ctr"/>
                </a:tc>
              </a:tr>
              <a:tr h="2280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平均外地差旅成本（元</a:t>
                      </a:r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人</a:t>
                      </a:r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月）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5000</a:t>
                      </a:r>
                    </a:p>
                  </a:txBody>
                  <a:tcPr marL="0" marR="0" marT="0" marB="0" anchor="ctr"/>
                </a:tc>
              </a:tr>
              <a:tr h="2280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平均商务成本（元</a:t>
                      </a:r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次）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0</a:t>
                      </a:r>
                    </a:p>
                  </a:txBody>
                  <a:tcPr marL="0" marR="0" marT="0" marB="0" anchor="ctr"/>
                </a:tc>
              </a:tr>
              <a:tr h="2280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平均本地差旅成本（元</a:t>
                      </a:r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人</a:t>
                      </a:r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月）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500</a:t>
                      </a:r>
                    </a:p>
                  </a:txBody>
                  <a:tcPr marL="0" marR="0" marT="0" marB="0" anchor="ctr"/>
                </a:tc>
              </a:tr>
              <a:tr h="2280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实施类平均合同额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(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50</a:t>
                      </a:r>
                    </a:p>
                  </a:txBody>
                  <a:tcPr marL="0" marR="0" marT="0" marB="0" anchor="ctr"/>
                </a:tc>
              </a:tr>
              <a:tr h="2280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维护类平均合同额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(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10</a:t>
                      </a:r>
                    </a:p>
                  </a:txBody>
                  <a:tcPr marL="0" marR="0" marT="0" marB="0" anchor="ctr"/>
                </a:tc>
              </a:tr>
              <a:tr h="2280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增购类平均合同额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(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万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20</a:t>
                      </a:r>
                    </a:p>
                  </a:txBody>
                  <a:tcPr marL="0" marR="0" marT="0" marB="0" anchor="ctr"/>
                </a:tc>
              </a:tr>
              <a:tr h="2280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实施类平均外地出差人月数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0" marR="0" marT="0" marB="0" anchor="ctr"/>
                </a:tc>
              </a:tr>
              <a:tr h="2280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维护类平均本地出差人月数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0" marR="0" marT="0" marB="0" anchor="ctr"/>
                </a:tc>
              </a:tr>
              <a:tr h="2280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增购类平均外地差旅人月数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0" marR="0" marT="0" marB="0" anchor="ctr"/>
                </a:tc>
              </a:tr>
              <a:tr h="2280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项目平均商务交流次数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0" marR="0" marT="0" marB="0" anchor="ctr"/>
                </a:tc>
              </a:tr>
              <a:tr h="2280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实施类合同的收入系数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0.2</a:t>
                      </a:r>
                    </a:p>
                  </a:txBody>
                  <a:tcPr marL="0" marR="0" marT="0" marB="0" anchor="ctr"/>
                </a:tc>
              </a:tr>
              <a:tr h="2280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维护类合同的收入系数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/>
                        </a:rPr>
                        <a:t>0.6</a:t>
                      </a:r>
                    </a:p>
                  </a:txBody>
                  <a:tcPr marL="0" marR="0" marT="0" marB="0" anchor="ctr"/>
                </a:tc>
              </a:tr>
              <a:tr h="22804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增购类合同的收入系数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0.2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3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1800" dirty="0" smtClean="0"/>
              <a:t>部门管理：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季度完成并实施部门绩效考核制度；细分部门内部的成员结构和岗位职责；建立实施维护部月报，每月初给全公司员工分享上个月部门工作成果。</a:t>
            </a:r>
            <a:endParaRPr lang="en-US" altLang="zh-CN" sz="18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1800" dirty="0"/>
              <a:t>部门协调：改进跨部门之间的协调方法，做到每项工作的前提明确、目标明确、时间明确、责任人明确、督促人明确。</a:t>
            </a:r>
            <a:endParaRPr lang="en-US" altLang="zh-CN" sz="18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1800" dirty="0" smtClean="0"/>
              <a:t>人力资源</a:t>
            </a:r>
            <a:r>
              <a:rPr lang="zh-CN" altLang="en-US" sz="1800" dirty="0"/>
              <a:t>计划</a:t>
            </a:r>
            <a:r>
              <a:rPr lang="zh-CN" altLang="en-US" sz="1800" dirty="0" smtClean="0"/>
              <a:t>：部门总人数为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人，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季度完成上海、重庆、昆明各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个项目经理的招聘工作，负责区域的项目实施与系统维护；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季度上海配置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人，昆明配置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人。</a:t>
            </a:r>
            <a:r>
              <a:rPr lang="zh-CN" altLang="en-US" sz="1800" dirty="0"/>
              <a:t>突发性项目</a:t>
            </a:r>
            <a:r>
              <a:rPr lang="zh-CN" altLang="en-US" sz="1800" dirty="0" smtClean="0"/>
              <a:t>再根据实际情况另行安排。</a:t>
            </a:r>
            <a:endParaRPr lang="en-US" altLang="zh-CN" sz="18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1800" dirty="0" smtClean="0"/>
              <a:t>培训管理：制定培训制度（包括公司内部及客户培训）；进一步完善知识库的内容，新成员的技术培训、业务培训将定期举行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1800" dirty="0"/>
              <a:t>一</a:t>
            </a:r>
            <a:r>
              <a:rPr lang="zh-CN" altLang="en-US" sz="1800" dirty="0" smtClean="0"/>
              <a:t>卡通售前技术支持</a:t>
            </a:r>
            <a:endParaRPr lang="en-US" altLang="zh-CN" sz="18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endParaRPr lang="zh-CN" alt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4462818" y="272955"/>
            <a:ext cx="453105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2013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年度计划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4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en-US" altLang="zh-CN" sz="2000" dirty="0" smtClean="0"/>
              <a:t>2013</a:t>
            </a:r>
            <a:r>
              <a:rPr lang="zh-CN" altLang="en-US" sz="2000" dirty="0" smtClean="0"/>
              <a:t>年维护工作计划：根据合同要求，定期为客户执行远程巡检、现场巡检的工作；按照项目管理要求，及时在问题管理系统中</a:t>
            </a:r>
            <a:r>
              <a:rPr lang="zh-CN" altLang="en-US" sz="2000" dirty="0"/>
              <a:t>登记</a:t>
            </a:r>
            <a:r>
              <a:rPr lang="zh-CN" altLang="en-US" sz="2000" dirty="0" smtClean="0"/>
              <a:t>信息，及时总结并完善部门知识库；新签</a:t>
            </a:r>
            <a:r>
              <a:rPr lang="en-US" altLang="zh-CN" sz="2000" dirty="0" smtClean="0"/>
              <a:t>1-2</a:t>
            </a:r>
            <a:r>
              <a:rPr lang="zh-CN" altLang="en-US" sz="2000" dirty="0" smtClean="0"/>
              <a:t>个收费维护合同（有可能需要外部门协助）</a:t>
            </a:r>
            <a:r>
              <a:rPr lang="en-US" altLang="zh-CN" sz="2000" dirty="0" smtClean="0"/>
              <a:t>--</a:t>
            </a:r>
            <a:r>
              <a:rPr lang="en-US" altLang="zh-CN" sz="2000" dirty="0" smtClean="0"/>
              <a:t>13</a:t>
            </a:r>
            <a:r>
              <a:rPr lang="zh-CN" altLang="en-US" sz="2000" dirty="0" smtClean="0"/>
              <a:t>人</a:t>
            </a:r>
            <a:r>
              <a:rPr lang="zh-CN" altLang="en-US" sz="2000" dirty="0" smtClean="0"/>
              <a:t>月。</a:t>
            </a:r>
            <a:endParaRPr lang="en-US" altLang="zh-CN" sz="20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/>
              <a:t>配合昆明分公司完成在建项目的验收工作（具体时间由各个在建项目负责人落实）</a:t>
            </a:r>
            <a:r>
              <a:rPr lang="en-US" altLang="zh-CN" sz="2000" dirty="0" smtClean="0"/>
              <a:t>--1</a:t>
            </a:r>
            <a:r>
              <a:rPr lang="zh-CN" altLang="en-US" sz="2000" dirty="0" smtClean="0"/>
              <a:t>人月。</a:t>
            </a:r>
            <a:endParaRPr lang="en-US" altLang="zh-CN" sz="20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/>
              <a:t>寒暑</a:t>
            </a:r>
            <a:r>
              <a:rPr lang="zh-CN" altLang="en-US" sz="2000" dirty="0" smtClean="0"/>
              <a:t>假期间完成云交职、昆明冶金、云南财</a:t>
            </a:r>
            <a:r>
              <a:rPr lang="zh-CN" altLang="en-US" sz="2000" dirty="0" smtClean="0"/>
              <a:t>大、重职的</a:t>
            </a:r>
            <a:r>
              <a:rPr lang="zh-CN" altLang="en-US" sz="2000" dirty="0" smtClean="0"/>
              <a:t>现有一卡通系统更换工作（需要开发部及昆明分公司支持）</a:t>
            </a:r>
            <a:r>
              <a:rPr lang="en-US" altLang="zh-CN" sz="2000" dirty="0" smtClean="0"/>
              <a:t>--</a:t>
            </a:r>
            <a:r>
              <a:rPr lang="en-US" altLang="zh-CN" sz="2000" dirty="0"/>
              <a:t>3</a:t>
            </a:r>
            <a:r>
              <a:rPr lang="zh-CN" altLang="en-US" sz="2000" dirty="0" smtClean="0"/>
              <a:t>人</a:t>
            </a:r>
            <a:r>
              <a:rPr lang="zh-CN" altLang="en-US" sz="2000" dirty="0" smtClean="0"/>
              <a:t>月。</a:t>
            </a:r>
            <a:endParaRPr lang="en-US" altLang="zh-CN" sz="20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/>
              <a:t>新建项目的实施。</a:t>
            </a:r>
            <a:r>
              <a:rPr lang="en-US" altLang="zh-CN" sz="2000" dirty="0" smtClean="0"/>
              <a:t>-- </a:t>
            </a:r>
            <a:r>
              <a:rPr lang="en-US" altLang="zh-CN" sz="2000" dirty="0" smtClean="0"/>
              <a:t>22</a:t>
            </a:r>
            <a:r>
              <a:rPr lang="zh-CN" altLang="en-US" sz="2000" dirty="0" smtClean="0"/>
              <a:t>人</a:t>
            </a:r>
            <a:r>
              <a:rPr lang="zh-CN" altLang="en-US" sz="2000" dirty="0" smtClean="0"/>
              <a:t>月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62818" y="272955"/>
            <a:ext cx="453105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2013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年度计划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03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0000"/>
              <a:buFont typeface="Wingdings" pitchFamily="2" charset="2"/>
              <a:buChar char="n"/>
            </a:pPr>
            <a:r>
              <a:rPr lang="zh-CN" altLang="en-US" sz="1600" dirty="0" smtClean="0"/>
              <a:t>建议一，注重细节，尤其是小团队合作，细节做好更重要。</a:t>
            </a:r>
            <a:r>
              <a:rPr lang="zh-CN" altLang="en-US" sz="1600" dirty="0"/>
              <a:t>细节也是锻炼人的能力的地方，搞清楚每一个细节，将每一个细节涉及到的背景知识和技能掌握好，能力自然也就会得到提升。继而，着手做更大的事情也不会手忙脚乱</a:t>
            </a:r>
            <a:r>
              <a:rPr lang="zh-CN" altLang="en-US" sz="1600" dirty="0" smtClean="0"/>
              <a:t>。</a:t>
            </a:r>
            <a:r>
              <a:rPr lang="zh-CN" altLang="en-US" sz="1600" dirty="0"/>
              <a:t>相反，做不好细节和小事的人，如果总嚷着要</a:t>
            </a:r>
            <a:r>
              <a:rPr lang="zh-CN" altLang="en-US" sz="1600" dirty="0" smtClean="0"/>
              <a:t>做“重要”的</a:t>
            </a:r>
            <a:r>
              <a:rPr lang="zh-CN" altLang="en-US" sz="1600" dirty="0"/>
              <a:t>事情，做</a:t>
            </a:r>
            <a:r>
              <a:rPr lang="zh-CN" altLang="en-US" sz="1600" dirty="0" smtClean="0"/>
              <a:t>更“紧急”的</a:t>
            </a:r>
            <a:r>
              <a:rPr lang="zh-CN" altLang="en-US" sz="1600" dirty="0"/>
              <a:t>事情，这样的事情真的</a:t>
            </a:r>
            <a:r>
              <a:rPr lang="zh-CN" altLang="en-US" sz="1600" dirty="0" smtClean="0"/>
              <a:t>到面前时，</a:t>
            </a:r>
            <a:r>
              <a:rPr lang="zh-CN" altLang="en-US" sz="1600" dirty="0"/>
              <a:t>真的</a:t>
            </a:r>
            <a:r>
              <a:rPr lang="zh-CN" altLang="en-US" sz="1600" dirty="0" smtClean="0"/>
              <a:t>能</a:t>
            </a:r>
            <a:r>
              <a:rPr lang="en-US" altLang="zh-CN" sz="1600" dirty="0" smtClean="0"/>
              <a:t>Hold</a:t>
            </a:r>
            <a:r>
              <a:rPr lang="zh-CN" altLang="en-US" sz="1600" dirty="0" smtClean="0"/>
              <a:t>住么？</a:t>
            </a:r>
            <a:r>
              <a:rPr lang="zh-CN" altLang="en-US" sz="1600" dirty="0"/>
              <a:t>细节不会决定成败，但做不好细节，一定</a:t>
            </a:r>
            <a:r>
              <a:rPr lang="zh-CN" altLang="en-US" sz="1600" dirty="0" smtClean="0"/>
              <a:t>会“失败”。</a:t>
            </a:r>
            <a:endParaRPr lang="en-US" altLang="zh-CN" sz="1600" dirty="0" smtClean="0"/>
          </a:p>
          <a:p>
            <a:pPr fontAlgn="base"/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、不重视细节问题：</a:t>
            </a:r>
            <a:r>
              <a:rPr lang="zh-CN" altLang="en-US" sz="1600" dirty="0" smtClean="0"/>
              <a:t>一</a:t>
            </a:r>
            <a:r>
              <a:rPr lang="zh-CN" altLang="en-US" sz="1600" dirty="0"/>
              <a:t>件事情到了自己这里</a:t>
            </a:r>
            <a:r>
              <a:rPr lang="zh-CN" altLang="en-US" sz="1600" dirty="0" smtClean="0"/>
              <a:t>，先入为主</a:t>
            </a:r>
            <a:r>
              <a:rPr lang="zh-CN" altLang="en-US" sz="1600" dirty="0"/>
              <a:t>认为只是一</a:t>
            </a:r>
            <a:r>
              <a:rPr lang="zh-CN" altLang="en-US" sz="1600" dirty="0" smtClean="0"/>
              <a:t>件不重要或不紧急的小事。</a:t>
            </a:r>
            <a:r>
              <a:rPr lang="zh-CN" altLang="en-US" sz="1600" dirty="0"/>
              <a:t>这样，当然就不会给予足够的重视。小事不一定不重要，小事不一定意味着做起来就简单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fontAlgn="base"/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、对</a:t>
            </a:r>
            <a:r>
              <a:rPr lang="zh-CN" altLang="en-US" sz="1600" b="1" dirty="0"/>
              <a:t>事情复杂度缺乏</a:t>
            </a:r>
            <a:r>
              <a:rPr lang="zh-CN" altLang="en-US" sz="1600" b="1" dirty="0" smtClean="0"/>
              <a:t>认知：</a:t>
            </a:r>
            <a:r>
              <a:rPr lang="zh-CN" altLang="en-US" sz="1600" dirty="0" smtClean="0"/>
              <a:t>不</a:t>
            </a:r>
            <a:r>
              <a:rPr lang="zh-CN" altLang="en-US" sz="1600" dirty="0"/>
              <a:t>就是</a:t>
            </a:r>
            <a:r>
              <a:rPr lang="zh-CN" altLang="en-US" sz="1600" dirty="0" smtClean="0"/>
              <a:t>给装个</a:t>
            </a:r>
            <a:r>
              <a:rPr lang="en-US" altLang="zh-CN" sz="1600" dirty="0" smtClean="0"/>
              <a:t>POS</a:t>
            </a:r>
            <a:r>
              <a:rPr lang="zh-CN" altLang="en-US" sz="1600" dirty="0" smtClean="0"/>
              <a:t>机么？不</a:t>
            </a:r>
            <a:r>
              <a:rPr lang="zh-CN" altLang="en-US" sz="1600" dirty="0"/>
              <a:t>就是</a:t>
            </a:r>
            <a:r>
              <a:rPr lang="zh-CN" altLang="en-US" sz="1600" dirty="0" smtClean="0"/>
              <a:t>用数据交换系统配一个交换规则么？不</a:t>
            </a:r>
            <a:r>
              <a:rPr lang="zh-CN" altLang="en-US" sz="1600" dirty="0"/>
              <a:t>就是做</a:t>
            </a:r>
            <a:r>
              <a:rPr lang="zh-CN" altLang="en-US" sz="1600" dirty="0" smtClean="0"/>
              <a:t>一个设备报价？这些</a:t>
            </a:r>
            <a:r>
              <a:rPr lang="zh-CN" altLang="en-US" sz="1600" dirty="0"/>
              <a:t>事情真的简单</a:t>
            </a:r>
            <a:r>
              <a:rPr lang="zh-CN" altLang="en-US" sz="1600" dirty="0" smtClean="0"/>
              <a:t>么？为什么装好后不能扣费？为什么新加的交换规则会把部分数据清理掉？为什么</a:t>
            </a:r>
            <a:r>
              <a:rPr lang="zh-CN" altLang="en-US" sz="1600" dirty="0"/>
              <a:t>别人做</a:t>
            </a:r>
            <a:r>
              <a:rPr lang="zh-CN" altLang="en-US" sz="1600" dirty="0" smtClean="0"/>
              <a:t>的报价比我的低？</a:t>
            </a:r>
            <a:endParaRPr lang="en-US" altLang="zh-CN" sz="1600" dirty="0" smtClean="0"/>
          </a:p>
          <a:p>
            <a:pPr fontAlgn="base"/>
            <a:r>
              <a:rPr lang="en-US" altLang="zh-CN" sz="1600" b="1" dirty="0" smtClean="0"/>
              <a:t>3</a:t>
            </a:r>
            <a:r>
              <a:rPr lang="zh-CN" altLang="en-US" sz="1600" b="1" dirty="0" smtClean="0"/>
              <a:t>、对</a:t>
            </a:r>
            <a:r>
              <a:rPr lang="zh-CN" altLang="en-US" sz="1600" b="1" dirty="0"/>
              <a:t>细节缺乏</a:t>
            </a:r>
            <a:r>
              <a:rPr lang="zh-CN" altLang="en-US" sz="1600" b="1" dirty="0" smtClean="0"/>
              <a:t>耐心：</a:t>
            </a:r>
            <a:r>
              <a:rPr lang="zh-CN" altLang="en-US" sz="1600" dirty="0" smtClean="0"/>
              <a:t>草草了事</a:t>
            </a:r>
            <a:r>
              <a:rPr lang="zh-CN" altLang="en-US" sz="1600" dirty="0"/>
              <a:t>，应付了事，遇到问题马马虎虎，</a:t>
            </a:r>
            <a:r>
              <a:rPr lang="zh-CN" altLang="en-US" sz="1600" dirty="0" smtClean="0"/>
              <a:t>轻易放过</a:t>
            </a:r>
            <a:r>
              <a:rPr lang="zh-CN" altLang="en-US" sz="1600" dirty="0"/>
              <a:t>了很多可以让自己得到成长的机会</a:t>
            </a:r>
            <a:r>
              <a:rPr lang="zh-CN" altLang="en-US" sz="1600" dirty="0" smtClean="0"/>
              <a:t>。“这事和我没关系”“这</a:t>
            </a:r>
            <a:r>
              <a:rPr lang="zh-CN" altLang="en-US" sz="1600" dirty="0"/>
              <a:t>问题我没想</a:t>
            </a:r>
            <a:r>
              <a:rPr lang="zh-CN" altLang="en-US" sz="1600" dirty="0" smtClean="0"/>
              <a:t>过”“这事情我不会”“我很忙、没时间</a:t>
            </a:r>
            <a:r>
              <a:rPr lang="en-US" altLang="zh-CN" sz="1600" smtClean="0"/>
              <a:t>xxxx</a:t>
            </a:r>
            <a:r>
              <a:rPr lang="zh-CN" altLang="en-US" sz="1600" smtClean="0"/>
              <a:t>” </a:t>
            </a:r>
            <a:r>
              <a:rPr lang="en-US" altLang="zh-CN" sz="1600" dirty="0" smtClean="0"/>
              <a:t>… </a:t>
            </a:r>
            <a:r>
              <a:rPr lang="zh-CN" altLang="en-US" sz="1600" dirty="0"/>
              <a:t>这类借口在任何一个团队都很常见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fontAlgn="base"/>
            <a:r>
              <a:rPr lang="en-US" altLang="zh-CN" sz="1600" b="1" dirty="0" smtClean="0"/>
              <a:t>4</a:t>
            </a:r>
            <a:r>
              <a:rPr lang="zh-CN" altLang="en-US" sz="1600" b="1" dirty="0" smtClean="0"/>
              <a:t>、责任心不足：</a:t>
            </a:r>
            <a:r>
              <a:rPr lang="zh-CN" altLang="en-US" sz="1600" dirty="0" smtClean="0"/>
              <a:t>常常觉得工作是领导安排的，他会把关的；我就是按照他说的来做的，有问题他会来找我的。如果大家都这么想怎么办？</a:t>
            </a:r>
            <a:endParaRPr lang="en-US" altLang="zh-CN" sz="1600" dirty="0" smtClean="0"/>
          </a:p>
          <a:p>
            <a:pPr fontAlgn="base"/>
            <a:r>
              <a:rPr lang="en-US" altLang="zh-CN" sz="1600" dirty="0" smtClean="0"/>
              <a:t>…….</a:t>
            </a:r>
            <a:endParaRPr lang="en-US" altLang="zh-CN" sz="1600" dirty="0"/>
          </a:p>
          <a:p>
            <a:pPr fontAlgn="base"/>
            <a:endParaRPr lang="zh-CN" altLang="en-US" sz="1600" dirty="0"/>
          </a:p>
          <a:p>
            <a:pPr fontAlgn="base"/>
            <a:endParaRPr lang="en-US" altLang="zh-CN" sz="1600" dirty="0"/>
          </a:p>
          <a:p>
            <a:pPr fontAlgn="base"/>
            <a:endParaRPr lang="zh-CN" altLang="en-US" sz="1600" dirty="0"/>
          </a:p>
          <a:p>
            <a:pPr>
              <a:buSzPct val="70000"/>
              <a:buFont typeface="Wingdings" pitchFamily="2" charset="2"/>
              <a:buChar char="n"/>
            </a:pPr>
            <a:endParaRPr lang="zh-CN" altLang="en-US" sz="1600" dirty="0"/>
          </a:p>
          <a:p>
            <a:pPr>
              <a:buSzPct val="70000"/>
              <a:buFont typeface="Wingdings" pitchFamily="2" charset="2"/>
              <a:buChar char="n"/>
            </a:pPr>
            <a:endParaRPr lang="zh-CN" altLang="en-US" sz="1600" dirty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endParaRPr lang="zh-CN" altLang="en-US" sz="1600" dirty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endParaRPr lang="zh-CN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462818" y="272955"/>
            <a:ext cx="453105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Calibri" pitchFamily="34" charset="0"/>
              </a:rPr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2735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0000"/>
              <a:buFont typeface="Wingdings" pitchFamily="2" charset="2"/>
              <a:buChar char="n"/>
            </a:pPr>
            <a:r>
              <a:rPr lang="zh-CN" altLang="en-US" sz="1600" dirty="0" smtClean="0"/>
              <a:t>建议二，计划先行、谋定而动。任何事情都可以先计划、后执行、再检查，包括沟通、开发、销售和管理等工作。</a:t>
            </a:r>
            <a:endParaRPr lang="en-US" altLang="zh-CN" sz="1600" dirty="0" smtClean="0"/>
          </a:p>
          <a:p>
            <a:pPr fontAlgn="base"/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、忽视计划：</a:t>
            </a:r>
            <a:r>
              <a:rPr lang="zh-CN" altLang="en-US" sz="1600" dirty="0" smtClean="0"/>
              <a:t>一项工作开始做之前，如果没有计划，说明对事情认知不够，脚踩西瓜皮、滑到哪是哪。</a:t>
            </a:r>
            <a:endParaRPr lang="en-US" altLang="zh-CN" sz="1600" dirty="0" smtClean="0"/>
          </a:p>
          <a:p>
            <a:pPr fontAlgn="base"/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、善用您的权力，合理协调同事工作：</a:t>
            </a:r>
            <a:r>
              <a:rPr lang="zh-CN" altLang="en-US" sz="1600" dirty="0" smtClean="0"/>
              <a:t>每个人都有自己的安排，经常性的临时请求同事处理紧急事情是不建议的行为。突发性、紧急性的事情处理多了，工作的积极性、效率就很容易下降。</a:t>
            </a:r>
            <a:endParaRPr lang="en-US" altLang="zh-CN" sz="1600" dirty="0" smtClean="0"/>
          </a:p>
          <a:p>
            <a:pPr fontAlgn="base"/>
            <a:r>
              <a:rPr lang="en-US" altLang="zh-CN" sz="1600" b="1" dirty="0" smtClean="0"/>
              <a:t>3</a:t>
            </a:r>
            <a:r>
              <a:rPr lang="zh-CN" altLang="en-US" sz="1600" b="1" dirty="0" smtClean="0"/>
              <a:t>、工作计划要记住四要素：</a:t>
            </a:r>
            <a:r>
              <a:rPr lang="zh-CN" altLang="en-US" sz="1600" dirty="0" smtClean="0"/>
              <a:t>做什么、怎么做、谁来做、什么时候做完。</a:t>
            </a:r>
            <a:endParaRPr lang="en-US" altLang="zh-CN" sz="1600" dirty="0" smtClean="0"/>
          </a:p>
          <a:p>
            <a:pPr fontAlgn="base"/>
            <a:r>
              <a:rPr lang="en-US" altLang="zh-CN" sz="1600" b="1" dirty="0" smtClean="0"/>
              <a:t>4</a:t>
            </a:r>
            <a:r>
              <a:rPr lang="zh-CN" altLang="en-US" sz="1600" b="1" dirty="0" smtClean="0"/>
              <a:t>、注意跟踪计划执行与计划调整：</a:t>
            </a:r>
            <a:r>
              <a:rPr lang="zh-CN" altLang="en-US" sz="1600" dirty="0" smtClean="0"/>
              <a:t>任何计划都需要及时执行，有偏差要及时调整并通知相关干系人。</a:t>
            </a:r>
            <a:endParaRPr lang="en-US" altLang="zh-CN" sz="1600" dirty="0" smtClean="0"/>
          </a:p>
          <a:p>
            <a:pPr fontAlgn="base"/>
            <a:r>
              <a:rPr lang="en-US" altLang="zh-CN" sz="1600" b="1" dirty="0" smtClean="0"/>
              <a:t>5</a:t>
            </a:r>
            <a:r>
              <a:rPr lang="zh-CN" altLang="en-US" sz="1600" b="1" dirty="0" smtClean="0"/>
              <a:t>、注意日计划的时间合理性：</a:t>
            </a:r>
            <a:r>
              <a:rPr lang="zh-CN" altLang="en-US" sz="1600" dirty="0" smtClean="0"/>
              <a:t>无论你每天工作时间为多长时间，建议安排</a:t>
            </a:r>
            <a:r>
              <a:rPr lang="en-US" altLang="zh-CN" sz="1600" dirty="0" smtClean="0"/>
              <a:t>80</a:t>
            </a:r>
            <a:r>
              <a:rPr lang="en-US" altLang="zh-CN" sz="1600" dirty="0"/>
              <a:t> %</a:t>
            </a:r>
            <a:r>
              <a:rPr lang="zh-CN" altLang="en-US" sz="1600" dirty="0" smtClean="0"/>
              <a:t>的工作任务量，预留</a:t>
            </a:r>
            <a:r>
              <a:rPr lang="en-US" altLang="zh-CN" sz="1600" dirty="0" smtClean="0"/>
              <a:t>20%</a:t>
            </a:r>
            <a:r>
              <a:rPr lang="zh-CN" altLang="en-US" sz="1600" dirty="0" smtClean="0"/>
              <a:t>来处理突发任务、检查任务执行情况、填写工作日志、编写或调整下一天工作计划。</a:t>
            </a:r>
            <a:endParaRPr lang="en-US" altLang="zh-CN" sz="1600" dirty="0" smtClean="0"/>
          </a:p>
          <a:p>
            <a:pPr fontAlgn="base"/>
            <a:r>
              <a:rPr lang="en-US" altLang="zh-CN" sz="1600" dirty="0" smtClean="0"/>
              <a:t>…….</a:t>
            </a:r>
            <a:endParaRPr lang="en-US" altLang="zh-CN" sz="1600" dirty="0"/>
          </a:p>
          <a:p>
            <a:pPr fontAlgn="base"/>
            <a:endParaRPr lang="zh-CN" altLang="en-US" sz="1600" dirty="0"/>
          </a:p>
          <a:p>
            <a:pPr fontAlgn="base"/>
            <a:endParaRPr lang="en-US" altLang="zh-CN" sz="1600" dirty="0"/>
          </a:p>
          <a:p>
            <a:pPr fontAlgn="base"/>
            <a:endParaRPr lang="zh-CN" altLang="en-US" sz="1600" dirty="0"/>
          </a:p>
          <a:p>
            <a:pPr>
              <a:buSzPct val="70000"/>
              <a:buFont typeface="Wingdings" pitchFamily="2" charset="2"/>
              <a:buChar char="n"/>
            </a:pPr>
            <a:endParaRPr lang="zh-CN" altLang="en-US" sz="1600" dirty="0"/>
          </a:p>
          <a:p>
            <a:pPr>
              <a:buSzPct val="70000"/>
              <a:buFont typeface="Wingdings" pitchFamily="2" charset="2"/>
              <a:buChar char="n"/>
            </a:pPr>
            <a:endParaRPr lang="zh-CN" altLang="en-US" sz="1600" dirty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endParaRPr lang="zh-CN" altLang="en-US" sz="1600" dirty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endParaRPr lang="zh-CN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462818" y="272955"/>
            <a:ext cx="453105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Calibri" pitchFamily="34" charset="0"/>
              </a:rPr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31425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0000"/>
              <a:buFont typeface="Wingdings" pitchFamily="2" charset="2"/>
              <a:buChar char="n"/>
            </a:pPr>
            <a:r>
              <a:rPr lang="zh-CN" altLang="en-US" sz="1600" dirty="0" smtClean="0"/>
              <a:t>建议三，“重要”“紧急”的判定尺度需要量化与一致。我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月份出差回来后，发现每个人桌子上都贴了一个椭圆，而且给每位同事都发了一本便笺条，让大家采用时间管理四象限的方式来进行工作。但是大家有没有</a:t>
            </a:r>
            <a:r>
              <a:rPr lang="zh-CN" altLang="en-US" sz="1600" dirty="0"/>
              <a:t>每</a:t>
            </a:r>
            <a:r>
              <a:rPr lang="zh-CN" altLang="en-US" sz="1600" dirty="0" smtClean="0"/>
              <a:t>周统计自己已完成的、各象限的工作总数分别是多少？不同象限之间转移的工作有多少？为什么自己认为不重要、不紧急的事情在别人眼里却是不同的？</a:t>
            </a:r>
            <a:endParaRPr lang="en-US" altLang="zh-CN" sz="1600" dirty="0" smtClean="0"/>
          </a:p>
          <a:p>
            <a:pPr fontAlgn="base"/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、判断事情的紧急、重要程度要慎重：</a:t>
            </a:r>
            <a:r>
              <a:rPr lang="zh-CN" altLang="en-US" sz="1600" dirty="0"/>
              <a:t>任何</a:t>
            </a:r>
            <a:r>
              <a:rPr lang="zh-CN" altLang="en-US" sz="1600" dirty="0" smtClean="0"/>
              <a:t>工作，自己分配给自己的要识别清楚；要多人配合的需要重视沟通。</a:t>
            </a:r>
            <a:endParaRPr lang="en-US" altLang="zh-CN" sz="1600" dirty="0" smtClean="0"/>
          </a:p>
          <a:p>
            <a:pPr fontAlgn="base"/>
            <a:r>
              <a:rPr lang="en-US" altLang="zh-CN" sz="1600" b="1" dirty="0" smtClean="0"/>
              <a:t>2</a:t>
            </a:r>
            <a:r>
              <a:rPr lang="zh-CN" altLang="en-US" sz="1600" b="1" dirty="0"/>
              <a:t>、建议先做</a:t>
            </a:r>
            <a:r>
              <a:rPr lang="zh-CN" altLang="en-US" sz="1600" b="1" dirty="0" smtClean="0"/>
              <a:t>耗时小、重要性高、紧急性高：</a:t>
            </a:r>
            <a:r>
              <a:rPr lang="zh-CN" altLang="en-US" sz="1600" dirty="0" smtClean="0"/>
              <a:t>每个人都有自己的安排，经常性的临时请求同事处理紧急事情是不建议的行为。突发性、紧急性的事情处理多了，工作的积极性、效率就很容易下降。</a:t>
            </a:r>
            <a:endParaRPr lang="en-US" altLang="zh-CN" sz="1600" dirty="0" smtClean="0"/>
          </a:p>
          <a:p>
            <a:pPr fontAlgn="base"/>
            <a:r>
              <a:rPr lang="en-US" altLang="zh-CN" sz="1600" b="1" dirty="0" smtClean="0"/>
              <a:t>3</a:t>
            </a:r>
            <a:r>
              <a:rPr lang="zh-CN" altLang="en-US" sz="1600" b="1" dirty="0" smtClean="0"/>
              <a:t>、干系人越多的事情重要性越高：</a:t>
            </a:r>
            <a:r>
              <a:rPr lang="zh-CN" altLang="en-US" sz="1600" dirty="0" smtClean="0"/>
              <a:t>参与的人越多，说明事情的复杂度、影响度就越大，对于需要配合的人要求就越多，准备就要越充分。</a:t>
            </a:r>
            <a:endParaRPr lang="en-US" altLang="zh-CN" sz="1600" dirty="0" smtClean="0"/>
          </a:p>
          <a:p>
            <a:pPr fontAlgn="base"/>
            <a:r>
              <a:rPr lang="en-US" altLang="zh-CN" sz="1600" b="1" dirty="0" smtClean="0"/>
              <a:t>4</a:t>
            </a:r>
            <a:r>
              <a:rPr lang="zh-CN" altLang="en-US" sz="1600" b="1" dirty="0" smtClean="0"/>
              <a:t>、涉及到收款、合同</a:t>
            </a:r>
            <a:r>
              <a:rPr lang="zh-CN" altLang="en-US" sz="1600" b="1" dirty="0"/>
              <a:t>的重要性越高</a:t>
            </a:r>
            <a:r>
              <a:rPr lang="zh-CN" altLang="en-US" sz="1600" b="1" dirty="0" smtClean="0"/>
              <a:t>：</a:t>
            </a:r>
            <a:r>
              <a:rPr lang="zh-CN" altLang="en-US" sz="1600" dirty="0" smtClean="0"/>
              <a:t>我觉得其他事情都不如这类事情的重要程度高。</a:t>
            </a:r>
            <a:endParaRPr lang="en-US" altLang="zh-CN" sz="1600" dirty="0" smtClean="0"/>
          </a:p>
          <a:p>
            <a:pPr fontAlgn="base"/>
            <a:r>
              <a:rPr lang="en-US" altLang="zh-CN" sz="1600" b="1" dirty="0" smtClean="0"/>
              <a:t>5</a:t>
            </a:r>
            <a:r>
              <a:rPr lang="zh-CN" altLang="en-US" sz="1600" b="1" dirty="0" smtClean="0"/>
              <a:t>、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建议：首先</a:t>
            </a:r>
            <a:r>
              <a:rPr lang="zh-CN" altLang="en-US" sz="1600" b="1" dirty="0">
                <a:solidFill>
                  <a:srgbClr val="FF0000"/>
                </a:solidFill>
              </a:rPr>
              <a:t>保证重要的事情能够及时的完成。其次，满足多数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原则</a:t>
            </a:r>
            <a:r>
              <a:rPr lang="zh-CN" altLang="en-US" sz="1600" dirty="0" smtClean="0">
                <a:solidFill>
                  <a:srgbClr val="FF0000"/>
                </a:solidFill>
              </a:rPr>
              <a:t>。比如：有四件按照</a:t>
            </a:r>
            <a:r>
              <a:rPr lang="zh-CN" altLang="en-US" sz="1600" dirty="0">
                <a:solidFill>
                  <a:srgbClr val="FF0000"/>
                </a:solidFill>
              </a:rPr>
              <a:t>重要程度</a:t>
            </a:r>
            <a:r>
              <a:rPr lang="zh-CN" altLang="en-US" sz="1600" dirty="0" smtClean="0">
                <a:solidFill>
                  <a:srgbClr val="FF0000"/>
                </a:solidFill>
              </a:rPr>
              <a:t>升序排列为</a:t>
            </a:r>
            <a:r>
              <a:rPr lang="en-US" altLang="zh-CN" sz="1600" dirty="0" smtClean="0">
                <a:solidFill>
                  <a:srgbClr val="FF0000"/>
                </a:solidFill>
              </a:rPr>
              <a:t>A</a:t>
            </a:r>
            <a:r>
              <a:rPr lang="zh-CN" altLang="en-US" sz="1600" dirty="0" smtClean="0">
                <a:solidFill>
                  <a:srgbClr val="FF0000"/>
                </a:solidFill>
              </a:rPr>
              <a:t>、</a:t>
            </a:r>
            <a:r>
              <a:rPr lang="en-US" altLang="zh-CN" sz="1600" dirty="0" smtClean="0">
                <a:solidFill>
                  <a:srgbClr val="FF0000"/>
                </a:solidFill>
              </a:rPr>
              <a:t>B</a:t>
            </a:r>
            <a:r>
              <a:rPr lang="zh-CN" altLang="en-US" sz="1600" dirty="0" smtClean="0">
                <a:solidFill>
                  <a:srgbClr val="FF0000"/>
                </a:solidFill>
              </a:rPr>
              <a:t>、</a:t>
            </a:r>
            <a:r>
              <a:rPr lang="en-US" altLang="zh-CN" sz="1600" dirty="0" smtClean="0">
                <a:solidFill>
                  <a:srgbClr val="FF0000"/>
                </a:solidFill>
              </a:rPr>
              <a:t>C</a:t>
            </a:r>
            <a:r>
              <a:rPr lang="zh-CN" altLang="en-US" sz="1600" dirty="0" smtClean="0">
                <a:solidFill>
                  <a:srgbClr val="FF0000"/>
                </a:solidFill>
              </a:rPr>
              <a:t>、</a:t>
            </a:r>
            <a:r>
              <a:rPr lang="en-US" altLang="zh-CN" sz="1600" dirty="0" smtClean="0">
                <a:solidFill>
                  <a:srgbClr val="FF0000"/>
                </a:solidFill>
              </a:rPr>
              <a:t>D</a:t>
            </a:r>
            <a:r>
              <a:rPr lang="zh-CN" altLang="en-US" sz="1600" dirty="0" smtClean="0">
                <a:solidFill>
                  <a:srgbClr val="FF0000"/>
                </a:solidFill>
              </a:rPr>
              <a:t>的四件事，需要完成的时间</a:t>
            </a:r>
            <a:r>
              <a:rPr lang="zh-CN" altLang="en-US" sz="1600" dirty="0">
                <a:solidFill>
                  <a:srgbClr val="FF0000"/>
                </a:solidFill>
              </a:rPr>
              <a:t>（小时</a:t>
            </a:r>
            <a:r>
              <a:rPr lang="zh-CN" altLang="en-US" sz="1600" dirty="0" smtClean="0">
                <a:solidFill>
                  <a:srgbClr val="FF0000"/>
                </a:solidFill>
              </a:rPr>
              <a:t>）依次为：</a:t>
            </a:r>
            <a:r>
              <a:rPr lang="en-US" altLang="zh-CN" sz="1600" dirty="0" smtClean="0">
                <a:solidFill>
                  <a:srgbClr val="FF0000"/>
                </a:solidFill>
              </a:rPr>
              <a:t>1</a:t>
            </a:r>
            <a:r>
              <a:rPr lang="zh-CN" altLang="en-US" sz="1600" dirty="0" smtClean="0">
                <a:solidFill>
                  <a:srgbClr val="FF0000"/>
                </a:solidFill>
              </a:rPr>
              <a:t>、</a:t>
            </a:r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r>
              <a:rPr lang="zh-CN" altLang="en-US" sz="1600" dirty="0" smtClean="0">
                <a:solidFill>
                  <a:srgbClr val="FF0000"/>
                </a:solidFill>
              </a:rPr>
              <a:t>、</a:t>
            </a:r>
            <a:r>
              <a:rPr lang="en-US" altLang="zh-CN" sz="1600" dirty="0" smtClean="0">
                <a:solidFill>
                  <a:srgbClr val="FF0000"/>
                </a:solidFill>
              </a:rPr>
              <a:t>4</a:t>
            </a:r>
            <a:r>
              <a:rPr lang="zh-CN" altLang="en-US" sz="1600" dirty="0" smtClean="0">
                <a:solidFill>
                  <a:srgbClr val="FF0000"/>
                </a:solidFill>
              </a:rPr>
              <a:t>、</a:t>
            </a:r>
            <a:r>
              <a:rPr lang="en-US" altLang="zh-CN" sz="1600" dirty="0" smtClean="0">
                <a:solidFill>
                  <a:srgbClr val="FF0000"/>
                </a:solidFill>
              </a:rPr>
              <a:t>8</a:t>
            </a:r>
            <a:r>
              <a:rPr lang="zh-CN" altLang="en-US" sz="1600" dirty="0" smtClean="0">
                <a:solidFill>
                  <a:srgbClr val="FF0000"/>
                </a:solidFill>
              </a:rPr>
              <a:t>，紧急程度一样，您会怎么安排？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zh-CN" sz="1600" dirty="0" smtClean="0"/>
              <a:t>…….</a:t>
            </a:r>
            <a:endParaRPr lang="en-US" altLang="zh-CN" sz="1600" dirty="0"/>
          </a:p>
          <a:p>
            <a:pPr fontAlgn="base"/>
            <a:endParaRPr lang="zh-CN" altLang="en-US" sz="1600" dirty="0"/>
          </a:p>
          <a:p>
            <a:pPr fontAlgn="base"/>
            <a:endParaRPr lang="en-US" altLang="zh-CN" sz="1600" dirty="0"/>
          </a:p>
          <a:p>
            <a:pPr fontAlgn="base"/>
            <a:endParaRPr lang="zh-CN" altLang="en-US" sz="1600" dirty="0"/>
          </a:p>
          <a:p>
            <a:pPr>
              <a:buSzPct val="70000"/>
              <a:buFont typeface="Wingdings" pitchFamily="2" charset="2"/>
              <a:buChar char="n"/>
            </a:pPr>
            <a:endParaRPr lang="zh-CN" altLang="en-US" sz="1600" dirty="0"/>
          </a:p>
          <a:p>
            <a:pPr>
              <a:buSzPct val="70000"/>
              <a:buFont typeface="Wingdings" pitchFamily="2" charset="2"/>
              <a:buChar char="n"/>
            </a:pPr>
            <a:endParaRPr lang="zh-CN" altLang="en-US" sz="1600" dirty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endParaRPr lang="zh-CN" altLang="en-US" sz="1600" dirty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endParaRPr lang="zh-CN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462818" y="272955"/>
            <a:ext cx="453105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Calibri" pitchFamily="34" charset="0"/>
              </a:rPr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96271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0000"/>
              <a:buFont typeface="Wingdings" pitchFamily="2" charset="2"/>
              <a:buChar char="n"/>
            </a:pPr>
            <a:r>
              <a:rPr lang="zh-CN" altLang="en-US" sz="4000" dirty="0" smtClean="0"/>
              <a:t>建议四，</a:t>
            </a:r>
            <a:r>
              <a:rPr lang="zh-CN" altLang="en-US" sz="4000" dirty="0" smtClean="0">
                <a:solidFill>
                  <a:srgbClr val="FF0000"/>
                </a:solidFill>
              </a:rPr>
              <a:t>创新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pPr fontAlgn="base"/>
            <a:r>
              <a:rPr lang="zh-CN" altLang="en-US" sz="1600" dirty="0" smtClean="0">
                <a:solidFill>
                  <a:srgbClr val="FF0000"/>
                </a:solidFill>
              </a:rPr>
              <a:t>统一支付平台。</a:t>
            </a:r>
            <a:r>
              <a:rPr lang="zh-CN" altLang="en-US" sz="1600" dirty="0" smtClean="0"/>
              <a:t>建设智隆自己的支付平台，并为第三方提供支付对接服务，我们从交易佣金、设备销售中获取利润。从目前与盛付通的合作模式来看，我们的客户已经可以不再局限于高校行业，而网络支付这项业务的交易额却在以井喷式发展（</a:t>
            </a:r>
            <a:r>
              <a:rPr lang="en-US" altLang="zh-CN" sz="1600" dirty="0" smtClean="0"/>
              <a:t>2008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2578</a:t>
            </a:r>
            <a:r>
              <a:rPr lang="zh-CN" altLang="en-US" sz="1600" dirty="0" smtClean="0"/>
              <a:t>亿、</a:t>
            </a:r>
            <a:r>
              <a:rPr lang="en-US" altLang="zh-CN" sz="1600" dirty="0" smtClean="0"/>
              <a:t>2009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5051</a:t>
            </a:r>
            <a:r>
              <a:rPr lang="zh-CN" altLang="en-US" sz="1600" dirty="0" smtClean="0"/>
              <a:t>亿、</a:t>
            </a:r>
            <a:r>
              <a:rPr lang="en-US" altLang="zh-CN" sz="1600" dirty="0" smtClean="0"/>
              <a:t>2010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10105</a:t>
            </a:r>
            <a:r>
              <a:rPr lang="zh-CN" altLang="en-US" sz="1600" dirty="0" smtClean="0"/>
              <a:t>亿、</a:t>
            </a:r>
            <a:r>
              <a:rPr lang="en-US" altLang="zh-CN" sz="1600" dirty="0" smtClean="0"/>
              <a:t>2011</a:t>
            </a:r>
            <a:r>
              <a:rPr lang="zh-CN" altLang="en-US" sz="1600" dirty="0" smtClean="0"/>
              <a:t>年</a:t>
            </a:r>
            <a:r>
              <a:rPr lang="en-US" altLang="zh-CN" sz="1600" dirty="0" smtClean="0"/>
              <a:t>22038</a:t>
            </a:r>
            <a:r>
              <a:rPr lang="zh-CN" altLang="en-US" sz="1600" dirty="0" smtClean="0"/>
              <a:t>亿、</a:t>
            </a:r>
            <a:r>
              <a:rPr lang="en-US" altLang="zh-CN" sz="1600" dirty="0" smtClean="0"/>
              <a:t>2012</a:t>
            </a:r>
            <a:r>
              <a:rPr lang="zh-CN" altLang="en-US" sz="1600" dirty="0" smtClean="0"/>
              <a:t>年预估</a:t>
            </a:r>
            <a:r>
              <a:rPr lang="en-US" altLang="zh-CN" sz="1600" dirty="0" smtClean="0"/>
              <a:t>32000</a:t>
            </a:r>
            <a:r>
              <a:rPr lang="zh-CN" altLang="en-US" sz="1600" dirty="0" smtClean="0"/>
              <a:t>亿），高校行业反而没有充分利用这个现代化的支付手段，这是我们快速成长的契机。</a:t>
            </a:r>
            <a:endParaRPr lang="en-US" altLang="zh-CN" sz="1600" dirty="0" smtClean="0"/>
          </a:p>
          <a:p>
            <a:pPr fontAlgn="base"/>
            <a:r>
              <a:rPr lang="zh-CN" altLang="en-US" sz="1600" dirty="0" smtClean="0">
                <a:solidFill>
                  <a:srgbClr val="FF0000"/>
                </a:solidFill>
              </a:rPr>
              <a:t>校园综合服务平台。</a:t>
            </a:r>
            <a:r>
              <a:rPr lang="zh-CN" altLang="en-US" sz="1600" dirty="0" smtClean="0"/>
              <a:t>数字化校园平台与校园通平台业务整合，结合我们自我定制的智慧站、个人的</a:t>
            </a:r>
            <a:r>
              <a:rPr lang="zh-CN" altLang="en-US" sz="1600" dirty="0"/>
              <a:t>智能移动</a:t>
            </a:r>
            <a:r>
              <a:rPr lang="zh-CN" altLang="en-US" sz="1600" dirty="0" smtClean="0"/>
              <a:t>终端等设备，推出我们的网络门户、自助服务门户、移动终端门户，将直接推动整个校园应用系统大变革，可以迅速将智隆品牌推向一个新的高点。而且这项工作推出的越早、得到的回报越大。目前市场上具备这种综合性平台的供应商据我所知暂时没有。</a:t>
            </a:r>
            <a:endParaRPr lang="en-US" altLang="zh-CN" sz="1600" dirty="0"/>
          </a:p>
          <a:p>
            <a:pPr fontAlgn="base"/>
            <a:r>
              <a:rPr lang="en-US" altLang="zh-CN" sz="1600" dirty="0" smtClean="0"/>
              <a:t>…….</a:t>
            </a:r>
            <a:endParaRPr lang="en-US" altLang="zh-CN" sz="1600" dirty="0"/>
          </a:p>
          <a:p>
            <a:pPr fontAlgn="base"/>
            <a:endParaRPr lang="zh-CN" altLang="en-US" sz="1600" dirty="0"/>
          </a:p>
          <a:p>
            <a:pPr fontAlgn="base"/>
            <a:endParaRPr lang="en-US" altLang="zh-CN" sz="1600" dirty="0"/>
          </a:p>
          <a:p>
            <a:pPr fontAlgn="base"/>
            <a:endParaRPr lang="zh-CN" altLang="en-US" sz="1600" dirty="0"/>
          </a:p>
          <a:p>
            <a:pPr>
              <a:buSzPct val="70000"/>
              <a:buFont typeface="Wingdings" pitchFamily="2" charset="2"/>
              <a:buChar char="n"/>
            </a:pPr>
            <a:endParaRPr lang="zh-CN" altLang="en-US" sz="1600" dirty="0"/>
          </a:p>
          <a:p>
            <a:pPr>
              <a:buSzPct val="70000"/>
              <a:buFont typeface="Wingdings" pitchFamily="2" charset="2"/>
              <a:buChar char="n"/>
            </a:pPr>
            <a:endParaRPr lang="zh-CN" altLang="en-US" sz="1600" dirty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endParaRPr lang="zh-CN" altLang="en-US" sz="1600" dirty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endParaRPr lang="zh-CN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462818" y="272955"/>
            <a:ext cx="453105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Calibri" pitchFamily="34" charset="0"/>
              </a:rPr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102395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429000"/>
            <a:ext cx="914400" cy="914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14400" y="3427413"/>
            <a:ext cx="8229600" cy="914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433015" y="3429000"/>
            <a:ext cx="649548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200" smtClean="0">
                <a:solidFill>
                  <a:srgbClr val="FF0000"/>
                </a:solidFill>
                <a:ea typeface="黑体" pitchFamily="2" charset="-122"/>
              </a:rPr>
              <a:t>志为先、隆至盛</a:t>
            </a:r>
            <a:endParaRPr lang="en-US" altLang="zh-CN" sz="3200" dirty="0" smtClean="0">
              <a:solidFill>
                <a:srgbClr val="FF0000"/>
              </a:solidFill>
              <a:ea typeface="黑体" pitchFamily="2" charset="-122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FF0000"/>
                </a:solidFill>
                <a:ea typeface="黑体" pitchFamily="2" charset="-122"/>
              </a:rPr>
              <a:t>谢谢！</a:t>
            </a:r>
            <a:endParaRPr lang="en-US" altLang="zh-CN" sz="32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04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5"/>
          <p:cNvGraphicFramePr/>
          <p:nvPr>
            <p:extLst>
              <p:ext uri="{D42A27DB-BD31-4B8C-83A1-F6EECF244321}">
                <p14:modId xmlns:p14="http://schemas.microsoft.com/office/powerpoint/2010/main" val="2987301431"/>
              </p:ext>
            </p:extLst>
          </p:nvPr>
        </p:nvGraphicFramePr>
        <p:xfrm>
          <a:off x="1097282" y="1396999"/>
          <a:ext cx="7001692" cy="474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54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部门成员：彭海宇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建立并完善了实施部项目管理制度（分实施类、维护类）。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部门资产。无形资产：包括实施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知识库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、维护知识库、项目实施过程库、维护问题跟踪系统；有形资产：实施过程中零星采购的工具及智慧站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台（已外借内财）。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已完成项目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个（安工大查询机项目、昆明冶金通道机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项目、华锐学院校园通项目），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合同总金额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451000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进行中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个（云交职水电控项目、昆明冶金食堂项目、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至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2013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年度维护项目），涉及合同额约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97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万。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732060" y="272955"/>
            <a:ext cx="326181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Calibri" pitchFamily="34" charset="0"/>
              </a:rPr>
              <a:t>部门现状</a:t>
            </a:r>
          </a:p>
        </p:txBody>
      </p:sp>
    </p:spTree>
    <p:extLst>
      <p:ext uri="{BB962C8B-B14F-4D97-AF65-F5344CB8AC3E}">
        <p14:creationId xmlns:p14="http://schemas.microsoft.com/office/powerpoint/2010/main" val="311686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en-US" altLang="zh-CN" sz="2000" dirty="0" smtClean="0"/>
              <a:t>2012</a:t>
            </a:r>
            <a:r>
              <a:rPr lang="zh-CN" altLang="en-US" sz="2000" dirty="0"/>
              <a:t>净</a:t>
            </a:r>
            <a:r>
              <a:rPr lang="zh-CN" altLang="en-US" sz="2000" dirty="0" smtClean="0"/>
              <a:t>利润估算</a:t>
            </a:r>
            <a:r>
              <a:rPr lang="en-US" altLang="zh-CN" sz="2000" dirty="0" smtClean="0"/>
              <a:t>21.5</a:t>
            </a:r>
            <a:r>
              <a:rPr lang="zh-CN" altLang="en-US" sz="2000" dirty="0" smtClean="0"/>
              <a:t>万，年初绩效计划与年底完成情况对比</a:t>
            </a:r>
            <a:endParaRPr lang="en-US" altLang="zh-CN" sz="20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62818" y="272955"/>
            <a:ext cx="453105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2012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年度任务完成情况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Calibri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277059"/>
              </p:ext>
            </p:extLst>
          </p:nvPr>
        </p:nvGraphicFramePr>
        <p:xfrm>
          <a:off x="501555" y="2306472"/>
          <a:ext cx="3224284" cy="2934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8063"/>
                <a:gridCol w="573206"/>
                <a:gridCol w="682388"/>
                <a:gridCol w="750627"/>
              </a:tblGrid>
              <a:tr h="52955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分项指标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实施类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维护类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增购类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8094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项目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数（个）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8094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人力成本</a:t>
                      </a:r>
                      <a:r>
                        <a:rPr lang="en-US" altLang="zh-CN" sz="1600" u="none" strike="noStrike">
                          <a:effectLst/>
                        </a:rPr>
                        <a:t>(</a:t>
                      </a:r>
                      <a:r>
                        <a:rPr lang="zh-CN" altLang="en-US" sz="1600" u="none" strike="noStrike">
                          <a:effectLst/>
                        </a:rPr>
                        <a:t>万</a:t>
                      </a:r>
                      <a:r>
                        <a:rPr lang="en-US" altLang="zh-CN" sz="1600" u="none" strike="noStrike">
                          <a:effectLst/>
                        </a:rPr>
                        <a:t>)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8094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差旅成本</a:t>
                      </a:r>
                      <a:r>
                        <a:rPr lang="en-US" altLang="zh-CN" sz="1600" u="none" strike="noStrike">
                          <a:effectLst/>
                        </a:rPr>
                        <a:t>(</a:t>
                      </a:r>
                      <a:r>
                        <a:rPr lang="zh-CN" altLang="en-US" sz="1600" u="none" strike="noStrike">
                          <a:effectLst/>
                        </a:rPr>
                        <a:t>万</a:t>
                      </a:r>
                      <a:r>
                        <a:rPr lang="en-US" altLang="zh-CN" sz="1600" u="none" strike="noStrike">
                          <a:effectLst/>
                        </a:rPr>
                        <a:t>)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54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8094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商务成本</a:t>
                      </a:r>
                      <a:r>
                        <a:rPr lang="en-US" altLang="zh-CN" sz="1600" u="none" strike="noStrike">
                          <a:effectLst/>
                        </a:rPr>
                        <a:t>(</a:t>
                      </a:r>
                      <a:r>
                        <a:rPr lang="zh-CN" altLang="en-US" sz="1600" u="none" strike="noStrike">
                          <a:effectLst/>
                        </a:rPr>
                        <a:t>万</a:t>
                      </a:r>
                      <a:r>
                        <a:rPr lang="en-US" altLang="zh-CN" sz="1600" u="none" strike="noStrike">
                          <a:effectLst/>
                        </a:rPr>
                        <a:t>)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1.05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0.75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8094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毛利</a:t>
                      </a:r>
                      <a:r>
                        <a:rPr lang="en-US" altLang="zh-CN" sz="1600" u="none" strike="noStrike">
                          <a:effectLst/>
                        </a:rPr>
                        <a:t>(</a:t>
                      </a:r>
                      <a:r>
                        <a:rPr lang="zh-CN" altLang="en-US" sz="1600" u="none" strike="noStrike">
                          <a:effectLst/>
                        </a:rPr>
                        <a:t>万</a:t>
                      </a:r>
                      <a:r>
                        <a:rPr lang="en-US" altLang="zh-CN" sz="1600" u="none" strike="noStrike">
                          <a:effectLst/>
                        </a:rPr>
                        <a:t>)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160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33.6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043083"/>
              </p:ext>
            </p:extLst>
          </p:nvPr>
        </p:nvGraphicFramePr>
        <p:xfrm>
          <a:off x="5498295" y="2314149"/>
          <a:ext cx="3304511" cy="28856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386"/>
                <a:gridCol w="514803"/>
                <a:gridCol w="627797"/>
                <a:gridCol w="641445"/>
                <a:gridCol w="423080"/>
              </a:tblGrid>
              <a:tr h="48094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　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实际情况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实施类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维护类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增购类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小计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8094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项目数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 smtClean="0">
                          <a:effectLst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 smtClean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8094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人力成本</a:t>
                      </a:r>
                      <a:r>
                        <a:rPr lang="en-US" altLang="zh-CN" sz="1400" u="none" strike="noStrike">
                          <a:effectLst/>
                        </a:rPr>
                        <a:t>(</a:t>
                      </a:r>
                      <a:r>
                        <a:rPr lang="zh-CN" altLang="en-US" sz="1400" u="none" strike="noStrike">
                          <a:effectLst/>
                        </a:rPr>
                        <a:t>万</a:t>
                      </a:r>
                      <a:r>
                        <a:rPr lang="en-US" altLang="zh-CN" sz="1400" u="none" strike="noStrike">
                          <a:effectLst/>
                        </a:rPr>
                        <a:t>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 smtClean="0">
                          <a:effectLst/>
                        </a:rPr>
                        <a:t>9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en-US" altLang="zh-CN" sz="1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8094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差旅成本</a:t>
                      </a:r>
                      <a:r>
                        <a:rPr lang="en-US" altLang="zh-CN" sz="1400" u="none" strike="noStrike">
                          <a:effectLst/>
                        </a:rPr>
                        <a:t>(</a:t>
                      </a:r>
                      <a:r>
                        <a:rPr lang="zh-CN" altLang="en-US" sz="1400" u="none" strike="noStrike">
                          <a:effectLst/>
                        </a:rPr>
                        <a:t>万</a:t>
                      </a:r>
                      <a:r>
                        <a:rPr lang="en-US" altLang="zh-CN" sz="1400" u="none" strike="noStrike">
                          <a:effectLst/>
                        </a:rPr>
                        <a:t>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 smtClean="0">
                          <a:effectLst/>
                        </a:rPr>
                        <a:t>1.5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0.5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 smtClean="0">
                          <a:effectLst/>
                        </a:rPr>
                        <a:t>0.5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solidFill>
                            <a:srgbClr val="FF0000"/>
                          </a:solidFill>
                          <a:effectLst/>
                        </a:rPr>
                        <a:t>-2.5</a:t>
                      </a:r>
                      <a:endParaRPr lang="en-US" altLang="zh-CN" sz="1400" b="0" i="0" u="none" strike="noStrike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8094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商务成本</a:t>
                      </a:r>
                      <a:r>
                        <a:rPr lang="en-US" altLang="zh-CN" sz="1400" u="none" strike="noStrike">
                          <a:effectLst/>
                        </a:rPr>
                        <a:t>(</a:t>
                      </a:r>
                      <a:r>
                        <a:rPr lang="zh-CN" altLang="en-US" sz="1400" u="none" strike="noStrike">
                          <a:effectLst/>
                        </a:rPr>
                        <a:t>万</a:t>
                      </a:r>
                      <a:r>
                        <a:rPr lang="en-US" altLang="zh-CN" sz="1400" u="none" strike="noStrike">
                          <a:effectLst/>
                        </a:rPr>
                        <a:t>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8094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毛利</a:t>
                      </a:r>
                      <a:r>
                        <a:rPr lang="en-US" altLang="zh-CN" sz="1400" u="none" strike="noStrike">
                          <a:effectLst/>
                        </a:rPr>
                        <a:t>(</a:t>
                      </a:r>
                      <a:r>
                        <a:rPr lang="zh-CN" altLang="en-US" sz="1400" u="none" strike="noStrike">
                          <a:effectLst/>
                        </a:rPr>
                        <a:t>万</a:t>
                      </a:r>
                      <a:r>
                        <a:rPr lang="en-US" altLang="zh-CN" sz="1400" u="none" strike="noStrike">
                          <a:effectLst/>
                        </a:rPr>
                        <a:t>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 smtClean="0">
                          <a:effectLst/>
                        </a:rPr>
                        <a:t>23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 smtClean="0">
                          <a:effectLst/>
                        </a:rPr>
                        <a:t>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39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7" name="左右箭头 6"/>
          <p:cNvSpPr/>
          <p:nvPr/>
        </p:nvSpPr>
        <p:spPr>
          <a:xfrm>
            <a:off x="3903260" y="3370996"/>
            <a:ext cx="1364776" cy="6141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05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/>
              <a:t>年初人员计划与年底完成情况对比</a:t>
            </a:r>
            <a:endParaRPr lang="en-US" altLang="zh-CN" sz="20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62818" y="272955"/>
            <a:ext cx="453105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2012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年度任务完成情况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Calibri" pitchFamily="34" charset="0"/>
            </a:endParaRPr>
          </a:p>
        </p:txBody>
      </p:sp>
      <p:sp>
        <p:nvSpPr>
          <p:cNvPr id="7" name="左右箭头 6"/>
          <p:cNvSpPr/>
          <p:nvPr/>
        </p:nvSpPr>
        <p:spPr>
          <a:xfrm>
            <a:off x="3903260" y="3370996"/>
            <a:ext cx="1364776" cy="6141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898135"/>
              </p:ext>
            </p:extLst>
          </p:nvPr>
        </p:nvGraphicFramePr>
        <p:xfrm>
          <a:off x="77149" y="2349913"/>
          <a:ext cx="3566803" cy="2959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4147"/>
                <a:gridCol w="542174"/>
                <a:gridCol w="763060"/>
                <a:gridCol w="685248"/>
                <a:gridCol w="542174"/>
              </a:tblGrid>
              <a:tr h="496858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r>
                        <a:rPr lang="zh-CN" altLang="en-US" sz="1600" u="none" strike="noStrike">
                          <a:effectLst/>
                        </a:rPr>
                        <a:t>季度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r>
                        <a:rPr lang="zh-CN" altLang="en-US" sz="1600" u="none" strike="noStrike">
                          <a:effectLst/>
                        </a:rPr>
                        <a:t>季度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</a:rPr>
                        <a:t>3</a:t>
                      </a:r>
                      <a:r>
                        <a:rPr lang="zh-CN" altLang="en-US" sz="1600" u="none" strike="noStrike" dirty="0">
                          <a:effectLst/>
                        </a:rPr>
                        <a:t>季度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r>
                        <a:rPr lang="zh-CN" altLang="en-US" sz="1600" u="none" strike="noStrike">
                          <a:effectLst/>
                        </a:rPr>
                        <a:t>季度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9685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各季度人员总数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9685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维护组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9685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实施组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9716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各季度人力成本小计</a:t>
                      </a:r>
                      <a:r>
                        <a:rPr lang="en-US" altLang="zh-CN" sz="1600" u="none" strike="noStrike">
                          <a:effectLst/>
                        </a:rPr>
                        <a:t>(</a:t>
                      </a:r>
                      <a:r>
                        <a:rPr lang="zh-CN" altLang="en-US" sz="1600" u="none" strike="noStrike">
                          <a:effectLst/>
                        </a:rPr>
                        <a:t>万</a:t>
                      </a:r>
                      <a:r>
                        <a:rPr lang="en-US" altLang="zh-CN" sz="1600" u="none" strike="noStrike">
                          <a:effectLst/>
                        </a:rPr>
                        <a:t>)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 smtClean="0">
                          <a:effectLst/>
                        </a:rPr>
                        <a:t>18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31.5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</a:rPr>
                        <a:t>36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40.5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070090"/>
              </p:ext>
            </p:extLst>
          </p:nvPr>
        </p:nvGraphicFramePr>
        <p:xfrm>
          <a:off x="5427071" y="2347416"/>
          <a:ext cx="3566803" cy="2963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4147"/>
                <a:gridCol w="542174"/>
                <a:gridCol w="763060"/>
                <a:gridCol w="685248"/>
                <a:gridCol w="542174"/>
              </a:tblGrid>
              <a:tr h="501631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r>
                        <a:rPr lang="zh-CN" altLang="en-US" sz="1600" u="none" strike="noStrike">
                          <a:effectLst/>
                        </a:rPr>
                        <a:t>季度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r>
                        <a:rPr lang="zh-CN" altLang="en-US" sz="1600" u="none" strike="noStrike">
                          <a:effectLst/>
                        </a:rPr>
                        <a:t>季度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 dirty="0">
                          <a:effectLst/>
                        </a:rPr>
                        <a:t>3</a:t>
                      </a:r>
                      <a:r>
                        <a:rPr lang="zh-CN" altLang="en-US" sz="1600" u="none" strike="noStrike" dirty="0">
                          <a:effectLst/>
                        </a:rPr>
                        <a:t>季度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r>
                        <a:rPr lang="zh-CN" altLang="en-US" sz="1600" u="none" strike="noStrike">
                          <a:effectLst/>
                        </a:rPr>
                        <a:t>季度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9685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各季度人员总数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 smtClean="0">
                          <a:effectLst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 smtClean="0">
                          <a:effectLst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 smtClean="0">
                          <a:effectLst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9685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维护组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 smtClean="0">
                          <a:effectLst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 smtClean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 smtClean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9685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实施组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 smtClean="0">
                          <a:effectLst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 smtClean="0">
                          <a:effectLst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 smtClean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9716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各季度人力成本小计</a:t>
                      </a:r>
                      <a:r>
                        <a:rPr lang="en-US" altLang="zh-CN" sz="1600" u="none" strike="noStrike">
                          <a:effectLst/>
                        </a:rPr>
                        <a:t>(</a:t>
                      </a:r>
                      <a:r>
                        <a:rPr lang="zh-CN" altLang="en-US" sz="1600" u="none" strike="noStrike">
                          <a:effectLst/>
                        </a:rPr>
                        <a:t>万</a:t>
                      </a:r>
                      <a:r>
                        <a:rPr lang="en-US" altLang="zh-CN" sz="1600" u="none" strike="noStrike">
                          <a:effectLst/>
                        </a:rPr>
                        <a:t>)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3.5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3.5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4.2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3.8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46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1600" dirty="0" smtClean="0"/>
              <a:t>已完成项目说明</a:t>
            </a:r>
            <a:endParaRPr lang="en-US" altLang="zh-CN" sz="16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1600" b="1" dirty="0"/>
              <a:t>安</a:t>
            </a:r>
            <a:r>
              <a:rPr lang="zh-CN" altLang="en-US" sz="1600" b="1" dirty="0" smtClean="0"/>
              <a:t>工大查询机项目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endParaRPr lang="en-US" altLang="zh-CN" sz="1600" dirty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endParaRPr lang="en-US" altLang="zh-CN" sz="16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1600" b="1" dirty="0" smtClean="0"/>
              <a:t>昆明冶金通道机项目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endParaRPr lang="en-US" altLang="zh-CN" sz="16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endParaRPr lang="en-US" altLang="zh-CN" sz="16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1600" b="1" dirty="0" smtClean="0"/>
              <a:t>华锐</a:t>
            </a:r>
            <a:r>
              <a:rPr lang="zh-CN" altLang="en-US" sz="1600" b="1" dirty="0"/>
              <a:t>学院校园通项目（甲方为郑州中凯、用户方为信阳师范学院华锐学院</a:t>
            </a:r>
            <a:r>
              <a:rPr lang="zh-CN" altLang="en-US" sz="1600" b="1" dirty="0" smtClean="0"/>
              <a:t>）：</a:t>
            </a:r>
            <a:endParaRPr lang="en-US" altLang="zh-CN" sz="1600" b="1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endParaRPr lang="en-US" altLang="zh-CN" sz="1600" b="1" dirty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endParaRPr lang="en-US" altLang="zh-CN" sz="16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462818" y="272955"/>
            <a:ext cx="453105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2012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年度任务完成情况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Calibri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26666"/>
              </p:ext>
            </p:extLst>
          </p:nvPr>
        </p:nvGraphicFramePr>
        <p:xfrm>
          <a:off x="1137314" y="2461526"/>
          <a:ext cx="7174173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078"/>
                <a:gridCol w="682388"/>
                <a:gridCol w="723332"/>
                <a:gridCol w="723331"/>
                <a:gridCol w="655093"/>
                <a:gridCol w="364395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外派人数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计划人日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实际人日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外地出差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差旅费用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备注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1500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发现存在</a:t>
                      </a:r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台设备出现故障，需要更换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963914"/>
              </p:ext>
            </p:extLst>
          </p:nvPr>
        </p:nvGraphicFramePr>
        <p:xfrm>
          <a:off x="1196454" y="3676175"/>
          <a:ext cx="714232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107"/>
                <a:gridCol w="627797"/>
                <a:gridCol w="586854"/>
                <a:gridCol w="545910"/>
                <a:gridCol w="559559"/>
                <a:gridCol w="425810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外派人数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计划人日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实际人日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外地出差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差旅费用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备注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发现存在</a:t>
                      </a:r>
                      <a:r>
                        <a:rPr lang="en-US" altLang="zh-CN" sz="1400" dirty="0" smtClean="0"/>
                        <a:t>1</a:t>
                      </a:r>
                      <a:r>
                        <a:rPr lang="zh-CN" altLang="en-US" sz="1400" dirty="0" smtClean="0"/>
                        <a:t>台设备出现故障，需要更换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143137"/>
              </p:ext>
            </p:extLst>
          </p:nvPr>
        </p:nvGraphicFramePr>
        <p:xfrm>
          <a:off x="1155511" y="4959065"/>
          <a:ext cx="718327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427"/>
                <a:gridCol w="618852"/>
                <a:gridCol w="563843"/>
                <a:gridCol w="577596"/>
                <a:gridCol w="550092"/>
                <a:gridCol w="430446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外派人数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计划人日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实际人日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外地出差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差旅费用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备注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7500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定制开发</a:t>
                      </a:r>
                      <a:r>
                        <a:rPr lang="en-US" altLang="zh-CN" sz="1400" dirty="0" smtClean="0"/>
                        <a:t>45</a:t>
                      </a:r>
                      <a:r>
                        <a:rPr lang="zh-CN" altLang="en-US" sz="1400" dirty="0" smtClean="0"/>
                        <a:t>人天。应收款为</a:t>
                      </a:r>
                      <a:r>
                        <a:rPr lang="en-US" altLang="zh-CN" sz="1400" dirty="0" smtClean="0"/>
                        <a:t>106000</a:t>
                      </a:r>
                      <a:r>
                        <a:rPr lang="zh-CN" altLang="en-US" sz="1400" dirty="0" smtClean="0"/>
                        <a:t>（林盛杰跟踪收款）。合同中约定的部分产品由于客户不具备条件，暂不实施，遗留的定制开发工作量预计</a:t>
                      </a:r>
                      <a:r>
                        <a:rPr lang="en-US" altLang="zh-CN" sz="1400" dirty="0" smtClean="0"/>
                        <a:t>0.5</a:t>
                      </a:r>
                      <a:r>
                        <a:rPr lang="zh-CN" altLang="en-US" sz="1400" dirty="0" smtClean="0"/>
                        <a:t>人月、产品模块</a:t>
                      </a:r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个。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4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/>
              <a:t>进行中项目</a:t>
            </a:r>
            <a:r>
              <a:rPr lang="en-US" altLang="zh-CN" sz="2000" dirty="0" smtClean="0"/>
              <a:t>--</a:t>
            </a:r>
            <a:r>
              <a:rPr lang="zh-CN" altLang="en-US" sz="2000" dirty="0"/>
              <a:t>云交职水电控项目</a:t>
            </a:r>
            <a:endParaRPr lang="en-US" altLang="zh-CN" sz="20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/>
              <a:t>计划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人日；已发生工作量</a:t>
            </a:r>
            <a:r>
              <a:rPr lang="en-US" altLang="zh-CN" sz="2000" dirty="0"/>
              <a:t>5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人日；</a:t>
            </a:r>
            <a:endParaRPr lang="en-US" altLang="zh-CN" sz="20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/>
              <a:t>项目已暂停</a:t>
            </a:r>
            <a:endParaRPr lang="en-US" altLang="zh-CN" sz="20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/>
              <a:t>该项目包含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个合同（水控、电控）、同一个甲方（昆明中经）及用户方（云交职）。水控合同已经完成并得到甲方及用户方认可；电控合同的实施工作已经全部完成，由于甲方要求在生成系统测试通过才可验收，导致项目暂停，后续工作已经由邹敏接手负责处理。</a:t>
            </a:r>
            <a:endParaRPr lang="en-US" altLang="zh-CN" sz="20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/>
              <a:t>应收款约为：</a:t>
            </a:r>
            <a:r>
              <a:rPr lang="en-US" altLang="zh-CN" sz="2000" dirty="0" smtClean="0"/>
              <a:t>45000</a:t>
            </a:r>
            <a:r>
              <a:rPr lang="zh-CN" altLang="en-US" sz="2000" dirty="0" smtClean="0"/>
              <a:t>（验收即收）</a:t>
            </a:r>
            <a:r>
              <a:rPr lang="en-US" altLang="zh-CN" sz="2000" dirty="0" smtClean="0"/>
              <a:t>+23000</a:t>
            </a:r>
            <a:r>
              <a:rPr lang="zh-CN" altLang="en-US" sz="2000" dirty="0" smtClean="0"/>
              <a:t>（验收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年后收），应付款为</a:t>
            </a:r>
            <a:r>
              <a:rPr lang="en-US" altLang="zh-CN" sz="2000" dirty="0" smtClean="0"/>
              <a:t>9450</a:t>
            </a:r>
            <a:r>
              <a:rPr lang="zh-CN" altLang="en-US" sz="2000" dirty="0" smtClean="0"/>
              <a:t>（工程队施工款）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62818" y="272955"/>
            <a:ext cx="453105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2012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年度任务完成情况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40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/>
              <a:t>进行中项目</a:t>
            </a:r>
            <a:r>
              <a:rPr lang="en-US" altLang="zh-CN" sz="2000" dirty="0" smtClean="0"/>
              <a:t>--</a:t>
            </a:r>
            <a:r>
              <a:rPr lang="zh-CN" altLang="en-US" sz="2000" dirty="0"/>
              <a:t>昆明冶金食堂项目</a:t>
            </a:r>
            <a:endParaRPr lang="en-US" altLang="zh-CN" sz="20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/>
              <a:t>计划</a:t>
            </a:r>
            <a:r>
              <a:rPr lang="en-US" altLang="zh-CN" sz="2000" dirty="0" smtClean="0"/>
              <a:t>15</a:t>
            </a:r>
            <a:r>
              <a:rPr lang="zh-CN" altLang="en-US" sz="2000" dirty="0" smtClean="0"/>
              <a:t>人日</a:t>
            </a:r>
            <a:r>
              <a:rPr lang="zh-CN" altLang="en-US" sz="2000" dirty="0"/>
              <a:t>；公司外派</a:t>
            </a:r>
            <a:r>
              <a:rPr lang="en-US" altLang="zh-CN" sz="2000" dirty="0"/>
              <a:t>1</a:t>
            </a:r>
            <a:r>
              <a:rPr lang="zh-CN" altLang="en-US" sz="2000" dirty="0"/>
              <a:t>人，外包工程</a:t>
            </a:r>
            <a:r>
              <a:rPr lang="en-US" altLang="zh-CN" sz="2000" dirty="0"/>
              <a:t>1</a:t>
            </a:r>
            <a:r>
              <a:rPr lang="zh-CN" altLang="en-US" sz="2000" dirty="0"/>
              <a:t>项；外地出差</a:t>
            </a:r>
            <a:r>
              <a:rPr lang="en-US" altLang="zh-CN" sz="2000" dirty="0"/>
              <a:t>15</a:t>
            </a:r>
            <a:r>
              <a:rPr lang="zh-CN" altLang="en-US" sz="2000" dirty="0"/>
              <a:t>人天，已发生差旅费用约</a:t>
            </a:r>
            <a:r>
              <a:rPr lang="en-US" altLang="zh-CN" sz="2000" dirty="0"/>
              <a:t>4000</a:t>
            </a:r>
            <a:r>
              <a:rPr lang="zh-CN" altLang="en-US" sz="2000" dirty="0"/>
              <a:t>、工程外包</a:t>
            </a:r>
            <a:r>
              <a:rPr lang="en-US" altLang="zh-CN" sz="2000" dirty="0"/>
              <a:t>9000</a:t>
            </a:r>
            <a:r>
              <a:rPr lang="zh-CN" altLang="en-US" sz="2000" dirty="0"/>
              <a:t>、施工辅材</a:t>
            </a:r>
            <a:r>
              <a:rPr lang="en-US" altLang="zh-CN" sz="2000" dirty="0"/>
              <a:t>7500</a:t>
            </a:r>
            <a:r>
              <a:rPr lang="zh-CN" altLang="en-US" sz="2000" dirty="0"/>
              <a:t>；</a:t>
            </a:r>
            <a:endParaRPr lang="en-US" altLang="zh-CN" sz="20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/>
              <a:t>项目暂停</a:t>
            </a:r>
            <a:endParaRPr lang="en-US" altLang="zh-CN" sz="20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/>
              <a:t>该项目实施工作已经全部完成，客户已经全部投入正常使用。由于客户目前资金流存在问题，导致该项目的合同还未签订，项目也无法执行验收流程。目前项目暂停，后续工作已经由邹敏接手负责处理，本项目中实施部不再发生任何费用与工作量。</a:t>
            </a:r>
            <a:endParaRPr lang="en-US" altLang="zh-CN" sz="20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/>
              <a:t>已收款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，应收</a:t>
            </a:r>
            <a:r>
              <a:rPr lang="en-US" altLang="zh-CN" sz="2000" dirty="0" smtClean="0"/>
              <a:t>357840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62818" y="272955"/>
            <a:ext cx="453105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2012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年度任务完成情况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/>
              <a:t>进行中项目</a:t>
            </a:r>
            <a:r>
              <a:rPr lang="en-US" altLang="zh-CN" sz="2000" dirty="0"/>
              <a:t>-- 2012</a:t>
            </a:r>
            <a:r>
              <a:rPr lang="zh-CN" altLang="en-US" sz="2000" dirty="0"/>
              <a:t>至</a:t>
            </a:r>
            <a:r>
              <a:rPr lang="en-US" altLang="zh-CN" sz="2000" dirty="0"/>
              <a:t>2013</a:t>
            </a:r>
            <a:r>
              <a:rPr lang="zh-CN" altLang="en-US" sz="2000" dirty="0"/>
              <a:t>年度维护项目</a:t>
            </a:r>
            <a:endParaRPr lang="en-US" altLang="zh-CN" sz="20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r>
              <a:rPr lang="zh-CN" altLang="en-US" sz="2000" dirty="0" smtClean="0"/>
              <a:t>该项目属于维护类项目，根据公司实际项目管理现状，部门内部已经将所有维护类项目以年度项目方式进行集中管理，统一调配。本期项目目前包括的客户：</a:t>
            </a:r>
            <a:endParaRPr lang="en-US" altLang="zh-CN" sz="2000" dirty="0" smtClean="0"/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n"/>
            </a:pP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62818" y="272955"/>
            <a:ext cx="4531056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2012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年度任务完成情况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Calibri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723078"/>
              </p:ext>
            </p:extLst>
          </p:nvPr>
        </p:nvGraphicFramePr>
        <p:xfrm>
          <a:off x="2993977" y="3903971"/>
          <a:ext cx="2937681" cy="14806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37681"/>
              </a:tblGrid>
              <a:tr h="6407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重庆城市管理职业学院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52562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安徽工业大学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9566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昆明冶金高等专科学校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92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6420</TotalTime>
  <Words>2777</Words>
  <Application>Microsoft Office PowerPoint</Application>
  <PresentationFormat>全屏显示(4:3)</PresentationFormat>
  <Paragraphs>337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soft.netnest.com.cn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软件仓库</dc:creator>
  <cp:lastModifiedBy>phy</cp:lastModifiedBy>
  <cp:revision>743</cp:revision>
  <dcterms:created xsi:type="dcterms:W3CDTF">2007-07-27T06:54:27Z</dcterms:created>
  <dcterms:modified xsi:type="dcterms:W3CDTF">2012-12-18T09:14:49Z</dcterms:modified>
</cp:coreProperties>
</file>