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983"/>
    <a:srgbClr val="08439A"/>
    <a:srgbClr val="044CC2"/>
    <a:srgbClr val="70ADF6"/>
    <a:srgbClr val="6699FF"/>
    <a:srgbClr val="035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EF97-998F-4C61-994E-3081753CBB13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12D14-5343-4D43-959C-1FA109E91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zh-CN" dirty="0" smtClean="0"/>
              <a:t>、收费的</a:t>
            </a:r>
            <a:r>
              <a:rPr lang="zh-CN" altLang="en-US" dirty="0" smtClean="0"/>
              <a:t>项目</a:t>
            </a:r>
            <a:endParaRPr lang="zh-CN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本科生学费、研究生住宿费、留学生学费、重修、四六级的报名费等、考试报名费，还包括跨专业选修等收费业务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zh-CN" dirty="0" smtClean="0"/>
              <a:t>、收费的人员和对象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校内用户、校外用户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zh-CN" dirty="0" smtClean="0"/>
              <a:t>、收费单位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各个部门、院系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4</a:t>
            </a:r>
            <a:r>
              <a:rPr lang="zh-CN" altLang="zh-CN" dirty="0" smtClean="0"/>
              <a:t>、收费的方式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·银行卡扣款：可能是建行、招行等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·</a:t>
            </a:r>
            <a:r>
              <a:rPr lang="en-US" altLang="zh-CN" dirty="0" smtClean="0"/>
              <a:t>POS</a:t>
            </a:r>
            <a:r>
              <a:rPr lang="zh-CN" altLang="zh-CN" dirty="0" smtClean="0"/>
              <a:t>刷卡：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·现金：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 smtClean="0"/>
              <a:t>二、业务难点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zh-CN" dirty="0" smtClean="0"/>
              <a:t>、每个人需要收的费用都不同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zh-CN" dirty="0" smtClean="0"/>
              <a:t>、每个院系都有五花八门的支付方式和支付平台，给学校的管理和财务处带来很多麻烦。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zh-CN" dirty="0" smtClean="0"/>
              <a:t>、曾经尝试与业务系统做对接，但许多部门没有业务系统，如何处理？又有许多业务由跨部门的人员来进行组织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998F83-74FE-451B-B9F4-41FA5D489A1E}" type="slidenum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zh-CN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手工办理，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无法及时获得收费进展，实现进程监控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68AC78C-0F08-4783-B5D9-83917B8D4C11}" type="slidenum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zh-CN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28E26AF-1F79-4F5B-8CDC-92A5949CDE5F}" type="slidenum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zh-CN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B400BB-0310-4F6B-89F9-72CCFAD8E7E8}" type="slidenum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zh-CN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程序安全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Solaris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等安全性较高的操作系统；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存储安全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所有用户口令可以采用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高安全不可逆加密算法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，保证身份数据存储安全。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访问安全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支持统一身份认证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平台管理员账号和操作系统账号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分离的安全策略；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传输安全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加密传输机制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，保证身份数据传输安全；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记录用户的登录和注销的行为日志，可以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跟踪非法用户的入侵和合法用户的非法攻击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性能负载均衡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，分解访问请求，提升认证性能。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数据准确性</a:t>
            </a: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DBCE01-CC0B-4215-952A-C0413FAB6BE7}" type="slidenum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zh-CN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8" y="446088"/>
            <a:ext cx="7086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5094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499225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675" y="6477000"/>
            <a:ext cx="22098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038600" y="6477000"/>
            <a:ext cx="1219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B309-A05F-4309-9814-D568C84448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15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11FED-0567-45F6-AE73-740F6A104E92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474AC-DDD7-4770-9292-6F07D3306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t>2012-04-25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14414" y="0"/>
            <a:ext cx="7929586" cy="1142984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66405" cy="1142984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-71470" y="357166"/>
            <a:ext cx="58785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gif"/><Relationship Id="rId5" Type="http://schemas.openxmlformats.org/officeDocument/2006/relationships/image" Target="../media/image3.gif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gif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64388" y="3743325"/>
            <a:ext cx="503237" cy="1284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85852" y="3743325"/>
            <a:ext cx="6500857" cy="1284288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86709" y="3743325"/>
            <a:ext cx="1357291" cy="1284288"/>
          </a:xfrm>
          <a:prstGeom prst="rect">
            <a:avLst/>
          </a:prstGeom>
          <a:solidFill>
            <a:srgbClr val="92949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 descr="zhilongPPT-3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2"/>
            <a:ext cx="1292224" cy="1357322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85852" y="3714752"/>
            <a:ext cx="1785949" cy="1284288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 descr="zhilongPPT-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771900"/>
          </a:xfrm>
          <a:prstGeom prst="rect">
            <a:avLst/>
          </a:prstGeom>
        </p:spPr>
      </p:pic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85852" y="4181018"/>
            <a:ext cx="1785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rgbClr val="70ADF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317206" y="5663279"/>
            <a:ext cx="5826794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上海智隆信息技术有限公司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053561" y="3863944"/>
            <a:ext cx="473314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智慧校园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统一支付平台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2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3"/>
          <p:cNvSpPr>
            <a:spLocks noGrp="1"/>
          </p:cNvSpPr>
          <p:nvPr>
            <p:ph idx="1"/>
          </p:nvPr>
        </p:nvSpPr>
        <p:spPr>
          <a:xfrm>
            <a:off x="755650" y="2205038"/>
            <a:ext cx="7848600" cy="3108325"/>
          </a:xfrm>
          <a:ln w="28575">
            <a:solidFill>
              <a:srgbClr val="979797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0200" indent="-273050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b="0" dirty="0" smtClean="0"/>
              <a:t>网上支付系统对接包含订单生成、网银支付、退款、对帐、查询统计等众多环节和功能，</a:t>
            </a:r>
            <a:r>
              <a:rPr lang="zh-CN" altLang="en-US" sz="1400" b="0" dirty="0" smtClean="0"/>
              <a:t>各部门独立建设，</a:t>
            </a:r>
            <a:r>
              <a:rPr lang="zh-CN" altLang="zh-CN" sz="1400" b="0" dirty="0" smtClean="0"/>
              <a:t>应用系统改造工作量大</a:t>
            </a:r>
            <a:r>
              <a:rPr lang="zh-CN" altLang="en-US" sz="1400" b="0" dirty="0" smtClean="0"/>
              <a:t>，建设周期长；</a:t>
            </a:r>
            <a:endParaRPr lang="en-US" altLang="zh-CN" sz="1400" b="0" dirty="0" smtClean="0"/>
          </a:p>
          <a:p>
            <a:pPr marL="330200" indent="-273050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b="0" dirty="0" smtClean="0"/>
              <a:t>不同应用系统接入的技术水平参差不齐，有可能存在安全隐患；</a:t>
            </a:r>
          </a:p>
          <a:p>
            <a:pPr marL="330200" indent="-273050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b="0" dirty="0" smtClean="0"/>
              <a:t>付费用户无法获得各类支付的统一界面，包括应付项目和已付状况的集成界面；</a:t>
            </a:r>
          </a:p>
          <a:p>
            <a:pPr marL="330200" indent="-273050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zh-CN" sz="1400" b="0" dirty="0" smtClean="0"/>
              <a:t>学校财务部门无法监控校内各类收费项目的开展情况，在票据、财务凭证、银行对帐等方面仍然错综复杂。</a:t>
            </a:r>
          </a:p>
          <a:p>
            <a:pPr marL="330200" indent="-273050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1400" b="0" dirty="0" smtClean="0"/>
              <a:t>学校的很多收费项目管理目前并没有实现信息化，即没有应用系统的支撑，难以接入网上支持。</a:t>
            </a:r>
            <a:endParaRPr lang="zh-CN" altLang="en-US" sz="1400" dirty="0" smtClean="0"/>
          </a:p>
        </p:txBody>
      </p:sp>
      <p:pic>
        <p:nvPicPr>
          <p:cNvPr id="12292" name="图片 4" descr="20071220109553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7810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矩形 5"/>
          <p:cNvSpPr>
            <a:spLocks noChangeArrowheads="1"/>
          </p:cNvSpPr>
          <p:nvPr/>
        </p:nvSpPr>
        <p:spPr bwMode="auto">
          <a:xfrm>
            <a:off x="1258888" y="1341438"/>
            <a:ext cx="71294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700"/>
              </a:spcAft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各业务系统分散连接“第三方支付”平台的建设模式所存在的问题：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应用系统分散连接模式的问题</a:t>
            </a:r>
          </a:p>
        </p:txBody>
      </p:sp>
    </p:spTree>
    <p:extLst>
      <p:ext uri="{BB962C8B-B14F-4D97-AF65-F5344CB8AC3E}">
        <p14:creationId xmlns:p14="http://schemas.microsoft.com/office/powerpoint/2010/main" val="23800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35"/>
          <p:cNvGrpSpPr>
            <a:grpSpLocks/>
          </p:cNvGrpSpPr>
          <p:nvPr/>
        </p:nvGrpSpPr>
        <p:grpSpPr bwMode="auto">
          <a:xfrm>
            <a:off x="1116013" y="2565400"/>
            <a:ext cx="6985000" cy="3887788"/>
            <a:chOff x="1116013" y="1628775"/>
            <a:chExt cx="6985000" cy="4843463"/>
          </a:xfrm>
        </p:grpSpPr>
        <p:sp>
          <p:nvSpPr>
            <p:cNvPr id="26" name="矩形 25"/>
            <p:cNvSpPr/>
            <p:nvPr/>
          </p:nvSpPr>
          <p:spPr>
            <a:xfrm>
              <a:off x="1327150" y="5950117"/>
              <a:ext cx="868363" cy="522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套系统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个项目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16013" y="1628775"/>
              <a:ext cx="1223962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招生报名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116013" y="2348669"/>
              <a:ext cx="1223962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培训报名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16013" y="3068563"/>
              <a:ext cx="1223962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教务系统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116013" y="3788457"/>
              <a:ext cx="1223962" cy="5774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研究生系统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16013" y="4508351"/>
              <a:ext cx="1223962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捐款系统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116013" y="5228245"/>
              <a:ext cx="1223962" cy="5774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059113" y="3428510"/>
              <a:ext cx="1225550" cy="57749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统一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支付网关</a:t>
              </a: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32363" y="3428510"/>
              <a:ext cx="1223962" cy="5774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875463" y="1628775"/>
              <a:ext cx="1225550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中国银行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875463" y="2348669"/>
              <a:ext cx="1225550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工商银行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875463" y="3068563"/>
              <a:ext cx="1225550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农业银行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875463" y="3788457"/>
              <a:ext cx="1225550" cy="5774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建设银行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875463" y="4508351"/>
              <a:ext cx="1225550" cy="5755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兴业银行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875463" y="5228245"/>
              <a:ext cx="1225550" cy="5774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右大括号 40"/>
            <p:cNvSpPr/>
            <p:nvPr/>
          </p:nvSpPr>
          <p:spPr>
            <a:xfrm>
              <a:off x="2484438" y="1844348"/>
              <a:ext cx="358775" cy="381702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" name="左大括号 46"/>
            <p:cNvSpPr/>
            <p:nvPr/>
          </p:nvSpPr>
          <p:spPr>
            <a:xfrm>
              <a:off x="6372225" y="1915547"/>
              <a:ext cx="360363" cy="3745822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019925" y="5928361"/>
              <a:ext cx="869950" cy="308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家银行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626188" y="1628775"/>
              <a:ext cx="2031326" cy="5751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统一支付平台</a:t>
              </a:r>
              <a:endPara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rot="5400000">
              <a:off x="2771276" y="4076218"/>
              <a:ext cx="360144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1" name="矩形 57"/>
            <p:cNvSpPr>
              <a:spLocks noChangeArrowheads="1"/>
            </p:cNvSpPr>
            <p:nvPr/>
          </p:nvSpPr>
          <p:spPr bwMode="auto">
            <a:xfrm>
              <a:off x="3293541" y="5497767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信息流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62" name="矩形 58"/>
            <p:cNvSpPr>
              <a:spLocks noChangeArrowheads="1"/>
            </p:cNvSpPr>
            <p:nvPr/>
          </p:nvSpPr>
          <p:spPr bwMode="auto">
            <a:xfrm>
              <a:off x="5148263" y="5497767"/>
              <a:ext cx="7223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资金流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63" name="矩形 59"/>
            <p:cNvSpPr>
              <a:spLocks noChangeArrowheads="1"/>
            </p:cNvSpPr>
            <p:nvPr/>
          </p:nvSpPr>
          <p:spPr bwMode="auto">
            <a:xfrm>
              <a:off x="3203848" y="3068638"/>
              <a:ext cx="9032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系统接入</a:t>
              </a:r>
              <a:endParaRPr lang="en-US" altLang="zh-CN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64" name="矩形 60"/>
            <p:cNvSpPr>
              <a:spLocks noChangeArrowheads="1"/>
            </p:cNvSpPr>
            <p:nvPr/>
          </p:nvSpPr>
          <p:spPr bwMode="auto">
            <a:xfrm>
              <a:off x="4860032" y="3068638"/>
              <a:ext cx="1441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第三方网关支付</a:t>
              </a:r>
              <a:endParaRPr lang="en-US" altLang="zh-CN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右箭头 54"/>
            <p:cNvSpPr/>
            <p:nvPr/>
          </p:nvSpPr>
          <p:spPr>
            <a:xfrm>
              <a:off x="4427538" y="3572885"/>
              <a:ext cx="360362" cy="21557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2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统一支付平台打造全新的校园网上支付模式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95288" y="1196975"/>
            <a:ext cx="8280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n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建立统一的网上收费平台，为全校收费项目提供可选的收费途径，缴费者支付更便捷，收费部门管理更通畅，学校财务处监管更严密；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n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建立统一的网上支付接口，各类收费项目的信息化系统可快速、安全、可靠地接入，完成收费流程。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4939606" y="4860172"/>
            <a:ext cx="1223962" cy="4635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校园卡支付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60"/>
          <p:cNvSpPr>
            <a:spLocks noChangeArrowheads="1"/>
          </p:cNvSpPr>
          <p:nvPr/>
        </p:nvSpPr>
        <p:spPr bwMode="auto">
          <a:xfrm>
            <a:off x="5226363" y="4571307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校园通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4391819" y="5005428"/>
            <a:ext cx="360362" cy="17303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29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5075238" y="2349500"/>
            <a:ext cx="2808287" cy="316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统一支付管理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46675" y="2708275"/>
            <a:ext cx="1223963" cy="2873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收费项目申请</a:t>
            </a:r>
          </a:p>
        </p:txBody>
      </p:sp>
      <p:grpSp>
        <p:nvGrpSpPr>
          <p:cNvPr id="15365" name="组合 37"/>
          <p:cNvGrpSpPr>
            <a:grpSpLocks/>
          </p:cNvGrpSpPr>
          <p:nvPr/>
        </p:nvGrpSpPr>
        <p:grpSpPr bwMode="auto">
          <a:xfrm>
            <a:off x="3346450" y="1323975"/>
            <a:ext cx="1079500" cy="952500"/>
            <a:chOff x="3421063" y="1540118"/>
            <a:chExt cx="1079500" cy="952257"/>
          </a:xfrm>
        </p:grpSpPr>
        <p:pic>
          <p:nvPicPr>
            <p:cNvPr id="36" name="图片 35" descr="配送人员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619548" y="1540118"/>
              <a:ext cx="673495" cy="6177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407" name="TextBox 6"/>
            <p:cNvSpPr txBox="1">
              <a:spLocks noChangeArrowheads="1"/>
            </p:cNvSpPr>
            <p:nvPr/>
          </p:nvSpPr>
          <p:spPr bwMode="auto">
            <a:xfrm>
              <a:off x="3421063" y="2232025"/>
              <a:ext cx="10795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校外付费用户</a:t>
              </a:r>
            </a:p>
          </p:txBody>
        </p:sp>
      </p:grpSp>
      <p:grpSp>
        <p:nvGrpSpPr>
          <p:cNvPr id="15366" name="组合 55"/>
          <p:cNvGrpSpPr>
            <a:grpSpLocks/>
          </p:cNvGrpSpPr>
          <p:nvPr/>
        </p:nvGrpSpPr>
        <p:grpSpPr bwMode="auto">
          <a:xfrm>
            <a:off x="5148263" y="1323975"/>
            <a:ext cx="1079500" cy="952500"/>
            <a:chOff x="5364163" y="1540118"/>
            <a:chExt cx="1079500" cy="952257"/>
          </a:xfrm>
        </p:grpSpPr>
        <p:pic>
          <p:nvPicPr>
            <p:cNvPr id="39" name="图片 38" descr="采购人员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572244" y="1540118"/>
              <a:ext cx="673030" cy="6184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405" name="TextBox 8"/>
            <p:cNvSpPr txBox="1">
              <a:spLocks noChangeArrowheads="1"/>
            </p:cNvSpPr>
            <p:nvPr/>
          </p:nvSpPr>
          <p:spPr bwMode="auto">
            <a:xfrm>
              <a:off x="5364163" y="2232025"/>
              <a:ext cx="10795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收费部门</a:t>
              </a:r>
            </a:p>
          </p:txBody>
        </p:sp>
      </p:grpSp>
      <p:grpSp>
        <p:nvGrpSpPr>
          <p:cNvPr id="15367" name="组合 36"/>
          <p:cNvGrpSpPr>
            <a:grpSpLocks/>
          </p:cNvGrpSpPr>
          <p:nvPr/>
        </p:nvGrpSpPr>
        <p:grpSpPr bwMode="auto">
          <a:xfrm>
            <a:off x="1690688" y="1323975"/>
            <a:ext cx="1069975" cy="952500"/>
            <a:chOff x="2279650" y="1540118"/>
            <a:chExt cx="1069975" cy="952257"/>
          </a:xfrm>
        </p:grpSpPr>
        <p:pic>
          <p:nvPicPr>
            <p:cNvPr id="42" name="图片 41" descr="财务人员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407287" y="1540118"/>
              <a:ext cx="726214" cy="6647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403" name="TextBox 16"/>
            <p:cNvSpPr txBox="1">
              <a:spLocks noChangeArrowheads="1"/>
            </p:cNvSpPr>
            <p:nvPr/>
          </p:nvSpPr>
          <p:spPr bwMode="auto">
            <a:xfrm>
              <a:off x="2279650" y="2232025"/>
              <a:ext cx="10699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校内付费用户</a:t>
              </a:r>
            </a:p>
          </p:txBody>
        </p:sp>
      </p:grpSp>
      <p:grpSp>
        <p:nvGrpSpPr>
          <p:cNvPr id="15368" name="组合 56"/>
          <p:cNvGrpSpPr>
            <a:grpSpLocks/>
          </p:cNvGrpSpPr>
          <p:nvPr/>
        </p:nvGrpSpPr>
        <p:grpSpPr bwMode="auto">
          <a:xfrm>
            <a:off x="6731000" y="1323975"/>
            <a:ext cx="784225" cy="952500"/>
            <a:chOff x="6659563" y="1540118"/>
            <a:chExt cx="784225" cy="952257"/>
          </a:xfrm>
        </p:grpSpPr>
        <p:pic>
          <p:nvPicPr>
            <p:cNvPr id="47" name="图片 21" descr="总经理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732240" y="1540118"/>
              <a:ext cx="677187" cy="6206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401" name="TextBox 22"/>
            <p:cNvSpPr txBox="1">
              <a:spLocks noChangeArrowheads="1"/>
            </p:cNvSpPr>
            <p:nvPr/>
          </p:nvSpPr>
          <p:spPr bwMode="auto">
            <a:xfrm>
              <a:off x="6659563" y="2232025"/>
              <a:ext cx="7842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财务部门</a:t>
              </a: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1258888" y="2349500"/>
            <a:ext cx="3744912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付费相关业务系统接入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1258888" y="2997200"/>
            <a:ext cx="503237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招生报名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1835150" y="2997200"/>
            <a:ext cx="503238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培训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报名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2484438" y="2997200"/>
            <a:ext cx="504825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会议报名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3132138" y="2997200"/>
            <a:ext cx="504825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教务系统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3779838" y="2997200"/>
            <a:ext cx="504825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网上捐款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4427538" y="2997200"/>
            <a:ext cx="504825" cy="86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258888" y="4292600"/>
            <a:ext cx="3744912" cy="1223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统一支付网关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1330325" y="4724400"/>
            <a:ext cx="1152525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订单生成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554288" y="4724400"/>
            <a:ext cx="1152525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单笔支付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778250" y="4724400"/>
            <a:ext cx="1152525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多笔支付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554288" y="5084763"/>
            <a:ext cx="1082676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网银支付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636963" y="5084763"/>
            <a:ext cx="1293812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第三方支付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网关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146675" y="3068638"/>
            <a:ext cx="1223963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退款处理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5146675" y="3427413"/>
            <a:ext cx="1223963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收费监控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6588125" y="2708275"/>
            <a:ext cx="1223963" cy="2873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收费项目管理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6588125" y="3068638"/>
            <a:ext cx="1223963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退款处理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6588125" y="3427413"/>
            <a:ext cx="1223963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收费监控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6588125" y="3787775"/>
            <a:ext cx="1223963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票据打印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5148263" y="4148138"/>
            <a:ext cx="1223962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财务凭证处理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5148263" y="4508500"/>
            <a:ext cx="1223962" cy="2873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三方对帐处理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6588125" y="4149725"/>
            <a:ext cx="1223963" cy="2873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收费数据集成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6588125" y="4508500"/>
            <a:ext cx="1223963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查询统计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6588125" y="4868863"/>
            <a:ext cx="1223963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系统参数设置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1258888" y="5588000"/>
            <a:ext cx="6624637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应用集成接口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330325" y="5876925"/>
            <a:ext cx="3240088" cy="287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统一身份认证平台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4643438" y="5876925"/>
            <a:ext cx="3168650" cy="287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统一数据集成平台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82625" y="2347913"/>
            <a:ext cx="504825" cy="3960812"/>
          </a:xfrm>
          <a:prstGeom prst="rect">
            <a:avLst/>
          </a:prstGeom>
          <a:solidFill>
            <a:srgbClr val="F6BD52"/>
          </a:solidFill>
          <a:ln w="2540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7954963" y="2347913"/>
            <a:ext cx="504825" cy="3960812"/>
          </a:xfrm>
          <a:prstGeom prst="rect">
            <a:avLst/>
          </a:prstGeom>
          <a:solidFill>
            <a:srgbClr val="F6BD52"/>
          </a:solidFill>
          <a:ln w="2540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障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711200">
              <a:lnSpc>
                <a:spcPts val="18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</a:t>
            </a:r>
          </a:p>
        </p:txBody>
      </p:sp>
      <p:sp>
        <p:nvSpPr>
          <p:cNvPr id="78" name="矩形 77"/>
          <p:cNvSpPr/>
          <p:nvPr/>
        </p:nvSpPr>
        <p:spPr bwMode="auto">
          <a:xfrm>
            <a:off x="5146675" y="3787775"/>
            <a:ext cx="1225550" cy="2889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查询统计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1330324" y="5084762"/>
            <a:ext cx="1223963" cy="2873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校园卡支付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1277593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2775" y="1557338"/>
            <a:ext cx="7918450" cy="3471862"/>
          </a:xfrm>
          <a:prstGeom prst="roundRect">
            <a:avLst>
              <a:gd name="adj" fmla="val 9098"/>
            </a:avLst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2D360"/>
              </a:solidFill>
              <a:ea typeface="宋体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white">
          <a:xfrm>
            <a:off x="845785" y="2252848"/>
            <a:ext cx="2340000" cy="2341612"/>
          </a:xfrm>
          <a:prstGeom prst="roundRect">
            <a:avLst>
              <a:gd name="adj" fmla="val 530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white">
          <a:xfrm>
            <a:off x="3396997" y="2252848"/>
            <a:ext cx="2340000" cy="2341612"/>
          </a:xfrm>
          <a:prstGeom prst="roundRect">
            <a:avLst>
              <a:gd name="adj" fmla="val 7012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white">
          <a:xfrm>
            <a:off x="5948208" y="2252848"/>
            <a:ext cx="2340000" cy="2341612"/>
          </a:xfrm>
          <a:prstGeom prst="roundRect">
            <a:avLst>
              <a:gd name="adj" fmla="val 4784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6EFF01"/>
                </a:gs>
                <a:gs pos="100000">
                  <a:srgbClr val="0F5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divot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012599" y="1887423"/>
            <a:ext cx="2006372" cy="762016"/>
          </a:xfrm>
          <a:prstGeom prst="roundRect">
            <a:avLst/>
          </a:prstGeom>
          <a:solidFill>
            <a:schemeClr val="accent1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56143" y="1905518"/>
            <a:ext cx="1904773" cy="646986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收费平台对接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业务系统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395" name="矩形 9"/>
          <p:cNvSpPr>
            <a:spLocks noChangeArrowheads="1"/>
          </p:cNvSpPr>
          <p:nvPr/>
        </p:nvSpPr>
        <p:spPr bwMode="auto">
          <a:xfrm>
            <a:off x="1052513" y="2889250"/>
            <a:ext cx="1981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业务系统将收费金额、付费人员、付费项目、收费编号等信息传递给收费平台</a:t>
            </a:r>
            <a:endParaRPr lang="zh-CN" altLang="en-US"/>
          </a:p>
        </p:txBody>
      </p:sp>
      <p:sp>
        <p:nvSpPr>
          <p:cNvPr id="16396" name="矩形 10"/>
          <p:cNvSpPr>
            <a:spLocks noChangeArrowheads="1"/>
          </p:cNvSpPr>
          <p:nvPr/>
        </p:nvSpPr>
        <p:spPr bwMode="auto">
          <a:xfrm>
            <a:off x="3578225" y="2889250"/>
            <a:ext cx="1981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收费平台将收费金额、付费编号、收款帐号等信息传递给第三方支付平台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16397" name="矩形 11"/>
          <p:cNvSpPr>
            <a:spLocks noChangeArrowheads="1"/>
          </p:cNvSpPr>
          <p:nvPr/>
        </p:nvSpPr>
        <p:spPr bwMode="auto">
          <a:xfrm>
            <a:off x="6189663" y="2889250"/>
            <a:ext cx="1981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业务系统与收费平台统一对接身份认证，从业务系统到付费成功一次认证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538085" y="1887423"/>
            <a:ext cx="2006372" cy="7620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078085" y="1887423"/>
            <a:ext cx="2006372" cy="762016"/>
          </a:xfrm>
          <a:prstGeom prst="roundRect">
            <a:avLst/>
          </a:prstGeom>
          <a:gradFill flip="none" rotWithShape="1">
            <a:gsLst>
              <a:gs pos="0">
                <a:srgbClr val="4DB400"/>
              </a:gs>
              <a:gs pos="90000">
                <a:srgbClr val="164101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25375" y="1905518"/>
            <a:ext cx="2278743" cy="646986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收费平台对接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第三方支付平台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21833" y="1962630"/>
            <a:ext cx="2278743" cy="646986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收费平台对接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Clr>
                <a:schemeClr val="hlink"/>
              </a:buCl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身份管理平台</a:t>
            </a:r>
          </a:p>
        </p:txBody>
      </p:sp>
      <p:sp>
        <p:nvSpPr>
          <p:cNvPr id="16406" name="矩形 16"/>
          <p:cNvSpPr>
            <a:spLocks noChangeArrowheads="1"/>
          </p:cNvSpPr>
          <p:nvPr/>
        </p:nvSpPr>
        <p:spPr bwMode="auto">
          <a:xfrm>
            <a:off x="1116013" y="5373688"/>
            <a:ext cx="611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数据库接口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等多种方式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接口设计</a:t>
            </a:r>
          </a:p>
        </p:txBody>
      </p:sp>
    </p:spTree>
    <p:extLst>
      <p:ext uri="{BB962C8B-B14F-4D97-AF65-F5344CB8AC3E}">
        <p14:creationId xmlns:p14="http://schemas.microsoft.com/office/powerpoint/2010/main" val="126955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6"/>
          <p:cNvSpPr>
            <a:spLocks noGrp="1"/>
          </p:cNvSpPr>
          <p:nvPr>
            <p:ph idx="1"/>
          </p:nvPr>
        </p:nvSpPr>
        <p:spPr>
          <a:xfrm>
            <a:off x="323850" y="1268413"/>
            <a:ext cx="8424863" cy="48244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rgbClr val="C00000"/>
                </a:solidFill>
              </a:rPr>
              <a:t>程序安全</a:t>
            </a:r>
            <a:r>
              <a:rPr lang="zh-CN" altLang="en-US" sz="1600" b="0" dirty="0" smtClean="0"/>
              <a:t/>
            </a:r>
            <a:br>
              <a:rPr lang="zh-CN" altLang="en-US" sz="1600" b="0" dirty="0" smtClean="0"/>
            </a:br>
            <a:r>
              <a:rPr lang="en-US" altLang="zh-CN" sz="1600" b="0" dirty="0" err="1" smtClean="0"/>
              <a:t>sql</a:t>
            </a:r>
            <a:r>
              <a:rPr lang="zh-CN" altLang="en-US" sz="1600" b="0" dirty="0" smtClean="0"/>
              <a:t>语句采用参数设置的方式，避免了</a:t>
            </a:r>
            <a:r>
              <a:rPr lang="en-US" altLang="zh-CN" sz="1600" b="0" dirty="0" err="1" smtClean="0"/>
              <a:t>sql</a:t>
            </a:r>
            <a:r>
              <a:rPr lang="zh-CN" altLang="en-US" sz="1600" b="0" dirty="0" smtClean="0"/>
              <a:t>注入的漏洞；</a:t>
            </a:r>
            <a:br>
              <a:rPr lang="zh-CN" altLang="en-US" sz="1600" b="0" dirty="0" smtClean="0"/>
            </a:br>
            <a:r>
              <a:rPr lang="zh-CN" altLang="en-US" sz="1600" b="0" dirty="0" smtClean="0"/>
              <a:t>生成的页面都对特殊字符进行过虑，避免了页面注入漏洞；</a:t>
            </a:r>
            <a:br>
              <a:rPr lang="zh-CN" altLang="en-US" sz="1600" b="0" dirty="0" smtClean="0"/>
            </a:br>
            <a:r>
              <a:rPr lang="zh-CN" altLang="en-US" sz="1600" b="0" dirty="0" smtClean="0"/>
              <a:t>各类重要的操作，如：登录、付款等，都有日志记录。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数据传输安全</a:t>
            </a:r>
            <a:r>
              <a:rPr lang="zh-CN" altLang="en-US" sz="1600" b="0" dirty="0" smtClean="0"/>
              <a:t/>
            </a:r>
            <a:br>
              <a:rPr lang="zh-CN" altLang="en-US" sz="1600" b="0" dirty="0" smtClean="0"/>
            </a:br>
            <a:r>
              <a:rPr lang="zh-CN" altLang="en-US" sz="1600" b="0" dirty="0" smtClean="0"/>
              <a:t>业务系统和第三方支付平台的接口数据传输都采用</a:t>
            </a:r>
            <a:r>
              <a:rPr lang="en-US" altLang="zh-CN" sz="1600" b="0" dirty="0" err="1" smtClean="0"/>
              <a:t>ssl</a:t>
            </a:r>
            <a:r>
              <a:rPr lang="zh-CN" altLang="en-US" sz="1600" b="0" dirty="0" smtClean="0"/>
              <a:t>加密方式，防止信息被窃取；</a:t>
            </a:r>
            <a:br>
              <a:rPr lang="zh-CN" altLang="en-US" sz="1600" b="0" dirty="0" smtClean="0"/>
            </a:br>
            <a:r>
              <a:rPr lang="zh-CN" altLang="en-US" sz="1600" b="0" dirty="0" smtClean="0"/>
              <a:t>传输数据都有</a:t>
            </a:r>
            <a:r>
              <a:rPr lang="en-US" altLang="zh-CN" sz="1600" b="0" dirty="0" smtClean="0"/>
              <a:t>md5</a:t>
            </a:r>
            <a:r>
              <a:rPr lang="zh-CN" altLang="en-US" sz="1600" b="0" dirty="0" smtClean="0"/>
              <a:t>的</a:t>
            </a:r>
            <a:r>
              <a:rPr lang="zh-CN" altLang="en-US" sz="1800" b="0" dirty="0" smtClean="0"/>
              <a:t>摘要</a:t>
            </a:r>
            <a:r>
              <a:rPr lang="zh-CN" altLang="en-US" sz="1600" b="0" dirty="0" smtClean="0"/>
              <a:t>认证（摘要中包含</a:t>
            </a:r>
            <a:r>
              <a:rPr lang="en-US" altLang="zh-CN" sz="1600" b="0" dirty="0" smtClean="0"/>
              <a:t>128</a:t>
            </a:r>
            <a:r>
              <a:rPr lang="zh-CN" altLang="en-US" sz="1600" b="0" dirty="0" smtClean="0"/>
              <a:t>字节的密钥），防止数据被窜改。</a:t>
            </a:r>
            <a:endParaRPr lang="en-US" altLang="zh-CN" sz="1600" b="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rgbClr val="C00000"/>
                </a:solidFill>
              </a:rPr>
              <a:t>交易数据对帐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zh-CN" altLang="en-US" sz="1600" b="0" dirty="0" smtClean="0"/>
              <a:t>第一步：用户网上支付后，收费平台即时通过第三方支付平台接口获得交易成功状态；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zh-CN" altLang="en-US" sz="1600" b="0" dirty="0" smtClean="0"/>
              <a:t>第二步：第三方支付平台主动异步调用收费平台接口，通知交易成功；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zh-CN" altLang="en-US" sz="1600" b="0" dirty="0" smtClean="0"/>
              <a:t>第三步：每晚收费平台通过第三方支付平台获得当日交易的处理结果，进行完整对账；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zh-CN" altLang="en-US" sz="1600" b="0" dirty="0" smtClean="0"/>
              <a:t>第四步：每晚收费平台通过学校开户银行系统获得当日到帐信息，进行完整对账。</a:t>
            </a:r>
            <a:endParaRPr lang="en-US" altLang="zh-CN" sz="1600" b="0" dirty="0" smtClean="0"/>
          </a:p>
          <a:p>
            <a:pPr eaLnBrk="1" hangingPunct="1">
              <a:buFont typeface="Arial" pitchFamily="34" charset="0"/>
              <a:buNone/>
            </a:pPr>
            <a:endParaRPr lang="zh-CN" altLang="en-US" sz="1600" b="0" dirty="0" smtClean="0"/>
          </a:p>
          <a:p>
            <a:pPr eaLnBrk="1" hangingPunct="1">
              <a:buFont typeface="Arial" pitchFamily="34" charset="0"/>
              <a:buNone/>
            </a:pPr>
            <a:endParaRPr lang="zh-CN" altLang="en-US" sz="1600" b="0" dirty="0" smtClean="0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安全设计</a:t>
            </a:r>
          </a:p>
        </p:txBody>
      </p:sp>
    </p:spTree>
    <p:extLst>
      <p:ext uri="{BB962C8B-B14F-4D97-AF65-F5344CB8AC3E}">
        <p14:creationId xmlns:p14="http://schemas.microsoft.com/office/powerpoint/2010/main" val="4119358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www.1ppt.com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650" y="1268413"/>
          <a:ext cx="7632700" cy="5192712"/>
        </p:xfrm>
        <a:graphic>
          <a:graphicData uri="http://schemas.openxmlformats.org/drawingml/2006/table">
            <a:tbl>
              <a:tblPr/>
              <a:tblGrid>
                <a:gridCol w="2128057"/>
                <a:gridCol w="5504643"/>
              </a:tblGrid>
              <a:tr h="288034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使用对象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功能说明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58982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校外付费用户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1.    </a:t>
                      </a: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网上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支付，查看项目支付状态。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804232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校内付费用户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查看个人应付项目；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网上支付，查看项目支付状态；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查看支付历史记录。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82284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latin typeface="微软雅黑" pitchFamily="34" charset="-122"/>
                          <a:ea typeface="微软雅黑" pitchFamily="34" charset="-122"/>
                        </a:rPr>
                        <a:t>收费部门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申请和管理收费项目</a:t>
                      </a: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zh-CN" sz="12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项目收费状态监控。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2425639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latin typeface="微软雅黑" pitchFamily="34" charset="-122"/>
                          <a:ea typeface="微软雅黑" pitchFamily="34" charset="-122"/>
                        </a:rPr>
                        <a:t>财务部门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审批和管理收费项目；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退款处理；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项目收费状态监控；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票据</a:t>
                      </a:r>
                      <a:r>
                        <a:rPr lang="zh-CN" altLang="en-US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lang="zh-CN" sz="12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三方对帐处理（学校、第三方支付、</a:t>
                      </a: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银行</a:t>
                      </a:r>
                      <a:r>
                        <a:rPr lang="zh-CN" altLang="en-US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（需银行提供接口）</a:t>
                      </a:r>
                      <a:r>
                        <a:rPr lang="zh-CN" sz="12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其它途径收费数据集成；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查询统计项目收费数据；</a:t>
                      </a:r>
                    </a:p>
                    <a:p>
                      <a:pPr marL="342900" lvl="0" indent="-342900" algn="just">
                        <a:lnSpc>
                          <a:spcPts val="2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系统参数设置。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26214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latin typeface="微软雅黑" pitchFamily="34" charset="-122"/>
                          <a:ea typeface="微软雅黑" pitchFamily="34" charset="-122"/>
                        </a:rPr>
                        <a:t>校领导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查询统计项目收费数据</a:t>
                      </a:r>
                    </a:p>
                  </a:txBody>
                  <a:tcPr marL="49315" marR="49315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系统使用对象</a:t>
            </a:r>
          </a:p>
        </p:txBody>
      </p:sp>
    </p:spTree>
    <p:extLst>
      <p:ext uri="{BB962C8B-B14F-4D97-AF65-F5344CB8AC3E}">
        <p14:creationId xmlns:p14="http://schemas.microsoft.com/office/powerpoint/2010/main" val="382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7920038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为各类付费用户提供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快捷、透明、完整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的“网上支付”这种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的支付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途径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支持校内用户支付，也支持校外用户支付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学校统一支付接口，各应用系统接入便捷，以支撑各种类别的收费；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学校统一管理收费项目，做到收费过程实时可控；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学校统一第三方支付公司，减少对多家支付公司管理；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学校与第三方支付公司、收款银行统一对帐，减少中间环节；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系统安全可靠。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2843213" y="260648"/>
            <a:ext cx="6300787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系统特点</a:t>
            </a:r>
          </a:p>
        </p:txBody>
      </p:sp>
    </p:spTree>
    <p:extLst>
      <p:ext uri="{BB962C8B-B14F-4D97-AF65-F5344CB8AC3E}">
        <p14:creationId xmlns:p14="http://schemas.microsoft.com/office/powerpoint/2010/main" val="350070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gray">
          <a:xfrm>
            <a:off x="2057400" y="281940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7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 txBox="1">
            <a:spLocks noChangeArrowheads="1"/>
          </p:cNvSpPr>
          <p:nvPr/>
        </p:nvSpPr>
        <p:spPr bwMode="auto">
          <a:xfrm>
            <a:off x="571500" y="1341438"/>
            <a:ext cx="7831138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zh-CN" altLang="en-US" sz="2400">
              <a:solidFill>
                <a:srgbClr val="262626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20700" y="214313"/>
            <a:ext cx="6715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124" name="标题 3"/>
          <p:cNvSpPr>
            <a:spLocks noGrp="1"/>
          </p:cNvSpPr>
          <p:nvPr>
            <p:ph type="title"/>
          </p:nvPr>
        </p:nvSpPr>
        <p:spPr>
          <a:xfrm>
            <a:off x="750888" y="216308"/>
            <a:ext cx="8393112" cy="518004"/>
          </a:xfrm>
        </p:spPr>
        <p:txBody>
          <a:bodyPr/>
          <a:lstStyle/>
          <a:p>
            <a:pPr algn="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  纲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1813" indent="-531813"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1800" dirty="0" smtClean="0"/>
              <a:t>项目建设背景</a:t>
            </a:r>
            <a:endParaRPr lang="en-US" altLang="zh-CN" sz="1800" dirty="0" smtClean="0"/>
          </a:p>
          <a:p>
            <a:pPr marL="531813" indent="-531813"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1800" dirty="0" smtClean="0"/>
              <a:t>系统设计框架</a:t>
            </a:r>
            <a:endParaRPr lang="en-US" altLang="zh-CN" sz="1800" dirty="0" smtClean="0"/>
          </a:p>
          <a:p>
            <a:pPr marL="531813" indent="-531813"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1800" dirty="0" smtClean="0"/>
              <a:t>系统使用对象</a:t>
            </a:r>
            <a:endParaRPr lang="en-US" altLang="zh-CN" sz="1800" dirty="0" smtClean="0"/>
          </a:p>
          <a:p>
            <a:pPr marL="531813" indent="-531813"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1800" dirty="0" smtClean="0"/>
              <a:t>系统特点总结</a:t>
            </a:r>
            <a:endParaRPr lang="en-US" altLang="zh-CN" sz="1800" dirty="0" smtClean="0"/>
          </a:p>
          <a:p>
            <a:pPr marL="531813" indent="-531813"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endParaRPr lang="zh-CN" altLang="en-US" sz="1800" dirty="0" smtClean="0">
              <a:solidFill>
                <a:srgbClr val="262626"/>
              </a:solidFill>
            </a:endParaRP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endParaRPr lang="zh-CN" altLang="en-US" sz="1800" dirty="0" smtClean="0">
              <a:solidFill>
                <a:srgbClr val="262626"/>
              </a:solidFill>
              <a:latin typeface="Verdana" pitchFamily="34" charset="0"/>
            </a:endParaRP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n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9372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ctrTitle"/>
          </p:nvPr>
        </p:nvSpPr>
        <p:spPr>
          <a:xfrm>
            <a:off x="3059832" y="260648"/>
            <a:ext cx="6084168" cy="550391"/>
          </a:xfrm>
        </p:spPr>
        <p:txBody>
          <a:bodyPr/>
          <a:lstStyle/>
          <a:p>
            <a:pPr algn="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学校当前收费模式</a:t>
            </a:r>
          </a:p>
        </p:txBody>
      </p:sp>
      <p:grpSp>
        <p:nvGrpSpPr>
          <p:cNvPr id="6147" name="组合 30"/>
          <p:cNvGrpSpPr>
            <a:grpSpLocks/>
          </p:cNvGrpSpPr>
          <p:nvPr/>
        </p:nvGrpSpPr>
        <p:grpSpPr bwMode="auto">
          <a:xfrm>
            <a:off x="1331913" y="3141663"/>
            <a:ext cx="6335712" cy="3494087"/>
            <a:chOff x="1331640" y="3140968"/>
            <a:chExt cx="6336704" cy="3495301"/>
          </a:xfrm>
        </p:grpSpPr>
        <p:pic>
          <p:nvPicPr>
            <p:cNvPr id="5" name="图片 4" descr="财务人员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417856" y="4302408"/>
              <a:ext cx="589033" cy="4555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150" name="TextBox 16"/>
            <p:cNvSpPr txBox="1">
              <a:spLocks noChangeArrowheads="1"/>
            </p:cNvSpPr>
            <p:nvPr/>
          </p:nvSpPr>
          <p:spPr bwMode="auto">
            <a:xfrm>
              <a:off x="1331640" y="4776051"/>
              <a:ext cx="806911" cy="23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付费用户</a:t>
              </a:r>
            </a:p>
          </p:txBody>
        </p:sp>
        <p:pic>
          <p:nvPicPr>
            <p:cNvPr id="6151" name="Picture 2" descr="G:\Users\ljiang\Desktop\缴费单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142" y="4338723"/>
              <a:ext cx="1040399" cy="419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Box 16"/>
            <p:cNvSpPr txBox="1">
              <a:spLocks noChangeArrowheads="1"/>
            </p:cNvSpPr>
            <p:nvPr/>
          </p:nvSpPr>
          <p:spPr bwMode="auto">
            <a:xfrm>
              <a:off x="2894489" y="4776051"/>
              <a:ext cx="687590" cy="19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缴费单</a:t>
              </a:r>
            </a:p>
          </p:txBody>
        </p:sp>
        <p:grpSp>
          <p:nvGrpSpPr>
            <p:cNvPr id="6153" name="组合 32"/>
            <p:cNvGrpSpPr>
              <a:grpSpLocks/>
            </p:cNvGrpSpPr>
            <p:nvPr/>
          </p:nvGrpSpPr>
          <p:grpSpPr bwMode="auto">
            <a:xfrm>
              <a:off x="5288179" y="3140968"/>
              <a:ext cx="943828" cy="640761"/>
              <a:chOff x="5452314" y="4149080"/>
              <a:chExt cx="1163766" cy="936104"/>
            </a:xfrm>
          </p:grpSpPr>
          <p:pic>
            <p:nvPicPr>
              <p:cNvPr id="139268" name="Picture 4" descr="G:\Users\ljiang\Desktop\RMB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452474" y="4149080"/>
                <a:ext cx="1162897" cy="57536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74" name="TextBox 16"/>
              <p:cNvSpPr txBox="1">
                <a:spLocks noChangeArrowheads="1"/>
              </p:cNvSpPr>
              <p:nvPr/>
            </p:nvSpPr>
            <p:spPr bwMode="auto">
              <a:xfrm>
                <a:off x="5562552" y="4808185"/>
                <a:ext cx="100811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现金支付</a:t>
                </a:r>
              </a:p>
            </p:txBody>
          </p:sp>
        </p:grpSp>
        <p:sp>
          <p:nvSpPr>
            <p:cNvPr id="15" name="右箭头 14"/>
            <p:cNvSpPr/>
            <p:nvPr/>
          </p:nvSpPr>
          <p:spPr bwMode="auto">
            <a:xfrm>
              <a:off x="2135041" y="4462227"/>
              <a:ext cx="408051" cy="19691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887915" y="4462227"/>
              <a:ext cx="408051" cy="19691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19" name="左大括号 18"/>
            <p:cNvSpPr/>
            <p:nvPr/>
          </p:nvSpPr>
          <p:spPr bwMode="auto">
            <a:xfrm>
              <a:off x="4411872" y="3337886"/>
              <a:ext cx="293733" cy="2713980"/>
            </a:xfrm>
            <a:prstGeom prst="leftBrace">
              <a:avLst>
                <a:gd name="adj1" fmla="val 8333"/>
                <a:gd name="adj2" fmla="val 45238"/>
              </a:avLst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157" name="组合 31"/>
            <p:cNvGrpSpPr>
              <a:grpSpLocks/>
            </p:cNvGrpSpPr>
            <p:nvPr/>
          </p:nvGrpSpPr>
          <p:grpSpPr bwMode="auto">
            <a:xfrm>
              <a:off x="5334028" y="4670526"/>
              <a:ext cx="2334316" cy="1017288"/>
              <a:chOff x="5418536" y="1052736"/>
              <a:chExt cx="2877404" cy="1484279"/>
            </a:xfrm>
          </p:grpSpPr>
          <p:pic>
            <p:nvPicPr>
              <p:cNvPr id="6168" name="Picture 3" descr="G:\Users\ljiang\Desktop\银行卡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8536" y="1052736"/>
                <a:ext cx="1018803" cy="1082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69" name="TextBox 16"/>
              <p:cNvSpPr txBox="1">
                <a:spLocks noChangeArrowheads="1"/>
              </p:cNvSpPr>
              <p:nvPr/>
            </p:nvSpPr>
            <p:spPr bwMode="auto">
              <a:xfrm>
                <a:off x="5421454" y="2132858"/>
                <a:ext cx="1365550" cy="404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银行卡存款</a:t>
                </a:r>
              </a:p>
            </p:txBody>
          </p:sp>
          <p:pic>
            <p:nvPicPr>
              <p:cNvPr id="139272" name="Picture 8" descr="G:\Users\ljiang\Desktop\远程扣款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288011" y="1413810"/>
                <a:ext cx="820043" cy="641825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71" name="TextBox 16"/>
              <p:cNvSpPr txBox="1">
                <a:spLocks noChangeArrowheads="1"/>
              </p:cNvSpPr>
              <p:nvPr/>
            </p:nvSpPr>
            <p:spPr bwMode="auto">
              <a:xfrm>
                <a:off x="7287827" y="2132856"/>
                <a:ext cx="10081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银行扣款</a:t>
                </a:r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6638239" y="1701124"/>
                <a:ext cx="504943" cy="28731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2D36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6158" name="组合 34"/>
            <p:cNvGrpSpPr>
              <a:grpSpLocks/>
            </p:cNvGrpSpPr>
            <p:nvPr/>
          </p:nvGrpSpPr>
          <p:grpSpPr bwMode="auto">
            <a:xfrm>
              <a:off x="4837617" y="5741000"/>
              <a:ext cx="1822615" cy="895269"/>
              <a:chOff x="4799557" y="5351487"/>
              <a:chExt cx="2246314" cy="1307206"/>
            </a:xfrm>
          </p:grpSpPr>
          <p:sp>
            <p:nvSpPr>
              <p:cNvPr id="6165" name="TextBox 16"/>
              <p:cNvSpPr txBox="1">
                <a:spLocks noChangeArrowheads="1"/>
              </p:cNvSpPr>
              <p:nvPr/>
            </p:nvSpPr>
            <p:spPr bwMode="auto">
              <a:xfrm>
                <a:off x="5432385" y="6254240"/>
                <a:ext cx="1613486" cy="404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手持</a:t>
                </a:r>
                <a:r>
                  <a:rPr lang="en-US" altLang="zh-CN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POS</a:t>
                </a:r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刷卡</a:t>
                </a:r>
              </a:p>
            </p:txBody>
          </p:sp>
          <p:pic>
            <p:nvPicPr>
              <p:cNvPr id="6166" name="Picture 7" descr="G:\Users\ljiang\Desktop\手持POS1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544" y="5351487"/>
                <a:ext cx="9525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7" name="Picture 1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557" y="5589240"/>
                <a:ext cx="415926" cy="41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59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08" y="4966430"/>
              <a:ext cx="337357" cy="28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60" name="组合 33"/>
            <p:cNvGrpSpPr>
              <a:grpSpLocks/>
            </p:cNvGrpSpPr>
            <p:nvPr/>
          </p:nvGrpSpPr>
          <p:grpSpPr bwMode="auto">
            <a:xfrm>
              <a:off x="4806606" y="3929680"/>
              <a:ext cx="1506966" cy="733231"/>
              <a:chOff x="4842472" y="2780928"/>
              <a:chExt cx="1858002" cy="1069087"/>
            </a:xfrm>
          </p:grpSpPr>
          <p:pic>
            <p:nvPicPr>
              <p:cNvPr id="139270" name="Picture 6" descr="G:\Users\ljiang\Desktop\汇款单.gif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5418765" y="2781729"/>
                <a:ext cx="1241120" cy="694638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63" name="TextBox 16"/>
              <p:cNvSpPr txBox="1">
                <a:spLocks noChangeArrowheads="1"/>
              </p:cNvSpPr>
              <p:nvPr/>
            </p:nvSpPr>
            <p:spPr bwMode="auto">
              <a:xfrm>
                <a:off x="5692361" y="3573016"/>
                <a:ext cx="10081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121C3F"/>
                    </a:solidFill>
                    <a:latin typeface="微软雅黑" pitchFamily="34" charset="-122"/>
                    <a:ea typeface="微软雅黑" pitchFamily="34" charset="-122"/>
                  </a:rPr>
                  <a:t>汇款单</a:t>
                </a:r>
              </a:p>
            </p:txBody>
          </p:sp>
          <p:pic>
            <p:nvPicPr>
              <p:cNvPr id="6164" name="Picture 15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2472" y="2996952"/>
                <a:ext cx="415925" cy="41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61" name="Picture 1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08" y="3165989"/>
              <a:ext cx="408176" cy="31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矩形 29"/>
          <p:cNvSpPr>
            <a:spLocks noChangeArrowheads="1"/>
          </p:cNvSpPr>
          <p:nvPr/>
        </p:nvSpPr>
        <p:spPr bwMode="auto">
          <a:xfrm>
            <a:off x="611188" y="1141960"/>
            <a:ext cx="78486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700"/>
              </a:spcAft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收费业务模式多样，流程复杂，工作繁忙，主要体现在：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700"/>
              </a:spcAft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收费对象多：不仅面向本校学生，而且还面向各类校外人员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700"/>
              </a:spcAft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涉及院系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部门多：各院系、部门都有需要收费的业务类型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700"/>
              </a:spcAft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收费项目多：不仅包括常规的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学费、住宿费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，还包括各类考试报名费、培训费、会务费等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700"/>
              </a:spcAft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收费金额差异大：即有小金额的收费，又包括单笔金额较高的收费项目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700"/>
              </a:spcAft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收费方式多样：现金、汇款、银行扣款、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POS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机等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84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5032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16"/>
          <p:cNvSpPr txBox="1">
            <a:spLocks noChangeArrowheads="1"/>
          </p:cNvSpPr>
          <p:nvPr/>
        </p:nvSpPr>
        <p:spPr bwMode="auto">
          <a:xfrm>
            <a:off x="827088" y="1560513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现金支付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700338" y="1557338"/>
            <a:ext cx="5759450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付费者的烦恼：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必须到现场办理；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办理效率低，需要排队；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携带现金不安全。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财务部门的烦恼：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需要组织大量人员提供现场收费服务，成本高；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收款明细登记繁琐，容易出错；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存在收到假钞的风险，以及其它潜在风险；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必须当天押运现金银行存款。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收费部门的烦恼：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无法从财务处及时获得收费进展，难以实现进程监控；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只能满足少量收费对象的业务场景。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 descr="G:\Users\ljiang\Desktop\R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916113"/>
            <a:ext cx="1163637" cy="5762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学校当前收费模式的缺点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现金支付</a:t>
            </a:r>
          </a:p>
        </p:txBody>
      </p:sp>
    </p:spTree>
    <p:extLst>
      <p:ext uri="{BB962C8B-B14F-4D97-AF65-F5344CB8AC3E}">
        <p14:creationId xmlns:p14="http://schemas.microsoft.com/office/powerpoint/2010/main" val="269705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500188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16"/>
          <p:cNvSpPr txBox="1">
            <a:spLocks noChangeArrowheads="1"/>
          </p:cNvSpPr>
          <p:nvPr/>
        </p:nvSpPr>
        <p:spPr bwMode="auto">
          <a:xfrm>
            <a:off x="827088" y="1560513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汇款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700338" y="1557338"/>
            <a:ext cx="575945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付费者的烦恼：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需要获得学校账户详细信息；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付费者需要到银行或邮政部门办理汇款；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付费者汇款后，不能即时获得成功状态（是否收到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是否足额）。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财务部门的烦恼：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需要告知付费者学校账户详细信息；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需要凭汇款单办理收款；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必须手工对账，手工登记收费明细，工作量巨大；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收费统计信息严重滞后。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收费部门的烦恼：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无法从财务处及时获得收费进展，难以实现进程监控；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无法实现退款；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只能满足少量收费对象的业务场景。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 descr="G:\Users\ljiang\Desktop\汇款单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916113"/>
            <a:ext cx="1241425" cy="6953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学校当前收费模式的缺点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汇款</a:t>
            </a:r>
          </a:p>
        </p:txBody>
      </p:sp>
    </p:spTree>
    <p:extLst>
      <p:ext uri="{BB962C8B-B14F-4D97-AF65-F5344CB8AC3E}">
        <p14:creationId xmlns:p14="http://schemas.microsoft.com/office/powerpoint/2010/main" val="1538052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500188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 descr="G:\Users\ljiang\Desktop\银行卡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10191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6"/>
          <p:cNvSpPr txBox="1">
            <a:spLocks noChangeArrowheads="1"/>
          </p:cNvSpPr>
          <p:nvPr/>
        </p:nvSpPr>
        <p:spPr bwMode="auto">
          <a:xfrm>
            <a:off x="827088" y="1560513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银行卡存扣款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700338" y="1557338"/>
            <a:ext cx="575945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付费者的烦恼：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付费者需要到银行柜面或在自动存款机上存款；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付费者存款后，不能即时获得成功状态（是否收到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是否足额）。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财务部门的烦恼：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需要提前为付费者学生开卡，并传递到付费者手中；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需要为银行提供扣款明细电子表格，数据安全很难保障；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银行未能即时提供扣款明细数据，无法即时获得扣款状态；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扣款明细数据无法自动实时同步到校内应用系统，需要手工导入；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无法事中获得收费统计报表，难以实现统一监管。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收费部门的烦恼：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无法从财务处及时获得收费进展，难以实现进程监控；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无法实现退款；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只能满足学年初大面积收费的业务场景。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学校当前收费模式的缺点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银行卡存扣款</a:t>
            </a:r>
          </a:p>
        </p:txBody>
      </p:sp>
    </p:spTree>
    <p:extLst>
      <p:ext uri="{BB962C8B-B14F-4D97-AF65-F5344CB8AC3E}">
        <p14:creationId xmlns:p14="http://schemas.microsoft.com/office/powerpoint/2010/main" val="3959138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16"/>
          <p:cNvSpPr txBox="1">
            <a:spLocks noChangeArrowheads="1"/>
          </p:cNvSpPr>
          <p:nvPr/>
        </p:nvSpPr>
        <p:spPr bwMode="auto">
          <a:xfrm>
            <a:off x="827088" y="1560513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手持</a:t>
            </a:r>
            <a:r>
              <a:rPr lang="en-US" altLang="zh-CN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400">
                <a:solidFill>
                  <a:srgbClr val="121C3F"/>
                </a:solidFill>
                <a:latin typeface="微软雅黑" pitchFamily="34" charset="-122"/>
                <a:ea typeface="微软雅黑" pitchFamily="34" charset="-122"/>
              </a:rPr>
              <a:t>刷卡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700338" y="1557338"/>
            <a:ext cx="5759450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付费者的烦恼：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必须到现场办理。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财务部门的烦恼：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需要向银行特别申请；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需要准备相应设备；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银行未能即时提供扣款明细数据，无法即时获得扣款明细；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扣款明细数据无法自动实时同步到校内应用系统，需要手工导入；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无法事中获得收费统计报表，难以实现统一监管。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收费部门的烦恼：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无法从财务处及时获得收费进展，难以实现进程监控；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无法实现退款；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800"/>
              </a:lnSpc>
              <a:spcAft>
                <a:spcPts val="700"/>
              </a:spcAft>
              <a:buFontTx/>
              <a:buAutoNum type="arabicPeriod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只能满足少量收费对象的业务场景。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6" name="Picture 7" descr="G:\Users\ljiang\Desktop\手持PO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95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学校当前收费模式的缺点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机刷卡</a:t>
            </a:r>
          </a:p>
        </p:txBody>
      </p:sp>
    </p:spTree>
    <p:extLst>
      <p:ext uri="{BB962C8B-B14F-4D97-AF65-F5344CB8AC3E}">
        <p14:creationId xmlns:p14="http://schemas.microsoft.com/office/powerpoint/2010/main" val="688976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组合 23"/>
          <p:cNvGrpSpPr>
            <a:grpSpLocks/>
          </p:cNvGrpSpPr>
          <p:nvPr/>
        </p:nvGrpSpPr>
        <p:grpSpPr bwMode="auto">
          <a:xfrm>
            <a:off x="627063" y="3222625"/>
            <a:ext cx="7832725" cy="2870200"/>
            <a:chOff x="627707" y="2852936"/>
            <a:chExt cx="7832725" cy="2871323"/>
          </a:xfrm>
        </p:grpSpPr>
        <p:pic>
          <p:nvPicPr>
            <p:cNvPr id="41" name="图片 40" descr="财务人员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55079" y="2852936"/>
              <a:ext cx="726214" cy="6648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31" name="TextBox 16"/>
            <p:cNvSpPr txBox="1">
              <a:spLocks noChangeArrowheads="1"/>
            </p:cNvSpPr>
            <p:nvPr/>
          </p:nvSpPr>
          <p:spPr bwMode="auto">
            <a:xfrm>
              <a:off x="627707" y="3616039"/>
              <a:ext cx="919162" cy="308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付费用户</a:t>
              </a: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1851669" y="3086390"/>
              <a:ext cx="503238" cy="289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2770832" y="2925377"/>
            <a:ext cx="765175" cy="639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Image" r:id="rId4" imgW="8330159" imgH="7542857" progId="">
                    <p:embed/>
                  </p:oleObj>
                </mc:Choice>
                <mc:Fallback>
                  <p:oleObj name="Image" r:id="rId4" imgW="8330159" imgH="754285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832" y="2925377"/>
                          <a:ext cx="765175" cy="639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Picture 3" descr="G:\Users\ljiang\Desktop\支付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15519" y="2924402"/>
              <a:ext cx="881063" cy="565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9" name="Picture 4" descr="G:\Users\ljiang\Desktop\选择银行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947544" y="2924402"/>
              <a:ext cx="1439863" cy="6495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0" name="Picture 6" descr="G:\Users\ljiang\Desktop\网上银行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876107" y="4426765"/>
              <a:ext cx="1584325" cy="8766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7" descr="G:\Users\ljiang\Desktop\支付状态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23357" y="4426765"/>
              <a:ext cx="1905000" cy="8480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8" descr="G:\Users\ljiang\Desktop\查询统计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4707" y="4426765"/>
              <a:ext cx="1963737" cy="7924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38" name="TextBox 16"/>
            <p:cNvSpPr txBox="1">
              <a:spLocks noChangeArrowheads="1"/>
            </p:cNvSpPr>
            <p:nvPr/>
          </p:nvSpPr>
          <p:spPr bwMode="auto">
            <a:xfrm>
              <a:off x="2554932" y="3616039"/>
              <a:ext cx="1296987" cy="308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登录系统</a:t>
              </a:r>
            </a:p>
          </p:txBody>
        </p:sp>
        <p:sp>
          <p:nvSpPr>
            <p:cNvPr id="1039" name="TextBox 16"/>
            <p:cNvSpPr txBox="1">
              <a:spLocks noChangeArrowheads="1"/>
            </p:cNvSpPr>
            <p:nvPr/>
          </p:nvSpPr>
          <p:spPr bwMode="auto">
            <a:xfrm>
              <a:off x="4715519" y="3616039"/>
              <a:ext cx="936625" cy="308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点击支付</a:t>
              </a:r>
            </a:p>
          </p:txBody>
        </p:sp>
        <p:sp>
          <p:nvSpPr>
            <p:cNvPr id="1040" name="TextBox 16"/>
            <p:cNvSpPr txBox="1">
              <a:spLocks noChangeArrowheads="1"/>
            </p:cNvSpPr>
            <p:nvPr/>
          </p:nvSpPr>
          <p:spPr bwMode="auto">
            <a:xfrm>
              <a:off x="7163444" y="3616039"/>
              <a:ext cx="1008063" cy="308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选择银行</a:t>
              </a:r>
            </a:p>
          </p:txBody>
        </p:sp>
        <p:sp>
          <p:nvSpPr>
            <p:cNvPr id="1041" name="TextBox 16"/>
            <p:cNvSpPr txBox="1">
              <a:spLocks noChangeArrowheads="1"/>
            </p:cNvSpPr>
            <p:nvPr/>
          </p:nvSpPr>
          <p:spPr bwMode="auto">
            <a:xfrm>
              <a:off x="7163444" y="5406713"/>
              <a:ext cx="1008063" cy="306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网银支付</a:t>
              </a:r>
            </a:p>
          </p:txBody>
        </p:sp>
        <p:sp>
          <p:nvSpPr>
            <p:cNvPr id="1042" name="TextBox 16"/>
            <p:cNvSpPr txBox="1">
              <a:spLocks noChangeArrowheads="1"/>
            </p:cNvSpPr>
            <p:nvPr/>
          </p:nvSpPr>
          <p:spPr bwMode="auto">
            <a:xfrm>
              <a:off x="4210694" y="5406713"/>
              <a:ext cx="1296988" cy="306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付费状态反馈</a:t>
              </a:r>
            </a:p>
          </p:txBody>
        </p:sp>
        <p:sp>
          <p:nvSpPr>
            <p:cNvPr id="1043" name="TextBox 16"/>
            <p:cNvSpPr txBox="1">
              <a:spLocks noChangeArrowheads="1"/>
            </p:cNvSpPr>
            <p:nvPr/>
          </p:nvSpPr>
          <p:spPr bwMode="auto">
            <a:xfrm>
              <a:off x="970607" y="5406713"/>
              <a:ext cx="1657350" cy="317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121C3F"/>
                  </a:solidFill>
                  <a:latin typeface="微软雅黑" pitchFamily="34" charset="-122"/>
                  <a:ea typeface="微软雅黑" pitchFamily="34" charset="-122"/>
                </a:rPr>
                <a:t>付费项目查询统计</a:t>
              </a:r>
            </a:p>
          </p:txBody>
        </p:sp>
        <p:sp>
          <p:nvSpPr>
            <p:cNvPr id="70" name="右箭头 69"/>
            <p:cNvSpPr/>
            <p:nvPr/>
          </p:nvSpPr>
          <p:spPr bwMode="auto">
            <a:xfrm>
              <a:off x="3923357" y="3068920"/>
              <a:ext cx="504825" cy="289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6083944" y="3068920"/>
              <a:ext cx="503238" cy="289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72" name="右箭头 71"/>
            <p:cNvSpPr/>
            <p:nvPr/>
          </p:nvSpPr>
          <p:spPr bwMode="auto">
            <a:xfrm rot="10800000">
              <a:off x="3059757" y="4715803"/>
              <a:ext cx="503237" cy="28744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73" name="右箭头 72"/>
            <p:cNvSpPr/>
            <p:nvPr/>
          </p:nvSpPr>
          <p:spPr bwMode="auto">
            <a:xfrm rot="10800000">
              <a:off x="6083944" y="4715803"/>
              <a:ext cx="503238" cy="28744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  <p:sp>
          <p:nvSpPr>
            <p:cNvPr id="74" name="右箭头 73"/>
            <p:cNvSpPr/>
            <p:nvPr/>
          </p:nvSpPr>
          <p:spPr bwMode="auto">
            <a:xfrm rot="5400000">
              <a:off x="7488812" y="3959913"/>
              <a:ext cx="358915" cy="2889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srgbClr val="F2D360"/>
                </a:solidFill>
                <a:ea typeface="宋体" pitchFamily="2" charset="-122"/>
              </a:endParaRPr>
            </a:p>
          </p:txBody>
        </p:sp>
      </p:grpSp>
      <p:sp>
        <p:nvSpPr>
          <p:cNvPr id="75" name="内容占位符 1"/>
          <p:cNvSpPr>
            <a:spLocks noGrp="1"/>
          </p:cNvSpPr>
          <p:nvPr>
            <p:ph idx="1"/>
          </p:nvPr>
        </p:nvSpPr>
        <p:spPr>
          <a:xfrm>
            <a:off x="468313" y="1268760"/>
            <a:ext cx="8351837" cy="1512168"/>
          </a:xfrm>
        </p:spPr>
        <p:txBody>
          <a:bodyPr>
            <a:normAutofit/>
          </a:bodyPr>
          <a:lstStyle/>
          <a:p>
            <a:pPr marL="1588" indent="12700" eaLnBrk="1" hangingPunct="1">
              <a:spcAft>
                <a:spcPts val="700"/>
              </a:spcAft>
              <a:buFont typeface="Wingdings" pitchFamily="2" charset="2"/>
              <a:buNone/>
              <a:defRPr/>
            </a:pPr>
            <a:endParaRPr lang="en-US" altLang="zh-CN" sz="1600" b="0" smtClean="0"/>
          </a:p>
          <a:p>
            <a:pPr marL="1588" indent="12700" eaLnBrk="1" hangingPunct="1">
              <a:spcAft>
                <a:spcPts val="700"/>
              </a:spcAft>
              <a:buFont typeface="Wingdings" pitchFamily="2" charset="2"/>
              <a:buNone/>
              <a:defRPr/>
            </a:pPr>
            <a:r>
              <a:rPr lang="zh-CN" altLang="zh-CN" sz="1600" b="0" smtClean="0"/>
              <a:t>随着</a:t>
            </a:r>
            <a:r>
              <a:rPr lang="zh-CN" altLang="zh-CN" sz="1600" b="0" dirty="0" smtClean="0"/>
              <a:t>网络的普及和相关技术手段的迅速发展，电子商务在近几年得到长足的进步，越来越多的人开始接受并习惯“网上支付”这一种便捷的手段。</a:t>
            </a:r>
            <a:endParaRPr lang="en-US" altLang="zh-CN" sz="1600" b="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1600" b="0" dirty="0"/>
          </a:p>
        </p:txBody>
      </p:sp>
      <p:sp>
        <p:nvSpPr>
          <p:cNvPr id="26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网上支付流程</a:t>
            </a:r>
          </a:p>
        </p:txBody>
      </p:sp>
    </p:spTree>
    <p:extLst>
      <p:ext uri="{BB962C8B-B14F-4D97-AF65-F5344CB8AC3E}">
        <p14:creationId xmlns:p14="http://schemas.microsoft.com/office/powerpoint/2010/main" val="14653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38"/>
          <p:cNvGrpSpPr>
            <a:grpSpLocks/>
          </p:cNvGrpSpPr>
          <p:nvPr/>
        </p:nvGrpSpPr>
        <p:grpSpPr bwMode="auto">
          <a:xfrm>
            <a:off x="1042988" y="1484313"/>
            <a:ext cx="6842125" cy="4346575"/>
            <a:chOff x="1043608" y="1484784"/>
            <a:chExt cx="6840760" cy="4346779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043608" y="1484784"/>
              <a:ext cx="1163405" cy="5477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招生报名</a:t>
              </a:r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043608" y="2169028"/>
              <a:ext cx="1163405" cy="546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培训报名</a:t>
              </a:r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043608" y="2853273"/>
              <a:ext cx="1163405" cy="546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教务系统</a:t>
              </a: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043608" y="3537517"/>
              <a:ext cx="1163405" cy="5477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研究生系统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043608" y="4220174"/>
              <a:ext cx="1163405" cy="5477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捐款系统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043608" y="4904419"/>
              <a:ext cx="1163405" cy="5477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189405" y="1484784"/>
              <a:ext cx="1163405" cy="54771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6719375" y="1484784"/>
              <a:ext cx="1164993" cy="5477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中国银行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6719375" y="2169028"/>
              <a:ext cx="1164993" cy="546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工商银行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6719375" y="2853273"/>
              <a:ext cx="1164993" cy="546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农业银行</a:t>
              </a: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6719375" y="3537517"/>
              <a:ext cx="1164993" cy="5477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建设银行</a:t>
              </a: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6719375" y="4220174"/>
              <a:ext cx="1164993" cy="5477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兴业银行</a:t>
              </a: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6719375" y="4904419"/>
              <a:ext cx="1164993" cy="5477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>
              <a:off x="6309882" y="1757847"/>
              <a:ext cx="342832" cy="3557754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893966" y="5520398"/>
              <a:ext cx="879300" cy="311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家银行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rot="5400000">
              <a:off x="2103382" y="3434325"/>
              <a:ext cx="376255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5" name="矩形 57"/>
            <p:cNvSpPr>
              <a:spLocks noChangeArrowheads="1"/>
            </p:cNvSpPr>
            <p:nvPr/>
          </p:nvSpPr>
          <p:spPr bwMode="auto">
            <a:xfrm>
              <a:off x="2800291" y="3400048"/>
              <a:ext cx="731012" cy="31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信息流</a:t>
              </a:r>
              <a:endParaRPr lang="en-US" altLang="zh-CN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6" name="矩形 58"/>
            <p:cNvSpPr>
              <a:spLocks noChangeArrowheads="1"/>
            </p:cNvSpPr>
            <p:nvPr/>
          </p:nvSpPr>
          <p:spPr bwMode="auto">
            <a:xfrm>
              <a:off x="5672815" y="3742056"/>
              <a:ext cx="731012" cy="31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资金流</a:t>
              </a:r>
              <a:endParaRPr lang="en-US" altLang="zh-CN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7" name="矩形 59"/>
            <p:cNvSpPr>
              <a:spLocks noChangeArrowheads="1"/>
            </p:cNvSpPr>
            <p:nvPr/>
          </p:nvSpPr>
          <p:spPr bwMode="auto">
            <a:xfrm>
              <a:off x="2794777" y="5520494"/>
              <a:ext cx="912469" cy="31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系统接入</a:t>
              </a:r>
              <a:endParaRPr lang="en-US" altLang="zh-CN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60"/>
            <p:cNvSpPr>
              <a:spLocks noChangeArrowheads="1"/>
            </p:cNvSpPr>
            <p:nvPr/>
          </p:nvSpPr>
          <p:spPr bwMode="auto">
            <a:xfrm>
              <a:off x="4249718" y="5520398"/>
              <a:ext cx="1047541" cy="304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第三方网关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 bwMode="auto">
            <a:xfrm>
              <a:off x="5900389" y="3399399"/>
              <a:ext cx="342832" cy="20638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4189405" y="2169028"/>
              <a:ext cx="1163405" cy="5477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4189405" y="2853273"/>
              <a:ext cx="1163405" cy="54612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89405" y="3537517"/>
              <a:ext cx="1163405" cy="5477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189405" y="4220174"/>
              <a:ext cx="1163405" cy="5477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4189405" y="4904419"/>
              <a:ext cx="1163405" cy="54771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银行网关</a:t>
              </a:r>
            </a:p>
          </p:txBody>
        </p:sp>
        <p:sp>
          <p:nvSpPr>
            <p:cNvPr id="31" name="左大括号 30"/>
            <p:cNvSpPr/>
            <p:nvPr/>
          </p:nvSpPr>
          <p:spPr bwMode="auto">
            <a:xfrm rot="10800000">
              <a:off x="5421060" y="1757847"/>
              <a:ext cx="342832" cy="3557754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ea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2480008" y="1757847"/>
              <a:ext cx="143640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480008" y="2442091"/>
              <a:ext cx="14364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480008" y="3126336"/>
              <a:ext cx="143640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 bwMode="auto">
            <a:xfrm>
              <a:off x="2480008" y="3810580"/>
              <a:ext cx="14364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480008" y="4494825"/>
              <a:ext cx="143640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480008" y="5177482"/>
              <a:ext cx="143640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 bwMode="auto">
            <a:xfrm>
              <a:off x="1222959" y="5520398"/>
              <a:ext cx="877713" cy="311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个系统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圆角矩形标注 41"/>
          <p:cNvSpPr/>
          <p:nvPr/>
        </p:nvSpPr>
        <p:spPr>
          <a:xfrm>
            <a:off x="4942220" y="5816465"/>
            <a:ext cx="2016125" cy="751725"/>
          </a:xfrm>
          <a:prstGeom prst="wedgeRoundRectCallout">
            <a:avLst>
              <a:gd name="adj1" fmla="val -34263"/>
              <a:gd name="adj2" fmla="val -99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分散连接“第三方支付”的模式实现网上支付</a:t>
            </a:r>
            <a:endParaRPr lang="zh-CN" altLang="en-US" sz="14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标题 2"/>
          <p:cNvSpPr txBox="1">
            <a:spLocks/>
          </p:cNvSpPr>
          <p:nvPr/>
        </p:nvSpPr>
        <p:spPr>
          <a:xfrm>
            <a:off x="3059832" y="260648"/>
            <a:ext cx="6084168" cy="5503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应用系统分散连接模式</a:t>
            </a:r>
          </a:p>
        </p:txBody>
      </p:sp>
    </p:spTree>
    <p:extLst>
      <p:ext uri="{BB962C8B-B14F-4D97-AF65-F5344CB8AC3E}">
        <p14:creationId xmlns:p14="http://schemas.microsoft.com/office/powerpoint/2010/main" val="1182887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1680</Words>
  <Application>Microsoft Office PowerPoint</Application>
  <PresentationFormat>全屏显示(4:3)</PresentationFormat>
  <Paragraphs>303</Paragraphs>
  <Slides>17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自定义设计方案</vt:lpstr>
      <vt:lpstr>Image</vt:lpstr>
      <vt:lpstr>PowerPoint 演示文稿</vt:lpstr>
      <vt:lpstr>提  纲</vt:lpstr>
      <vt:lpstr>学校当前收费模式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xiaozhen.wang</dc:creator>
  <cp:lastModifiedBy>Kinger</cp:lastModifiedBy>
  <cp:revision>14</cp:revision>
  <dcterms:created xsi:type="dcterms:W3CDTF">2012-04-06T15:10:37Z</dcterms:created>
  <dcterms:modified xsi:type="dcterms:W3CDTF">2012-04-24T18:02:17Z</dcterms:modified>
</cp:coreProperties>
</file>