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85" r:id="rId4"/>
    <p:sldId id="258" r:id="rId5"/>
    <p:sldId id="259" r:id="rId6"/>
    <p:sldId id="260" r:id="rId7"/>
    <p:sldId id="261" r:id="rId8"/>
    <p:sldId id="262" r:id="rId9"/>
    <p:sldId id="263" r:id="rId10"/>
    <p:sldId id="264" r:id="rId11"/>
    <p:sldId id="286" r:id="rId12"/>
    <p:sldId id="28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8" r:id="rId30"/>
    <p:sldId id="28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983"/>
    <a:srgbClr val="08439A"/>
    <a:srgbClr val="044CC2"/>
    <a:srgbClr val="70ADF6"/>
    <a:srgbClr val="6699FF"/>
    <a:srgbClr val="035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660"/>
  </p:normalViewPr>
  <p:slideViewPr>
    <p:cSldViewPr>
      <p:cViewPr>
        <p:scale>
          <a:sx n="60" d="100"/>
          <a:sy n="60" d="100"/>
        </p:scale>
        <p:origin x="-1698" y="-2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32C4A1-7AB4-47C7-BA67-A014AA2D12CA}" type="datetimeFigureOut">
              <a:rPr lang="zh-CN" altLang="en-US" smtClean="0"/>
              <a:t>2012-04-17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B40F8-64A8-4D52-B4D9-EBCD6EAF6F06}" type="slidenum">
              <a:rPr lang="zh-CN" altLang="en-US" smtClean="0"/>
              <a:t>‹#›</a:t>
            </a:fld>
            <a:endParaRPr lang="zh-CN" altLang="en-US"/>
          </a:p>
        </p:txBody>
      </p:sp>
    </p:spTree>
    <p:extLst>
      <p:ext uri="{BB962C8B-B14F-4D97-AF65-F5344CB8AC3E}">
        <p14:creationId xmlns:p14="http://schemas.microsoft.com/office/powerpoint/2010/main" val="29399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例如：内蒙古财经学院的数据显示，</a:t>
            </a:r>
            <a:r>
              <a:rPr lang="en-US" altLang="zh-CN" dirty="0" smtClean="0"/>
              <a:t>1</a:t>
            </a:r>
            <a:r>
              <a:rPr lang="zh-CN" altLang="en-US" dirty="0" smtClean="0"/>
              <a:t>立方米的天然气（</a:t>
            </a:r>
            <a:r>
              <a:rPr lang="en-US" altLang="zh-CN" dirty="0" smtClean="0"/>
              <a:t>1.82</a:t>
            </a:r>
            <a:r>
              <a:rPr lang="zh-CN" altLang="en-US" dirty="0" smtClean="0"/>
              <a:t>元）的使用能效等于</a:t>
            </a:r>
            <a:r>
              <a:rPr lang="en-US" altLang="zh-CN" dirty="0" smtClean="0"/>
              <a:t>10</a:t>
            </a:r>
            <a:r>
              <a:rPr lang="zh-CN" altLang="en-US" dirty="0" smtClean="0"/>
              <a:t>度电（</a:t>
            </a:r>
            <a:r>
              <a:rPr lang="en-US" altLang="zh-CN" dirty="0" smtClean="0"/>
              <a:t>0.5</a:t>
            </a:r>
            <a:r>
              <a:rPr lang="zh-CN" altLang="en-US" dirty="0" smtClean="0"/>
              <a:t>元</a:t>
            </a:r>
            <a:r>
              <a:rPr lang="en-US" altLang="zh-CN" dirty="0" smtClean="0"/>
              <a:t>/</a:t>
            </a:r>
            <a:r>
              <a:rPr lang="zh-CN" altLang="en-US" dirty="0" smtClean="0"/>
              <a:t>度）的能效；水电气总耗资</a:t>
            </a:r>
            <a:r>
              <a:rPr lang="en-US" altLang="zh-CN" dirty="0" smtClean="0"/>
              <a:t>3000</a:t>
            </a:r>
            <a:r>
              <a:rPr lang="zh-CN" altLang="en-US" dirty="0" smtClean="0"/>
              <a:t>万左右，能效系统后，每年节省</a:t>
            </a:r>
            <a:r>
              <a:rPr lang="en-US" altLang="zh-CN" dirty="0" smtClean="0"/>
              <a:t>10%-11%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382EC1C-57FA-4AA1-9070-3DE406078815}"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8B16C825-6225-4A72-9210-02AE9D8F47BB}" type="datetimeFigureOut">
              <a:rPr lang="zh-CN" altLang="en-US"/>
              <a:pPr>
                <a:defRPr/>
              </a:pPr>
              <a:t>2012-04-17</a:t>
            </a:fld>
            <a:endParaRPr lang="en-US"/>
          </a:p>
        </p:txBody>
      </p:sp>
      <p:sp>
        <p:nvSpPr>
          <p:cNvPr id="6" name="页脚占位符 4"/>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FDA40CE4-B373-4449-ADBF-22AF29402226}" type="slidenum">
              <a:rPr lang="zh-CN" altLang="en-US"/>
              <a:pPr>
                <a:defRPr/>
              </a:pPr>
              <a:t>‹#›</a:t>
            </a:fld>
            <a:endParaRPr lang="en-US"/>
          </a:p>
        </p:txBody>
      </p:sp>
    </p:spTree>
    <p:extLst>
      <p:ext uri="{BB962C8B-B14F-4D97-AF65-F5344CB8AC3E}">
        <p14:creationId xmlns:p14="http://schemas.microsoft.com/office/powerpoint/2010/main" val="1245821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93C5C4A7-1B46-4E48-9C45-DB73952994AB}" type="datetimeFigureOut">
              <a:rPr lang="zh-CN" altLang="en-US" smtClean="0"/>
              <a:pPr/>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AB5DEC3-CDB6-4CFF-A247-B201C2A52460}" type="slidenum">
              <a:rPr lang="zh-CN" altLang="en-US" smtClean="0"/>
              <a:pPr/>
              <a:t>‹#›</a:t>
            </a:fld>
            <a:endParaRPr lang="zh-CN" altLang="en-US"/>
          </a:p>
        </p:txBody>
      </p:sp>
    </p:spTree>
    <p:extLst>
      <p:ext uri="{BB962C8B-B14F-4D97-AF65-F5344CB8AC3E}">
        <p14:creationId xmlns:p14="http://schemas.microsoft.com/office/powerpoint/2010/main" val="477159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111FED-0567-45F6-AE73-740F6A104E92}"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0C474AC-DDD7-4770-9292-6F07D330602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348E25C-5EDF-48DD-A136-C90E47B61791}" type="datetimeFigureOut">
              <a:rPr lang="zh-CN" altLang="en-US" smtClean="0"/>
              <a:t>2012-04-17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DDA0229-BCB3-42E2-AFE7-A58D4C24F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7"/>
          <p:cNvSpPr>
            <a:spLocks noChangeArrowheads="1"/>
          </p:cNvSpPr>
          <p:nvPr userDrawn="1"/>
        </p:nvSpPr>
        <p:spPr bwMode="auto">
          <a:xfrm>
            <a:off x="1214414" y="0"/>
            <a:ext cx="7929586" cy="1142984"/>
          </a:xfrm>
          <a:prstGeom prst="rect">
            <a:avLst/>
          </a:prstGeom>
          <a:solidFill>
            <a:srgbClr val="0354C2"/>
          </a:solidFill>
          <a:ln w="9525">
            <a:noFill/>
            <a:miter lim="800000"/>
            <a:headEnd/>
            <a:tailEnd/>
          </a:ln>
        </p:spPr>
        <p:txBody>
          <a:bodyPr/>
          <a:lstStyle/>
          <a:p>
            <a:endParaRPr lang="zh-CN" altLang="en-US"/>
          </a:p>
        </p:txBody>
      </p:sp>
      <p:sp>
        <p:nvSpPr>
          <p:cNvPr id="10" name="Rectangle 7"/>
          <p:cNvSpPr>
            <a:spLocks noChangeArrowheads="1"/>
          </p:cNvSpPr>
          <p:nvPr userDrawn="1"/>
        </p:nvSpPr>
        <p:spPr bwMode="auto">
          <a:xfrm>
            <a:off x="0" y="0"/>
            <a:ext cx="1266405" cy="1142984"/>
          </a:xfrm>
          <a:prstGeom prst="rect">
            <a:avLst/>
          </a:prstGeom>
          <a:solidFill>
            <a:srgbClr val="073983"/>
          </a:solidFill>
          <a:ln w="9525">
            <a:noFill/>
            <a:miter lim="800000"/>
            <a:headEnd/>
            <a:tailEnd/>
          </a:ln>
        </p:spPr>
        <p:txBody>
          <a:bodyPr/>
          <a:lstStyle/>
          <a:p>
            <a:endParaRPr lang="zh-CN" altLang="en-US"/>
          </a:p>
        </p:txBody>
      </p:sp>
      <p:sp>
        <p:nvSpPr>
          <p:cNvPr id="11" name="Text Box 12"/>
          <p:cNvSpPr txBox="1">
            <a:spLocks noChangeArrowheads="1"/>
          </p:cNvSpPr>
          <p:nvPr userDrawn="1"/>
        </p:nvSpPr>
        <p:spPr bwMode="auto">
          <a:xfrm>
            <a:off x="-71470" y="357166"/>
            <a:ext cx="5878536" cy="323165"/>
          </a:xfrm>
          <a:prstGeom prst="rect">
            <a:avLst/>
          </a:prstGeom>
          <a:noFill/>
          <a:ln w="9525">
            <a:noFill/>
            <a:miter lim="800000"/>
            <a:headEnd/>
            <a:tailEnd/>
          </a:ln>
        </p:spPr>
        <p:txBody>
          <a:bodyPr wrap="square">
            <a:spAutoFit/>
          </a:bodyPr>
          <a:lstStyle/>
          <a:p>
            <a:pPr>
              <a:spcBef>
                <a:spcPct val="50000"/>
              </a:spcBef>
            </a:pPr>
            <a:r>
              <a:rPr lang="en-US" altLang="zh-CN" sz="1500" b="1" dirty="0" smtClean="0">
                <a:solidFill>
                  <a:schemeClr val="bg1"/>
                </a:solidFill>
                <a:latin typeface="Arial Unicode MS" pitchFamily="34" charset="-122"/>
                <a:ea typeface="Arial Unicode MS" pitchFamily="34" charset="-122"/>
                <a:cs typeface="Arial Unicode MS" pitchFamily="34" charset="-122"/>
              </a:rPr>
              <a:t>WISDRAGON</a:t>
            </a:r>
            <a:r>
              <a:rPr lang="zh-CN" altLang="en-US" sz="1500" b="1" dirty="0">
                <a:solidFill>
                  <a:schemeClr val="bg1"/>
                </a:solidFill>
                <a:latin typeface="微软雅黑" pitchFamily="34" charset="-122"/>
                <a:ea typeface="微软雅黑" pitchFamily="34" charset="-122"/>
              </a:rPr>
              <a:t> </a:t>
            </a:r>
            <a:r>
              <a:rPr lang="zh-CN" altLang="en-US" sz="1500" b="1" dirty="0" smtClean="0">
                <a:solidFill>
                  <a:schemeClr val="bg1"/>
                </a:solidFill>
                <a:latin typeface="微软雅黑" pitchFamily="34" charset="-122"/>
                <a:ea typeface="微软雅黑" pitchFamily="34" charset="-122"/>
              </a:rPr>
              <a:t>  </a:t>
            </a:r>
            <a:r>
              <a:rPr lang="en-US" altLang="zh-CN" sz="1500" b="1" dirty="0" smtClean="0">
                <a:solidFill>
                  <a:schemeClr val="bg1"/>
                </a:solidFill>
                <a:latin typeface="微软雅黑" pitchFamily="34" charset="-122"/>
                <a:ea typeface="微软雅黑" pitchFamily="34" charset="-122"/>
              </a:rPr>
              <a:t>INFORMATION</a:t>
            </a:r>
            <a:endParaRPr lang="zh-CN" altLang="en-US" sz="1500" b="1" dirty="0">
              <a:solidFill>
                <a:schemeClr val="bg1"/>
              </a:solidFill>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2.xml"/><Relationship Id="rId1" Type="http://schemas.openxmlformats.org/officeDocument/2006/relationships/slideLayout" Target="../slideLayouts/slideLayout13.xml"/><Relationship Id="rId5" Type="http://schemas.openxmlformats.org/officeDocument/2006/relationships/slide" Target="slide25.xml"/><Relationship Id="rId4" Type="http://schemas.openxmlformats.org/officeDocument/2006/relationships/slide" Target="slide24.xml"/></Relationships>
</file>

<file path=ppt/slides/_rels/slide1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7.xml"/><Relationship Id="rId1" Type="http://schemas.openxmlformats.org/officeDocument/2006/relationships/slideLayout" Target="../slideLayouts/slideLayout13.xml"/><Relationship Id="rId5" Type="http://schemas.openxmlformats.org/officeDocument/2006/relationships/slide" Target="slide26.xml"/><Relationship Id="rId4" Type="http://schemas.openxmlformats.org/officeDocument/2006/relationships/slide" Target="slide25.xml"/></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Rectangle 5"/>
          <p:cNvSpPr>
            <a:spLocks noChangeArrowheads="1"/>
          </p:cNvSpPr>
          <p:nvPr/>
        </p:nvSpPr>
        <p:spPr bwMode="auto">
          <a:xfrm>
            <a:off x="7164388" y="3743325"/>
            <a:ext cx="503237" cy="1284288"/>
          </a:xfrm>
          <a:prstGeom prst="rect">
            <a:avLst/>
          </a:prstGeom>
          <a:solidFill>
            <a:schemeClr val="bg1"/>
          </a:solidFill>
          <a:ln w="9525">
            <a:noFill/>
            <a:miter lim="800000"/>
            <a:headEnd/>
            <a:tailEnd/>
          </a:ln>
        </p:spPr>
        <p:txBody>
          <a:bodyPr wrap="none" anchor="ctr"/>
          <a:lstStyle/>
          <a:p>
            <a:endParaRPr lang="zh-CN" altLang="en-US"/>
          </a:p>
        </p:txBody>
      </p:sp>
      <p:sp>
        <p:nvSpPr>
          <p:cNvPr id="6" name="Rectangle 7"/>
          <p:cNvSpPr>
            <a:spLocks noChangeArrowheads="1"/>
          </p:cNvSpPr>
          <p:nvPr/>
        </p:nvSpPr>
        <p:spPr bwMode="auto">
          <a:xfrm>
            <a:off x="1285852" y="3743325"/>
            <a:ext cx="6500857" cy="1284288"/>
          </a:xfrm>
          <a:prstGeom prst="rect">
            <a:avLst/>
          </a:prstGeom>
          <a:solidFill>
            <a:srgbClr val="0354C2"/>
          </a:solidFill>
          <a:ln w="9525">
            <a:noFill/>
            <a:miter lim="800000"/>
            <a:headEnd/>
            <a:tailEnd/>
          </a:ln>
        </p:spPr>
        <p:txBody>
          <a:bodyPr/>
          <a:lstStyle/>
          <a:p>
            <a:endParaRPr lang="zh-CN" altLang="en-US"/>
          </a:p>
        </p:txBody>
      </p:sp>
      <p:sp>
        <p:nvSpPr>
          <p:cNvPr id="7" name="Rectangle 10"/>
          <p:cNvSpPr>
            <a:spLocks noChangeArrowheads="1"/>
          </p:cNvSpPr>
          <p:nvPr/>
        </p:nvSpPr>
        <p:spPr bwMode="auto">
          <a:xfrm>
            <a:off x="7786709" y="3743325"/>
            <a:ext cx="1357291" cy="1284288"/>
          </a:xfrm>
          <a:prstGeom prst="rect">
            <a:avLst/>
          </a:prstGeom>
          <a:solidFill>
            <a:srgbClr val="929497"/>
          </a:solidFill>
          <a:ln w="9525">
            <a:noFill/>
            <a:miter lim="800000"/>
            <a:headEnd/>
            <a:tailEnd/>
          </a:ln>
        </p:spPr>
        <p:txBody>
          <a:bodyPr/>
          <a:lstStyle/>
          <a:p>
            <a:endParaRPr lang="zh-CN" altLang="en-US"/>
          </a:p>
        </p:txBody>
      </p:sp>
      <p:pic>
        <p:nvPicPr>
          <p:cNvPr id="16" name="图片 15" descr="zhilongPPT-3-2.jpg"/>
          <p:cNvPicPr>
            <a:picLocks noChangeAspect="1"/>
          </p:cNvPicPr>
          <p:nvPr/>
        </p:nvPicPr>
        <p:blipFill>
          <a:blip r:embed="rId2"/>
          <a:stretch>
            <a:fillRect/>
          </a:stretch>
        </p:blipFill>
        <p:spPr>
          <a:xfrm>
            <a:off x="0" y="3714752"/>
            <a:ext cx="1292224" cy="1357322"/>
          </a:xfrm>
          <a:prstGeom prst="rect">
            <a:avLst/>
          </a:prstGeom>
        </p:spPr>
      </p:pic>
      <p:sp>
        <p:nvSpPr>
          <p:cNvPr id="28" name="Rectangle 7"/>
          <p:cNvSpPr>
            <a:spLocks noChangeArrowheads="1"/>
          </p:cNvSpPr>
          <p:nvPr/>
        </p:nvSpPr>
        <p:spPr bwMode="auto">
          <a:xfrm>
            <a:off x="1285852" y="3714752"/>
            <a:ext cx="1785949" cy="1284288"/>
          </a:xfrm>
          <a:prstGeom prst="rect">
            <a:avLst/>
          </a:prstGeom>
          <a:solidFill>
            <a:srgbClr val="073983"/>
          </a:solidFill>
          <a:ln w="9525">
            <a:noFill/>
            <a:miter lim="800000"/>
            <a:headEnd/>
            <a:tailEnd/>
          </a:ln>
        </p:spPr>
        <p:txBody>
          <a:bodyPr/>
          <a:lstStyle/>
          <a:p>
            <a:endParaRPr lang="zh-CN" altLang="en-US"/>
          </a:p>
        </p:txBody>
      </p:sp>
      <p:pic>
        <p:nvPicPr>
          <p:cNvPr id="15" name="图片 14" descr="zhilongPPT-3-1.jpg"/>
          <p:cNvPicPr>
            <a:picLocks noChangeAspect="1"/>
          </p:cNvPicPr>
          <p:nvPr/>
        </p:nvPicPr>
        <p:blipFill>
          <a:blip r:embed="rId3"/>
          <a:stretch>
            <a:fillRect/>
          </a:stretch>
        </p:blipFill>
        <p:spPr>
          <a:xfrm>
            <a:off x="0" y="0"/>
            <a:ext cx="9144000" cy="3771900"/>
          </a:xfrm>
          <a:prstGeom prst="rect">
            <a:avLst/>
          </a:prstGeom>
        </p:spPr>
      </p:pic>
      <p:sp>
        <p:nvSpPr>
          <p:cNvPr id="29" name="Text Box 12"/>
          <p:cNvSpPr txBox="1">
            <a:spLocks noChangeArrowheads="1"/>
          </p:cNvSpPr>
          <p:nvPr/>
        </p:nvSpPr>
        <p:spPr bwMode="auto">
          <a:xfrm>
            <a:off x="1285852" y="4181018"/>
            <a:ext cx="1785949" cy="400110"/>
          </a:xfrm>
          <a:prstGeom prst="rect">
            <a:avLst/>
          </a:prstGeom>
          <a:noFill/>
          <a:ln w="9525">
            <a:noFill/>
            <a:miter lim="800000"/>
            <a:headEnd/>
            <a:tailEnd/>
          </a:ln>
        </p:spPr>
        <p:txBody>
          <a:bodyPr wrap="square">
            <a:spAutoFit/>
          </a:bodyPr>
          <a:lstStyle/>
          <a:p>
            <a:pPr>
              <a:spcBef>
                <a:spcPct val="50000"/>
              </a:spcBef>
            </a:pPr>
            <a:r>
              <a:rPr lang="en-US" altLang="zh-CN" sz="2000" b="1" dirty="0" smtClean="0">
                <a:solidFill>
                  <a:schemeClr val="bg1"/>
                </a:solidFill>
                <a:latin typeface="Arial Unicode MS" pitchFamily="34" charset="-122"/>
                <a:ea typeface="Arial Unicode MS" pitchFamily="34" charset="-122"/>
                <a:cs typeface="Arial Unicode MS" pitchFamily="34" charset="-122"/>
              </a:rPr>
              <a:t>WISDRAGON</a:t>
            </a:r>
            <a:endParaRPr lang="zh-CN" altLang="en-US" sz="2000" b="1" dirty="0">
              <a:solidFill>
                <a:schemeClr val="bg1"/>
              </a:solidFill>
              <a:latin typeface="微软雅黑" pitchFamily="34" charset="-122"/>
              <a:ea typeface="微软雅黑" pitchFamily="34" charset="-122"/>
            </a:endParaRPr>
          </a:p>
        </p:txBody>
      </p:sp>
      <p:sp>
        <p:nvSpPr>
          <p:cNvPr id="12" name="Rectangle 9"/>
          <p:cNvSpPr>
            <a:spLocks noChangeArrowheads="1"/>
          </p:cNvSpPr>
          <p:nvPr/>
        </p:nvSpPr>
        <p:spPr bwMode="auto">
          <a:xfrm>
            <a:off x="0" y="5013325"/>
            <a:ext cx="9144000" cy="1844675"/>
          </a:xfrm>
          <a:prstGeom prst="rect">
            <a:avLst/>
          </a:prstGeom>
          <a:solidFill>
            <a:srgbClr val="70ADF6"/>
          </a:solidFill>
          <a:ln w="9525">
            <a:noFill/>
            <a:miter lim="800000"/>
            <a:headEnd/>
            <a:tailEnd/>
          </a:ln>
        </p:spPr>
        <p:txBody>
          <a:bodyPr/>
          <a:lstStyle/>
          <a:p>
            <a:endParaRPr lang="zh-CN" altLang="en-US"/>
          </a:p>
        </p:txBody>
      </p:sp>
      <p:sp>
        <p:nvSpPr>
          <p:cNvPr id="13" name="Text Box 13"/>
          <p:cNvSpPr txBox="1">
            <a:spLocks noChangeArrowheads="1"/>
          </p:cNvSpPr>
          <p:nvPr/>
        </p:nvSpPr>
        <p:spPr bwMode="auto">
          <a:xfrm>
            <a:off x="3317206" y="5663279"/>
            <a:ext cx="5826794" cy="544765"/>
          </a:xfrm>
          <a:prstGeom prst="rect">
            <a:avLst/>
          </a:prstGeom>
          <a:noFill/>
          <a:ln w="9525">
            <a:noFill/>
            <a:miter lim="800000"/>
            <a:headEnd/>
            <a:tailEnd/>
          </a:ln>
        </p:spPr>
        <p:txBody>
          <a:bodyPr wrap="square">
            <a:spAutoFit/>
          </a:bodyPr>
          <a:lstStyle/>
          <a:p>
            <a:pPr algn="r">
              <a:lnSpc>
                <a:spcPct val="80000"/>
              </a:lnSpc>
              <a:spcBef>
                <a:spcPct val="50000"/>
              </a:spcBef>
            </a:pPr>
            <a:r>
              <a:rPr lang="zh-CN" altLang="en-US" sz="1400" b="1" dirty="0" smtClean="0">
                <a:latin typeface="微软雅黑" pitchFamily="34" charset="-122"/>
                <a:ea typeface="微软雅黑" pitchFamily="34" charset="-122"/>
              </a:rPr>
              <a:t>上海智隆信息技术有限公司</a:t>
            </a:r>
            <a:endParaRPr lang="en-US" altLang="zh-CN" sz="1400" b="1" dirty="0" smtClean="0">
              <a:latin typeface="微软雅黑" pitchFamily="34" charset="-122"/>
              <a:ea typeface="微软雅黑" pitchFamily="34" charset="-122"/>
            </a:endParaRPr>
          </a:p>
          <a:p>
            <a:pPr algn="r">
              <a:lnSpc>
                <a:spcPct val="80000"/>
              </a:lnSpc>
              <a:spcBef>
                <a:spcPct val="50000"/>
              </a:spcBef>
            </a:pPr>
            <a:r>
              <a:rPr lang="en-US" altLang="zh-CN" sz="1400" b="1" dirty="0" smtClean="0">
                <a:latin typeface="微软雅黑" pitchFamily="34" charset="-122"/>
                <a:ea typeface="微软雅黑" pitchFamily="34" charset="-122"/>
              </a:rPr>
              <a:t>2012</a:t>
            </a:r>
            <a:r>
              <a:rPr lang="zh-CN" altLang="en-US" sz="1400" b="1" dirty="0" smtClean="0">
                <a:latin typeface="微软雅黑" pitchFamily="34" charset="-122"/>
                <a:ea typeface="微软雅黑" pitchFamily="34" charset="-122"/>
              </a:rPr>
              <a:t>年</a:t>
            </a:r>
            <a:r>
              <a:rPr lang="en-US" altLang="zh-CN" sz="1400" b="1" dirty="0" smtClean="0">
                <a:latin typeface="微软雅黑" pitchFamily="34" charset="-122"/>
                <a:ea typeface="微软雅黑" pitchFamily="34" charset="-122"/>
              </a:rPr>
              <a:t>4</a:t>
            </a:r>
            <a:r>
              <a:rPr lang="zh-CN" altLang="en-US" sz="1400" b="1" dirty="0" smtClean="0">
                <a:latin typeface="微软雅黑" pitchFamily="34" charset="-122"/>
                <a:ea typeface="微软雅黑" pitchFamily="34" charset="-122"/>
              </a:rPr>
              <a:t>月</a:t>
            </a:r>
            <a:endParaRPr lang="en-US" altLang="zh-CN" sz="1400" b="1" dirty="0" smtClean="0">
              <a:latin typeface="微软雅黑" pitchFamily="34" charset="-122"/>
              <a:ea typeface="微软雅黑" pitchFamily="34" charset="-122"/>
            </a:endParaRPr>
          </a:p>
        </p:txBody>
      </p:sp>
      <p:sp>
        <p:nvSpPr>
          <p:cNvPr id="17" name="Text Box 12"/>
          <p:cNvSpPr txBox="1">
            <a:spLocks noChangeArrowheads="1"/>
          </p:cNvSpPr>
          <p:nvPr/>
        </p:nvSpPr>
        <p:spPr bwMode="auto">
          <a:xfrm>
            <a:off x="3053561" y="3863944"/>
            <a:ext cx="4733148" cy="1138773"/>
          </a:xfrm>
          <a:prstGeom prst="rect">
            <a:avLst/>
          </a:prstGeom>
          <a:noFill/>
          <a:ln w="9525">
            <a:noFill/>
            <a:miter lim="800000"/>
            <a:headEnd/>
            <a:tailEnd/>
          </a:ln>
        </p:spPr>
        <p:txBody>
          <a:bodyPr wrap="square">
            <a:spAutoFit/>
          </a:bodyPr>
          <a:lstStyle/>
          <a:p>
            <a:pPr algn="r">
              <a:spcBef>
                <a:spcPct val="50000"/>
              </a:spcBef>
            </a:pPr>
            <a:r>
              <a:rPr lang="zh-CN" altLang="en-US" sz="3200" b="1" dirty="0" smtClean="0">
                <a:solidFill>
                  <a:schemeClr val="bg1"/>
                </a:solidFill>
                <a:latin typeface="微软雅黑" pitchFamily="34" charset="-122"/>
                <a:ea typeface="微软雅黑" pitchFamily="34" charset="-122"/>
              </a:rPr>
              <a:t>智慧校园</a:t>
            </a:r>
            <a:r>
              <a:rPr lang="zh-CN" altLang="en-US" sz="2000" dirty="0" smtClean="0">
                <a:solidFill>
                  <a:schemeClr val="bg1"/>
                </a:solidFill>
                <a:latin typeface="微软雅黑" pitchFamily="34" charset="-122"/>
                <a:ea typeface="微软雅黑" pitchFamily="34" charset="-122"/>
              </a:rPr>
              <a:t>之</a:t>
            </a:r>
            <a:endParaRPr lang="en-US" altLang="zh-CN" sz="2000" dirty="0" smtClean="0">
              <a:solidFill>
                <a:schemeClr val="bg1"/>
              </a:solidFill>
              <a:latin typeface="微软雅黑" pitchFamily="34" charset="-122"/>
              <a:ea typeface="微软雅黑" pitchFamily="34" charset="-122"/>
            </a:endParaRPr>
          </a:p>
          <a:p>
            <a:pPr algn="r">
              <a:spcBef>
                <a:spcPct val="50000"/>
              </a:spcBef>
            </a:pPr>
            <a:r>
              <a:rPr lang="zh-CN" altLang="en-US" sz="2400" dirty="0" smtClean="0">
                <a:solidFill>
                  <a:schemeClr val="bg1"/>
                </a:solidFill>
                <a:latin typeface="微软雅黑" pitchFamily="34" charset="-122"/>
                <a:ea typeface="微软雅黑" pitchFamily="34" charset="-122"/>
              </a:rPr>
              <a:t>能效综合管理平台介绍</a:t>
            </a:r>
            <a:endParaRPr lang="zh-CN" altLang="en-US" sz="24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914400" y="1354416"/>
            <a:ext cx="8229600" cy="720080"/>
          </a:xfrm>
          <a:prstGeom prst="rect">
            <a:avLst/>
          </a:prstGeom>
        </p:spPr>
        <p:txBody>
          <a:bodyPr/>
          <a:lstStyle/>
          <a:p>
            <a:pPr algn="l" eaLnBrk="1" hangingPunct="1"/>
            <a:r>
              <a:rPr lang="zh-CN" altLang="en-US" sz="2000" b="1" dirty="0" smtClean="0"/>
              <a:t>能效综合管理平台</a:t>
            </a:r>
          </a:p>
        </p:txBody>
      </p:sp>
      <p:sp>
        <p:nvSpPr>
          <p:cNvPr id="28675" name="内容占位符 2"/>
          <p:cNvSpPr>
            <a:spLocks noGrp="1"/>
          </p:cNvSpPr>
          <p:nvPr>
            <p:ph idx="4294967295"/>
          </p:nvPr>
        </p:nvSpPr>
        <p:spPr>
          <a:xfrm>
            <a:off x="457200" y="2214563"/>
            <a:ext cx="8229600" cy="3911600"/>
          </a:xfrm>
          <a:prstGeom prst="rect">
            <a:avLst/>
          </a:prstGeom>
        </p:spPr>
        <p:txBody>
          <a:bodyPr/>
          <a:lstStyle/>
          <a:p>
            <a:pPr eaLnBrk="1" hangingPunct="1">
              <a:buFont typeface="Arial" charset="0"/>
              <a:buNone/>
            </a:pPr>
            <a:r>
              <a:rPr lang="en-US" altLang="zh-CN" smtClean="0"/>
              <a:t> </a:t>
            </a:r>
            <a:endParaRPr lang="zh-CN" altLang="en-US" smtClean="0"/>
          </a:p>
        </p:txBody>
      </p:sp>
      <p:pic>
        <p:nvPicPr>
          <p:cNvPr id="28676" name="Picture 4" descr="E:\Randi\Study\Study\高校建筑节能监管系统\gif\系统结构体系图.gif"/>
          <p:cNvPicPr>
            <a:picLocks noChangeAspect="1" noChangeArrowheads="1"/>
          </p:cNvPicPr>
          <p:nvPr/>
        </p:nvPicPr>
        <p:blipFill>
          <a:blip r:embed="rId2" cstate="print"/>
          <a:srcRect/>
          <a:stretch>
            <a:fillRect/>
          </a:stretch>
        </p:blipFill>
        <p:spPr bwMode="auto">
          <a:xfrm>
            <a:off x="1115615" y="1875991"/>
            <a:ext cx="6577939" cy="4758538"/>
          </a:xfrm>
          <a:prstGeom prst="rect">
            <a:avLst/>
          </a:prstGeom>
          <a:noFill/>
          <a:ln w="9525">
            <a:noFill/>
            <a:miter lim="800000"/>
            <a:headEnd/>
            <a:tailEnd/>
          </a:ln>
        </p:spPr>
      </p:pic>
      <p:sp>
        <p:nvSpPr>
          <p:cNvPr id="28677" name="Text Box 5"/>
          <p:cNvSpPr txBox="1">
            <a:spLocks noChangeArrowheads="1"/>
          </p:cNvSpPr>
          <p:nvPr/>
        </p:nvSpPr>
        <p:spPr bwMode="auto">
          <a:xfrm>
            <a:off x="4644008" y="188913"/>
            <a:ext cx="4499992"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系统架构</a:t>
            </a:r>
          </a:p>
        </p:txBody>
      </p:sp>
    </p:spTree>
    <p:extLst>
      <p:ext uri="{BB962C8B-B14F-4D97-AF65-F5344CB8AC3E}">
        <p14:creationId xmlns:p14="http://schemas.microsoft.com/office/powerpoint/2010/main" val="11687120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ox(in)">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457200" y="1000125"/>
            <a:ext cx="8229600" cy="1143000"/>
          </a:xfrm>
          <a:prstGeom prst="rect">
            <a:avLst/>
          </a:prstGeom>
        </p:spPr>
        <p:txBody>
          <a:bodyPr/>
          <a:lstStyle/>
          <a:p>
            <a:pPr algn="l" eaLnBrk="1" hangingPunct="1"/>
            <a:r>
              <a:rPr lang="en-US" altLang="zh-CN" smtClean="0"/>
              <a:t> </a:t>
            </a:r>
            <a:endParaRPr lang="zh-CN" altLang="en-US" smtClean="0"/>
          </a:p>
        </p:txBody>
      </p:sp>
      <p:sp>
        <p:nvSpPr>
          <p:cNvPr id="29699" name="内容占位符 2"/>
          <p:cNvSpPr>
            <a:spLocks noGrp="1"/>
          </p:cNvSpPr>
          <p:nvPr>
            <p:ph idx="4294967295"/>
          </p:nvPr>
        </p:nvSpPr>
        <p:spPr>
          <a:xfrm>
            <a:off x="457200" y="2214563"/>
            <a:ext cx="8229600" cy="3911600"/>
          </a:xfrm>
          <a:prstGeom prst="rect">
            <a:avLst/>
          </a:prstGeom>
        </p:spPr>
        <p:txBody>
          <a:bodyPr/>
          <a:lstStyle/>
          <a:p>
            <a:pPr eaLnBrk="1" hangingPunct="1">
              <a:buFont typeface="Arial" charset="0"/>
              <a:buNone/>
            </a:pPr>
            <a:r>
              <a:rPr lang="en-US" altLang="zh-CN" smtClean="0"/>
              <a:t> </a:t>
            </a:r>
            <a:endParaRPr lang="zh-CN" altLang="en-US" smtClean="0"/>
          </a:p>
        </p:txBody>
      </p:sp>
      <p:pic>
        <p:nvPicPr>
          <p:cNvPr id="29700" name="Picture 2" descr="E:\Randi\Study\Study\高校建筑节能监管系统\gif\系统功能框架图.gif"/>
          <p:cNvPicPr>
            <a:picLocks noChangeAspect="1" noChangeArrowheads="1"/>
          </p:cNvPicPr>
          <p:nvPr/>
        </p:nvPicPr>
        <p:blipFill>
          <a:blip r:embed="rId2" cstate="print"/>
          <a:srcRect/>
          <a:stretch>
            <a:fillRect/>
          </a:stretch>
        </p:blipFill>
        <p:spPr bwMode="auto">
          <a:xfrm>
            <a:off x="611188" y="1341438"/>
            <a:ext cx="7945437" cy="5335587"/>
          </a:xfrm>
          <a:prstGeom prst="rect">
            <a:avLst/>
          </a:prstGeom>
          <a:noFill/>
          <a:ln w="9525">
            <a:noFill/>
            <a:miter lim="800000"/>
            <a:headEnd/>
            <a:tailEnd/>
          </a:ln>
        </p:spPr>
      </p:pic>
      <p:sp>
        <p:nvSpPr>
          <p:cNvPr id="29701" name="Text Box 6"/>
          <p:cNvSpPr txBox="1">
            <a:spLocks noChangeArrowheads="1"/>
          </p:cNvSpPr>
          <p:nvPr/>
        </p:nvSpPr>
        <p:spPr bwMode="auto">
          <a:xfrm>
            <a:off x="4572000" y="333375"/>
            <a:ext cx="4572000" cy="523220"/>
          </a:xfrm>
          <a:prstGeom prst="rect">
            <a:avLst/>
          </a:prstGeom>
          <a:noFill/>
          <a:ln w="9525">
            <a:noFill/>
            <a:miter lim="800000"/>
            <a:headEnd/>
            <a:tailEnd/>
          </a:ln>
        </p:spPr>
        <p:txBody>
          <a:bodyPr wrap="square">
            <a:spAutoFit/>
          </a:bodyPr>
          <a:lstStyle/>
          <a:p>
            <a:pPr algn="r"/>
            <a:r>
              <a:rPr lang="zh-CN" altLang="en-US" sz="2800" b="1" dirty="0" smtClean="0">
                <a:solidFill>
                  <a:schemeClr val="bg1"/>
                </a:solidFill>
              </a:rPr>
              <a:t>功能</a:t>
            </a:r>
            <a:r>
              <a:rPr lang="zh-CN" altLang="en-US" sz="2800" b="1" dirty="0">
                <a:solidFill>
                  <a:schemeClr val="bg1"/>
                </a:solidFill>
              </a:rPr>
              <a:t>框架图</a:t>
            </a:r>
          </a:p>
        </p:txBody>
      </p:sp>
    </p:spTree>
    <p:extLst>
      <p:ext uri="{BB962C8B-B14F-4D97-AF65-F5344CB8AC3E}">
        <p14:creationId xmlns:p14="http://schemas.microsoft.com/office/powerpoint/2010/main" val="40435962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p:cNvSpPr>
            <a:spLocks noChangeArrowheads="1"/>
          </p:cNvSpPr>
          <p:nvPr/>
        </p:nvSpPr>
        <p:spPr bwMode="gray">
          <a:xfrm>
            <a:off x="6300788" y="4941888"/>
            <a:ext cx="2633662" cy="533400"/>
          </a:xfrm>
          <a:prstGeom prst="roundRect">
            <a:avLst>
              <a:gd name="adj" fmla="val 50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zh-CN" altLang="en-US" dirty="0">
                <a:solidFill>
                  <a:schemeClr val="tx1"/>
                </a:solidFill>
                <a:latin typeface="宋体" pitchFamily="2" charset="-122"/>
              </a:rPr>
              <a:t>能效审计</a:t>
            </a:r>
            <a:endParaRPr lang="zh-CN" altLang="en-US" dirty="0">
              <a:solidFill>
                <a:schemeClr val="tx1"/>
              </a:solidFill>
            </a:endParaRPr>
          </a:p>
        </p:txBody>
      </p:sp>
      <p:sp>
        <p:nvSpPr>
          <p:cNvPr id="4" name="AutoShape 10"/>
          <p:cNvSpPr>
            <a:spLocks noChangeArrowheads="1"/>
          </p:cNvSpPr>
          <p:nvPr/>
        </p:nvSpPr>
        <p:spPr bwMode="gray">
          <a:xfrm>
            <a:off x="6300788" y="3716338"/>
            <a:ext cx="2633662" cy="533400"/>
          </a:xfrm>
          <a:prstGeom prst="roundRect">
            <a:avLst>
              <a:gd name="adj" fmla="val 50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zh-CN" altLang="en-US" dirty="0">
                <a:solidFill>
                  <a:schemeClr val="tx1"/>
                </a:solidFill>
                <a:latin typeface="Times New Roman" pitchFamily="18" charset="0"/>
              </a:rPr>
              <a:t>节能分析和策略</a:t>
            </a:r>
            <a:endParaRPr lang="zh-CN" altLang="en-US" dirty="0">
              <a:solidFill>
                <a:schemeClr val="tx1"/>
              </a:solidFill>
            </a:endParaRPr>
          </a:p>
        </p:txBody>
      </p:sp>
      <p:sp>
        <p:nvSpPr>
          <p:cNvPr id="12292" name="Line 3"/>
          <p:cNvSpPr>
            <a:spLocks noChangeShapeType="1"/>
          </p:cNvSpPr>
          <p:nvPr/>
        </p:nvSpPr>
        <p:spPr bwMode="gray">
          <a:xfrm>
            <a:off x="3059113" y="3933825"/>
            <a:ext cx="504825" cy="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12293" name="Line 6"/>
          <p:cNvSpPr>
            <a:spLocks noChangeShapeType="1"/>
          </p:cNvSpPr>
          <p:nvPr/>
        </p:nvSpPr>
        <p:spPr bwMode="gray">
          <a:xfrm rot="2103433" flipH="1" flipV="1">
            <a:off x="3290888" y="4411663"/>
            <a:ext cx="7937" cy="579437"/>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12294" name="Line 7"/>
          <p:cNvSpPr>
            <a:spLocks noChangeShapeType="1"/>
          </p:cNvSpPr>
          <p:nvPr/>
        </p:nvSpPr>
        <p:spPr bwMode="gray">
          <a:xfrm rot="-6456755" flipH="1" flipV="1">
            <a:off x="5926932" y="2704306"/>
            <a:ext cx="169862" cy="657225"/>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12295" name="Line 8"/>
          <p:cNvSpPr>
            <a:spLocks noChangeShapeType="1"/>
          </p:cNvSpPr>
          <p:nvPr/>
        </p:nvSpPr>
        <p:spPr bwMode="gray">
          <a:xfrm rot="4384254" flipH="1">
            <a:off x="5793581" y="4585495"/>
            <a:ext cx="581025" cy="423862"/>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12296" name="Line 9"/>
          <p:cNvSpPr>
            <a:spLocks noChangeShapeType="1"/>
          </p:cNvSpPr>
          <p:nvPr/>
        </p:nvSpPr>
        <p:spPr bwMode="gray">
          <a:xfrm rot="120645" flipH="1">
            <a:off x="5868988" y="3925888"/>
            <a:ext cx="431800" cy="14287"/>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12" name="AutoShape 10"/>
          <p:cNvSpPr>
            <a:spLocks noChangeArrowheads="1"/>
          </p:cNvSpPr>
          <p:nvPr/>
        </p:nvSpPr>
        <p:spPr bwMode="gray">
          <a:xfrm>
            <a:off x="6300788" y="2608263"/>
            <a:ext cx="2635250" cy="533400"/>
          </a:xfrm>
          <a:prstGeom prst="roundRect">
            <a:avLst>
              <a:gd name="adj" fmla="val 50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zh-CN" altLang="en-US" dirty="0">
                <a:solidFill>
                  <a:schemeClr val="tx1"/>
                </a:solidFill>
                <a:latin typeface="Times New Roman" pitchFamily="18" charset="0"/>
              </a:rPr>
              <a:t>能耗公示</a:t>
            </a:r>
            <a:endParaRPr lang="zh-CN" altLang="en-US" dirty="0">
              <a:solidFill>
                <a:schemeClr val="tx1"/>
              </a:solidFill>
            </a:endParaRPr>
          </a:p>
        </p:txBody>
      </p:sp>
      <p:sp>
        <p:nvSpPr>
          <p:cNvPr id="12298" name="Oval 15" descr="p3"/>
          <p:cNvSpPr>
            <a:spLocks noChangeArrowheads="1"/>
          </p:cNvSpPr>
          <p:nvPr/>
        </p:nvSpPr>
        <p:spPr bwMode="gray">
          <a:xfrm>
            <a:off x="3563938" y="2895600"/>
            <a:ext cx="2362200" cy="2286000"/>
          </a:xfrm>
          <a:prstGeom prst="ellipse">
            <a:avLst/>
          </a:prstGeom>
          <a:blipFill dpi="0" rotWithShape="1">
            <a:blip r:embed="rId2" cstate="print"/>
            <a:srcRect/>
            <a:stretch>
              <a:fillRect/>
            </a:stretch>
          </a:blipFill>
          <a:ln w="9525">
            <a:noFill/>
            <a:round/>
            <a:headEnd/>
            <a:tailEnd/>
          </a:ln>
        </p:spPr>
        <p:txBody>
          <a:bodyPr wrap="none" anchor="ctr"/>
          <a:lstStyle/>
          <a:p>
            <a:pPr algn="ctr"/>
            <a:endParaRPr lang="zh-CN" altLang="en-US"/>
          </a:p>
        </p:txBody>
      </p:sp>
      <p:sp>
        <p:nvSpPr>
          <p:cNvPr id="15" name="AutoShape 17"/>
          <p:cNvSpPr>
            <a:spLocks noChangeArrowheads="1"/>
          </p:cNvSpPr>
          <p:nvPr/>
        </p:nvSpPr>
        <p:spPr bwMode="gray">
          <a:xfrm>
            <a:off x="468313" y="3687763"/>
            <a:ext cx="2635250" cy="533400"/>
          </a:xfrm>
          <a:prstGeom prst="roundRect">
            <a:avLst>
              <a:gd name="adj" fmla="val 50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zh-CN" altLang="en-US" dirty="0">
                <a:solidFill>
                  <a:schemeClr val="tx1"/>
                </a:solidFill>
                <a:latin typeface="Times New Roman" pitchFamily="18" charset="0"/>
              </a:rPr>
              <a:t>能耗查询</a:t>
            </a:r>
            <a:endParaRPr lang="zh-CN" altLang="en-US" dirty="0">
              <a:solidFill>
                <a:schemeClr val="tx1"/>
              </a:solidFill>
            </a:endParaRPr>
          </a:p>
        </p:txBody>
      </p:sp>
      <p:sp>
        <p:nvSpPr>
          <p:cNvPr id="16" name="AutoShape 19"/>
          <p:cNvSpPr>
            <a:spLocks noChangeArrowheads="1"/>
          </p:cNvSpPr>
          <p:nvPr/>
        </p:nvSpPr>
        <p:spPr bwMode="gray">
          <a:xfrm>
            <a:off x="323850" y="4911725"/>
            <a:ext cx="2928938" cy="533400"/>
          </a:xfrm>
          <a:prstGeom prst="roundRect">
            <a:avLst>
              <a:gd name="adj" fmla="val 50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zh-CN" altLang="en-US" dirty="0">
                <a:solidFill>
                  <a:schemeClr val="tx1"/>
                </a:solidFill>
                <a:latin typeface="Times New Roman" pitchFamily="18" charset="0"/>
              </a:rPr>
              <a:t>能耗报表</a:t>
            </a:r>
            <a:endParaRPr lang="zh-CN" altLang="en-US" dirty="0">
              <a:solidFill>
                <a:schemeClr val="tx1"/>
              </a:solidFill>
            </a:endParaRPr>
          </a:p>
        </p:txBody>
      </p:sp>
      <p:sp>
        <p:nvSpPr>
          <p:cNvPr id="12301" name="Oval 31"/>
          <p:cNvSpPr>
            <a:spLocks noChangeArrowheads="1"/>
          </p:cNvSpPr>
          <p:nvPr/>
        </p:nvSpPr>
        <p:spPr bwMode="gray">
          <a:xfrm>
            <a:off x="3495675" y="2841625"/>
            <a:ext cx="2519363" cy="2438400"/>
          </a:xfrm>
          <a:prstGeom prst="ellipse">
            <a:avLst/>
          </a:prstGeom>
          <a:noFill/>
          <a:ln w="28575" cap="rnd">
            <a:solidFill>
              <a:schemeClr val="bg2"/>
            </a:solidFill>
            <a:prstDash val="sysDot"/>
            <a:round/>
            <a:headEnd/>
            <a:tailEnd/>
          </a:ln>
        </p:spPr>
        <p:txBody>
          <a:bodyPr wrap="none" anchor="ctr"/>
          <a:lstStyle/>
          <a:p>
            <a:pPr algn="ctr"/>
            <a:endParaRPr lang="zh-CN" altLang="en-US"/>
          </a:p>
        </p:txBody>
      </p:sp>
      <p:sp>
        <p:nvSpPr>
          <p:cNvPr id="12302" name="Line 3"/>
          <p:cNvSpPr>
            <a:spLocks noChangeShapeType="1"/>
          </p:cNvSpPr>
          <p:nvPr/>
        </p:nvSpPr>
        <p:spPr bwMode="gray">
          <a:xfrm>
            <a:off x="3132138" y="2781300"/>
            <a:ext cx="647700" cy="503238"/>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24" name="AutoShape 10"/>
          <p:cNvSpPr>
            <a:spLocks noChangeArrowheads="1"/>
          </p:cNvSpPr>
          <p:nvPr/>
        </p:nvSpPr>
        <p:spPr bwMode="gray">
          <a:xfrm>
            <a:off x="468313" y="2535238"/>
            <a:ext cx="2633662" cy="533400"/>
          </a:xfrm>
          <a:prstGeom prst="roundRect">
            <a:avLst>
              <a:gd name="adj" fmla="val 50000"/>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zh-CN" altLang="en-US" dirty="0">
                <a:solidFill>
                  <a:schemeClr val="tx1"/>
                </a:solidFill>
              </a:rPr>
              <a:t>能耗监测</a:t>
            </a:r>
          </a:p>
        </p:txBody>
      </p:sp>
      <p:sp>
        <p:nvSpPr>
          <p:cNvPr id="29" name="圆角矩形标注 28"/>
          <p:cNvSpPr/>
          <p:nvPr/>
        </p:nvSpPr>
        <p:spPr>
          <a:xfrm>
            <a:off x="2987824" y="1700808"/>
            <a:ext cx="3672408" cy="648072"/>
          </a:xfrm>
          <a:prstGeom prst="wedgeRoundRectCallout">
            <a:avLst>
              <a:gd name="adj1" fmla="val -17231"/>
              <a:gd name="adj2" fmla="val 160181"/>
              <a:gd name="adj3" fmla="val 16667"/>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zh-CN" altLang="en-US" sz="2000" dirty="0">
                <a:solidFill>
                  <a:schemeClr val="tx1"/>
                </a:solidFill>
              </a:rPr>
              <a:t>节约型校园</a:t>
            </a:r>
            <a:r>
              <a:rPr lang="zh-CN" altLang="en-US" sz="2000" dirty="0" smtClean="0">
                <a:solidFill>
                  <a:schemeClr val="tx1"/>
                </a:solidFill>
              </a:rPr>
              <a:t>能效管理系统</a:t>
            </a:r>
            <a:endParaRPr lang="zh-CN" altLang="en-US" sz="2000" dirty="0">
              <a:solidFill>
                <a:schemeClr val="tx1"/>
              </a:solidFill>
            </a:endParaRPr>
          </a:p>
        </p:txBody>
      </p:sp>
      <p:sp>
        <p:nvSpPr>
          <p:cNvPr id="28" name="矩形 27"/>
          <p:cNvSpPr/>
          <p:nvPr/>
        </p:nvSpPr>
        <p:spPr bwMode="gray">
          <a:xfrm>
            <a:off x="3492500" y="5157788"/>
            <a:ext cx="2663825" cy="503237"/>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defRPr/>
            </a:pPr>
            <a:r>
              <a:rPr lang="en-US" altLang="zh-CN" dirty="0">
                <a:solidFill>
                  <a:schemeClr val="tx1"/>
                </a:solidFill>
              </a:rPr>
              <a:t>3D</a:t>
            </a:r>
            <a:r>
              <a:rPr lang="zh-CN" altLang="en-US" dirty="0">
                <a:solidFill>
                  <a:schemeClr val="tx1"/>
                </a:solidFill>
              </a:rPr>
              <a:t>校园模型</a:t>
            </a:r>
          </a:p>
        </p:txBody>
      </p:sp>
      <p:sp>
        <p:nvSpPr>
          <p:cNvPr id="20"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91584118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
          <p:cNvSpPr>
            <a:spLocks noChangeArrowheads="1"/>
          </p:cNvSpPr>
          <p:nvPr/>
        </p:nvSpPr>
        <p:spPr bwMode="auto">
          <a:xfrm>
            <a:off x="252413" y="2005254"/>
            <a:ext cx="6072187" cy="400110"/>
          </a:xfrm>
          <a:prstGeom prst="rect">
            <a:avLst/>
          </a:prstGeom>
          <a:noFill/>
          <a:ln w="9525">
            <a:noFill/>
            <a:miter lim="800000"/>
            <a:headEnd/>
            <a:tailEnd/>
          </a:ln>
        </p:spPr>
        <p:txBody>
          <a:bodyPr>
            <a:spAutoFit/>
          </a:bodyPr>
          <a:lstStyle/>
          <a:p>
            <a:r>
              <a:rPr lang="zh-CN" altLang="en-US" sz="2000" dirty="0"/>
              <a:t>能耗监测</a:t>
            </a:r>
            <a:r>
              <a:rPr lang="en-US" altLang="zh-CN" sz="2000" dirty="0"/>
              <a:t>-</a:t>
            </a:r>
            <a:r>
              <a:rPr lang="zh-CN" altLang="en-US" sz="2000" dirty="0"/>
              <a:t>用电监测</a:t>
            </a:r>
            <a:r>
              <a:rPr lang="en-US" altLang="zh-CN" sz="2000" dirty="0"/>
              <a:t>-</a:t>
            </a:r>
            <a:r>
              <a:rPr lang="zh-CN" altLang="en-US" sz="2000" dirty="0"/>
              <a:t>电表实时抄表</a:t>
            </a:r>
          </a:p>
        </p:txBody>
      </p:sp>
      <p:pic>
        <p:nvPicPr>
          <p:cNvPr id="13315" name="Picture 2"/>
          <p:cNvPicPr>
            <a:picLocks noChangeAspect="1" noChangeArrowheads="1"/>
          </p:cNvPicPr>
          <p:nvPr/>
        </p:nvPicPr>
        <p:blipFill>
          <a:blip r:embed="rId2" cstate="print"/>
          <a:srcRect/>
          <a:stretch>
            <a:fillRect/>
          </a:stretch>
        </p:blipFill>
        <p:spPr bwMode="auto">
          <a:xfrm>
            <a:off x="250825" y="2508491"/>
            <a:ext cx="8570913" cy="3700463"/>
          </a:xfrm>
          <a:prstGeom prst="rect">
            <a:avLst/>
          </a:prstGeom>
          <a:noFill/>
          <a:ln w="9525">
            <a:noFill/>
            <a:miter lim="800000"/>
            <a:headEnd/>
            <a:tailEnd/>
          </a:ln>
        </p:spPr>
      </p:pic>
      <p:sp>
        <p:nvSpPr>
          <p:cNvPr id="13316" name="Rectangle 4"/>
          <p:cNvSpPr>
            <a:spLocks noGrp="1" noChangeArrowheads="1"/>
          </p:cNvSpPr>
          <p:nvPr/>
        </p:nvSpPr>
        <p:spPr bwMode="auto">
          <a:xfrm>
            <a:off x="323528" y="1387824"/>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能耗监测</a:t>
            </a:r>
          </a:p>
        </p:txBody>
      </p:sp>
      <p:sp>
        <p:nvSpPr>
          <p:cNvPr id="7"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37089313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468313" y="2079159"/>
            <a:ext cx="6072187" cy="461963"/>
          </a:xfrm>
          <a:prstGeom prst="rect">
            <a:avLst/>
          </a:prstGeom>
          <a:noFill/>
          <a:ln w="9525">
            <a:noFill/>
            <a:miter lim="800000"/>
            <a:headEnd/>
            <a:tailEnd/>
          </a:ln>
        </p:spPr>
        <p:txBody>
          <a:bodyPr>
            <a:spAutoFit/>
          </a:bodyPr>
          <a:lstStyle/>
          <a:p>
            <a:r>
              <a:rPr lang="zh-CN" altLang="en-US" sz="2400"/>
              <a:t>能耗监测</a:t>
            </a:r>
            <a:r>
              <a:rPr lang="en-US" altLang="zh-CN" sz="2400"/>
              <a:t>-</a:t>
            </a:r>
            <a:r>
              <a:rPr lang="zh-CN" altLang="en-US" sz="2400"/>
              <a:t>用水监测</a:t>
            </a:r>
            <a:r>
              <a:rPr lang="en-US" altLang="zh-CN" sz="2400"/>
              <a:t>-</a:t>
            </a:r>
            <a:r>
              <a:rPr lang="zh-CN" altLang="en-US" sz="2400"/>
              <a:t>水表实时抄表</a:t>
            </a:r>
          </a:p>
        </p:txBody>
      </p:sp>
      <p:sp>
        <p:nvSpPr>
          <p:cNvPr id="14339" name="Rectangle 3"/>
          <p:cNvSpPr>
            <a:spLocks noGrp="1" noChangeArrowheads="1"/>
          </p:cNvSpPr>
          <p:nvPr/>
        </p:nvSpPr>
        <p:spPr bwMode="auto">
          <a:xfrm>
            <a:off x="395288" y="1452360"/>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能耗监测</a:t>
            </a:r>
          </a:p>
        </p:txBody>
      </p:sp>
      <p:pic>
        <p:nvPicPr>
          <p:cNvPr id="14340" name="Picture 4" descr="未命名"/>
          <p:cNvPicPr>
            <a:picLocks noChangeAspect="1" noChangeArrowheads="1"/>
          </p:cNvPicPr>
          <p:nvPr/>
        </p:nvPicPr>
        <p:blipFill>
          <a:blip r:embed="rId2" cstate="print"/>
          <a:srcRect/>
          <a:stretch>
            <a:fillRect/>
          </a:stretch>
        </p:blipFill>
        <p:spPr bwMode="auto">
          <a:xfrm>
            <a:off x="468313" y="2655422"/>
            <a:ext cx="8208962" cy="3679825"/>
          </a:xfrm>
          <a:prstGeom prst="rect">
            <a:avLst/>
          </a:prstGeom>
          <a:noFill/>
          <a:ln w="9525">
            <a:noFill/>
            <a:miter lim="800000"/>
            <a:headEnd/>
            <a:tailEnd/>
          </a:ln>
        </p:spPr>
      </p:pic>
      <p:sp>
        <p:nvSpPr>
          <p:cNvPr id="7"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2725762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sz="half" idx="1"/>
          </p:nvPr>
        </p:nvSpPr>
        <p:spPr>
          <a:xfrm>
            <a:off x="457200" y="2105176"/>
            <a:ext cx="5772150" cy="4525963"/>
          </a:xfrm>
        </p:spPr>
        <p:txBody>
          <a:bodyPr/>
          <a:lstStyle/>
          <a:p>
            <a:r>
              <a:rPr lang="zh-CN" altLang="en-US" sz="2000" dirty="0" smtClean="0"/>
              <a:t>能耗公示包含以下展示页面 </a:t>
            </a:r>
          </a:p>
        </p:txBody>
      </p:sp>
      <p:sp>
        <p:nvSpPr>
          <p:cNvPr id="15363" name="Rectangle 3"/>
          <p:cNvSpPr>
            <a:spLocks noGrp="1" noChangeArrowheads="1"/>
          </p:cNvSpPr>
          <p:nvPr/>
        </p:nvSpPr>
        <p:spPr bwMode="auto">
          <a:xfrm>
            <a:off x="395288" y="1343176"/>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a:t>
            </a:r>
          </a:p>
        </p:txBody>
      </p:sp>
      <p:pic>
        <p:nvPicPr>
          <p:cNvPr id="15364" name="Picture 4"/>
          <p:cNvPicPr>
            <a:picLocks noGrp="1" noChangeAspect="1" noChangeArrowheads="1"/>
          </p:cNvPicPr>
          <p:nvPr>
            <p:ph sz="half" idx="2"/>
          </p:nvPr>
        </p:nvPicPr>
        <p:blipFill>
          <a:blip r:embed="rId2" cstate="print"/>
          <a:srcRect/>
          <a:stretch>
            <a:fillRect/>
          </a:stretch>
        </p:blipFill>
        <p:spPr>
          <a:xfrm>
            <a:off x="4067944" y="2564904"/>
            <a:ext cx="2593975" cy="3442223"/>
          </a:xfrm>
          <a:noFill/>
        </p:spPr>
      </p:pic>
      <p:sp>
        <p:nvSpPr>
          <p:cNvPr id="7"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15125423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5364"/>
                                        </p:tgtEl>
                                        <p:attrNameLst>
                                          <p:attrName>style.visibility</p:attrName>
                                        </p:attrNameLst>
                                      </p:cBhvr>
                                      <p:to>
                                        <p:strVal val="visible"/>
                                      </p:to>
                                    </p:set>
                                    <p:animEffect transition="in" filter="diamond(in)">
                                      <p:cBhvr>
                                        <p:cTn id="13" dur="1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57200" y="2057741"/>
            <a:ext cx="8229600" cy="4525963"/>
          </a:xfrm>
        </p:spPr>
        <p:txBody>
          <a:bodyPr/>
          <a:lstStyle/>
          <a:p>
            <a:pPr>
              <a:lnSpc>
                <a:spcPct val="80000"/>
              </a:lnSpc>
              <a:spcBef>
                <a:spcPts val="600"/>
              </a:spcBef>
            </a:pPr>
            <a:r>
              <a:rPr lang="zh-CN" altLang="en-US" sz="2000" dirty="0" smtClean="0"/>
              <a:t>总用电页面主要展现以下几项信息：</a:t>
            </a:r>
          </a:p>
          <a:p>
            <a:pPr>
              <a:lnSpc>
                <a:spcPct val="80000"/>
              </a:lnSpc>
              <a:spcBef>
                <a:spcPts val="600"/>
              </a:spcBef>
            </a:pPr>
            <a:endParaRPr lang="zh-CN" altLang="en-US" sz="2000" dirty="0" smtClean="0"/>
          </a:p>
          <a:p>
            <a:pPr lvl="1">
              <a:lnSpc>
                <a:spcPct val="80000"/>
              </a:lnSpc>
              <a:spcBef>
                <a:spcPts val="600"/>
              </a:spcBef>
              <a:buFont typeface="Arial" charset="0"/>
              <a:buNone/>
            </a:pPr>
            <a:r>
              <a:rPr lang="en-US" altLang="zh-CN" sz="2000" dirty="0" smtClean="0"/>
              <a:t>1.</a:t>
            </a:r>
            <a:r>
              <a:rPr lang="zh-CN" altLang="en-US" sz="2000" dirty="0" smtClean="0"/>
              <a:t> </a:t>
            </a:r>
            <a:r>
              <a:rPr lang="zh-CN" altLang="en-US" sz="2000" dirty="0" smtClean="0">
                <a:hlinkClick r:id="rId2" action="ppaction://hlinksldjump"/>
              </a:rPr>
              <a:t>用电能耗指标</a:t>
            </a:r>
            <a:endParaRPr lang="zh-CN" altLang="en-US" sz="2000" dirty="0" smtClean="0"/>
          </a:p>
          <a:p>
            <a:pPr lvl="1">
              <a:lnSpc>
                <a:spcPct val="80000"/>
              </a:lnSpc>
              <a:spcBef>
                <a:spcPts val="600"/>
              </a:spcBef>
            </a:pPr>
            <a:r>
              <a:rPr lang="zh-CN" altLang="en-US" sz="2000" dirty="0" smtClean="0"/>
              <a:t>按指定校区、时间段、周期统计电能耗指标值，包括总用电、标煤、面积电耗，人均能耗等</a:t>
            </a:r>
          </a:p>
          <a:p>
            <a:pPr lvl="1">
              <a:lnSpc>
                <a:spcPct val="80000"/>
              </a:lnSpc>
              <a:spcBef>
                <a:spcPts val="600"/>
              </a:spcBef>
              <a:buFont typeface="Arial" charset="0"/>
              <a:buNone/>
            </a:pPr>
            <a:r>
              <a:rPr lang="en-US" altLang="zh-CN" sz="2000" dirty="0" smtClean="0"/>
              <a:t>2.</a:t>
            </a:r>
            <a:r>
              <a:rPr lang="zh-CN" altLang="en-US" sz="2000" dirty="0" smtClean="0">
                <a:hlinkClick r:id="rId3" action="ppaction://hlinksldjump"/>
              </a:rPr>
              <a:t>分项用电占比图及细目</a:t>
            </a:r>
            <a:endParaRPr lang="zh-CN" altLang="en-US" sz="2000" dirty="0" smtClean="0"/>
          </a:p>
          <a:p>
            <a:pPr lvl="1">
              <a:lnSpc>
                <a:spcPct val="80000"/>
              </a:lnSpc>
              <a:spcBef>
                <a:spcPts val="600"/>
              </a:spcBef>
            </a:pPr>
            <a:r>
              <a:rPr lang="zh-CN" altLang="en-US" sz="2000" dirty="0" smtClean="0"/>
              <a:t>按指定校区、时间段、周期统计用电一级分项能耗指标值及占比</a:t>
            </a:r>
            <a:r>
              <a:rPr lang="en-US" altLang="zh-CN" sz="2000" dirty="0" smtClean="0"/>
              <a:t>(</a:t>
            </a:r>
            <a:r>
              <a:rPr lang="zh-CN" altLang="en-US" sz="2000" dirty="0" smtClean="0"/>
              <a:t>照明、空调、动力等</a:t>
            </a:r>
            <a:r>
              <a:rPr lang="en-US" altLang="zh-CN" sz="2000" dirty="0" smtClean="0"/>
              <a:t>)</a:t>
            </a:r>
            <a:endParaRPr lang="zh-CN" altLang="en-US" sz="2000" dirty="0" smtClean="0"/>
          </a:p>
          <a:p>
            <a:pPr lvl="1">
              <a:lnSpc>
                <a:spcPct val="80000"/>
              </a:lnSpc>
              <a:spcBef>
                <a:spcPts val="600"/>
              </a:spcBef>
              <a:buFont typeface="Arial" charset="0"/>
              <a:buNone/>
            </a:pPr>
            <a:r>
              <a:rPr lang="en-US" altLang="zh-CN" sz="2000" dirty="0" smtClean="0"/>
              <a:t>3.</a:t>
            </a:r>
            <a:r>
              <a:rPr lang="zh-CN" altLang="en-US" sz="2000" dirty="0" smtClean="0">
                <a:hlinkClick r:id="rId4" action="ppaction://hlinksldjump"/>
              </a:rPr>
              <a:t>楼栋总用电占比图及细目</a:t>
            </a:r>
            <a:endParaRPr lang="zh-CN" altLang="en-US" sz="2000" dirty="0" smtClean="0"/>
          </a:p>
          <a:p>
            <a:pPr lvl="1">
              <a:lnSpc>
                <a:spcPct val="80000"/>
              </a:lnSpc>
              <a:spcBef>
                <a:spcPts val="600"/>
              </a:spcBef>
            </a:pPr>
            <a:r>
              <a:rPr lang="zh-CN" altLang="en-US" sz="2000" dirty="0" smtClean="0"/>
              <a:t>按指定校区、时间段、周期统计该校区下各楼栋总用电明细及占比</a:t>
            </a:r>
          </a:p>
          <a:p>
            <a:pPr lvl="1">
              <a:lnSpc>
                <a:spcPct val="80000"/>
              </a:lnSpc>
              <a:spcBef>
                <a:spcPts val="600"/>
              </a:spcBef>
              <a:buFont typeface="Arial" charset="0"/>
              <a:buNone/>
            </a:pPr>
            <a:r>
              <a:rPr lang="en-US" altLang="zh-CN" sz="2000" dirty="0" smtClean="0"/>
              <a:t>4.</a:t>
            </a:r>
            <a:r>
              <a:rPr lang="zh-CN" altLang="en-US" sz="2000" dirty="0" smtClean="0">
                <a:hlinkClick r:id="rId5" action="ppaction://hlinksldjump"/>
              </a:rPr>
              <a:t>总用电趋势图及细目</a:t>
            </a:r>
            <a:endParaRPr lang="zh-CN" altLang="en-US" sz="2000" dirty="0" smtClean="0"/>
          </a:p>
          <a:p>
            <a:pPr lvl="1">
              <a:lnSpc>
                <a:spcPct val="80000"/>
              </a:lnSpc>
              <a:spcBef>
                <a:spcPts val="600"/>
              </a:spcBef>
            </a:pPr>
            <a:r>
              <a:rPr lang="zh-CN" altLang="en-US" sz="2000" dirty="0" smtClean="0"/>
              <a:t>按指定校区、时间段、周期统计总用电周期明细</a:t>
            </a:r>
          </a:p>
          <a:p>
            <a:pPr lvl="1">
              <a:lnSpc>
                <a:spcPct val="80000"/>
              </a:lnSpc>
              <a:spcBef>
                <a:spcPts val="600"/>
              </a:spcBef>
              <a:buFont typeface="Arial" charset="0"/>
              <a:buNone/>
            </a:pPr>
            <a:r>
              <a:rPr lang="en-US" altLang="zh-CN" sz="2000" dirty="0" smtClean="0"/>
              <a:t>5.</a:t>
            </a:r>
            <a:r>
              <a:rPr lang="zh-CN" altLang="en-US" sz="2000" dirty="0" smtClean="0">
                <a:hlinkClick r:id="rId6" action="ppaction://hlinksldjump"/>
              </a:rPr>
              <a:t>楼栋总用电明细表</a:t>
            </a:r>
            <a:endParaRPr lang="zh-CN" altLang="en-US" sz="2000" dirty="0" smtClean="0"/>
          </a:p>
          <a:p>
            <a:pPr lvl="1">
              <a:lnSpc>
                <a:spcPct val="80000"/>
              </a:lnSpc>
              <a:spcBef>
                <a:spcPts val="600"/>
              </a:spcBef>
            </a:pPr>
            <a:r>
              <a:rPr lang="zh-CN" altLang="en-US" sz="2000" dirty="0" smtClean="0"/>
              <a:t>按指定校区、时间段、周期统计该校区下各楼栋总用电周期明细</a:t>
            </a:r>
          </a:p>
          <a:p>
            <a:pPr>
              <a:lnSpc>
                <a:spcPct val="80000"/>
              </a:lnSpc>
            </a:pPr>
            <a:endParaRPr lang="zh-CN" altLang="en-US" sz="2000" dirty="0" smtClean="0"/>
          </a:p>
          <a:p>
            <a:pPr>
              <a:lnSpc>
                <a:spcPct val="80000"/>
              </a:lnSpc>
              <a:buFont typeface="Arial" charset="0"/>
              <a:buNone/>
            </a:pPr>
            <a:endParaRPr lang="zh-CN" altLang="en-US" sz="4100" dirty="0" smtClean="0"/>
          </a:p>
        </p:txBody>
      </p:sp>
      <p:sp>
        <p:nvSpPr>
          <p:cNvPr id="16387" name="Rectangle 4"/>
          <p:cNvSpPr>
            <a:spLocks noGrp="1" noChangeArrowheads="1"/>
          </p:cNvSpPr>
          <p:nvPr/>
        </p:nvSpPr>
        <p:spPr bwMode="auto">
          <a:xfrm>
            <a:off x="395288" y="1418573"/>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总用电</a:t>
            </a: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355664435"/>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57200" y="2143397"/>
            <a:ext cx="8229600" cy="4525963"/>
          </a:xfrm>
        </p:spPr>
        <p:txBody>
          <a:bodyPr/>
          <a:lstStyle/>
          <a:p>
            <a:pPr>
              <a:lnSpc>
                <a:spcPct val="80000"/>
              </a:lnSpc>
              <a:spcBef>
                <a:spcPts val="1200"/>
              </a:spcBef>
            </a:pPr>
            <a:r>
              <a:rPr lang="zh-CN" altLang="en-US" sz="2000" dirty="0" smtClean="0"/>
              <a:t>总用水页面主要展现以下几项信息：</a:t>
            </a:r>
          </a:p>
          <a:p>
            <a:pPr>
              <a:lnSpc>
                <a:spcPct val="80000"/>
              </a:lnSpc>
              <a:spcBef>
                <a:spcPts val="1200"/>
              </a:spcBef>
            </a:pPr>
            <a:endParaRPr lang="zh-CN" altLang="en-US" sz="2000" dirty="0" smtClean="0"/>
          </a:p>
          <a:p>
            <a:pPr lvl="1">
              <a:lnSpc>
                <a:spcPct val="80000"/>
              </a:lnSpc>
              <a:spcBef>
                <a:spcPts val="1200"/>
              </a:spcBef>
              <a:buFont typeface="Arial" charset="0"/>
              <a:buNone/>
            </a:pPr>
            <a:r>
              <a:rPr lang="en-US" altLang="zh-CN" sz="2000" dirty="0" smtClean="0"/>
              <a:t>1.</a:t>
            </a:r>
            <a:r>
              <a:rPr lang="zh-CN" altLang="en-US" sz="2000" dirty="0" smtClean="0">
                <a:hlinkClick r:id="rId2" action="ppaction://hlinksldjump"/>
              </a:rPr>
              <a:t>用水能耗指标</a:t>
            </a:r>
            <a:endParaRPr lang="zh-CN" altLang="en-US" sz="2000" dirty="0" smtClean="0"/>
          </a:p>
          <a:p>
            <a:pPr lvl="1">
              <a:lnSpc>
                <a:spcPct val="80000"/>
              </a:lnSpc>
              <a:spcBef>
                <a:spcPts val="1200"/>
              </a:spcBef>
            </a:pPr>
            <a:r>
              <a:rPr lang="zh-CN" altLang="en-US" sz="2000" dirty="0" smtClean="0"/>
              <a:t>按指定校区、时间段、周期统计水能耗指标值，包括总用水、标煤、面积水耗，人均水耗等</a:t>
            </a:r>
            <a:endParaRPr lang="en-US" altLang="zh-CN" sz="2000" dirty="0" smtClean="0"/>
          </a:p>
          <a:p>
            <a:pPr lvl="1">
              <a:lnSpc>
                <a:spcPct val="80000"/>
              </a:lnSpc>
              <a:spcBef>
                <a:spcPts val="1200"/>
              </a:spcBef>
              <a:buFont typeface="Arial" charset="0"/>
              <a:buNone/>
            </a:pPr>
            <a:r>
              <a:rPr lang="en-US" altLang="zh-CN" sz="2000" dirty="0" smtClean="0"/>
              <a:t>2.</a:t>
            </a:r>
            <a:r>
              <a:rPr lang="zh-CN" altLang="en-US" sz="2000" dirty="0" smtClean="0">
                <a:hlinkClick r:id="rId3" action="ppaction://hlinksldjump"/>
              </a:rPr>
              <a:t>楼栋总用水占比图及细目</a:t>
            </a:r>
            <a:endParaRPr lang="zh-CN" altLang="en-US" sz="2000" dirty="0" smtClean="0"/>
          </a:p>
          <a:p>
            <a:pPr lvl="1">
              <a:lnSpc>
                <a:spcPct val="80000"/>
              </a:lnSpc>
              <a:spcBef>
                <a:spcPts val="1200"/>
              </a:spcBef>
            </a:pPr>
            <a:r>
              <a:rPr lang="zh-CN" altLang="en-US" sz="2000" dirty="0" smtClean="0"/>
              <a:t>按指定校区、时间段、周期统计该校区下各楼栋总用水明细及占比</a:t>
            </a:r>
          </a:p>
          <a:p>
            <a:pPr lvl="1">
              <a:lnSpc>
                <a:spcPct val="80000"/>
              </a:lnSpc>
              <a:spcBef>
                <a:spcPts val="1200"/>
              </a:spcBef>
              <a:buFont typeface="Arial" charset="0"/>
              <a:buNone/>
            </a:pPr>
            <a:r>
              <a:rPr lang="en-US" altLang="zh-CN" sz="2000" dirty="0" smtClean="0"/>
              <a:t>3.</a:t>
            </a:r>
            <a:r>
              <a:rPr lang="zh-CN" altLang="en-US" sz="2000" dirty="0" smtClean="0">
                <a:hlinkClick r:id="rId4" action="ppaction://hlinksldjump"/>
              </a:rPr>
              <a:t>楼栋用水趋势图及细目</a:t>
            </a:r>
            <a:endParaRPr lang="zh-CN" altLang="en-US" sz="2000" dirty="0" smtClean="0"/>
          </a:p>
          <a:p>
            <a:pPr lvl="1">
              <a:lnSpc>
                <a:spcPct val="80000"/>
              </a:lnSpc>
              <a:spcBef>
                <a:spcPts val="1200"/>
              </a:spcBef>
            </a:pPr>
            <a:r>
              <a:rPr lang="zh-CN" altLang="en-US" sz="2000" dirty="0" smtClean="0"/>
              <a:t>按指定校区、时间段、周期统计总用水周期明细</a:t>
            </a:r>
          </a:p>
          <a:p>
            <a:pPr lvl="1">
              <a:lnSpc>
                <a:spcPct val="80000"/>
              </a:lnSpc>
              <a:spcBef>
                <a:spcPts val="1200"/>
              </a:spcBef>
              <a:buFont typeface="Arial" charset="0"/>
              <a:buNone/>
            </a:pPr>
            <a:r>
              <a:rPr lang="en-US" altLang="zh-CN" sz="2000" dirty="0" smtClean="0"/>
              <a:t>4.</a:t>
            </a:r>
            <a:r>
              <a:rPr lang="zh-CN" altLang="en-US" sz="2000" dirty="0" smtClean="0">
                <a:hlinkClick r:id="rId5" action="ppaction://hlinksldjump"/>
              </a:rPr>
              <a:t>楼栋用水明细表</a:t>
            </a:r>
            <a:endParaRPr lang="zh-CN" altLang="en-US" sz="2000" dirty="0" smtClean="0"/>
          </a:p>
          <a:p>
            <a:pPr lvl="1">
              <a:lnSpc>
                <a:spcPct val="80000"/>
              </a:lnSpc>
              <a:spcBef>
                <a:spcPts val="1200"/>
              </a:spcBef>
            </a:pPr>
            <a:r>
              <a:rPr lang="zh-CN" altLang="en-US" sz="2000" dirty="0" smtClean="0"/>
              <a:t>按指定校区、时间段、周期统计该校区下各楼栋总用水周期明细</a:t>
            </a:r>
          </a:p>
          <a:p>
            <a:pPr lvl="1">
              <a:lnSpc>
                <a:spcPct val="80000"/>
              </a:lnSpc>
              <a:buNone/>
            </a:pPr>
            <a:endParaRPr lang="zh-CN" altLang="en-US" sz="2000" dirty="0" smtClean="0"/>
          </a:p>
        </p:txBody>
      </p:sp>
      <p:sp>
        <p:nvSpPr>
          <p:cNvPr id="17411" name="Rectangle 4"/>
          <p:cNvSpPr>
            <a:spLocks noGrp="1" noChangeArrowheads="1"/>
          </p:cNvSpPr>
          <p:nvPr/>
        </p:nvSpPr>
        <p:spPr bwMode="auto">
          <a:xfrm>
            <a:off x="395288" y="1411416"/>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总用水</a:t>
            </a:r>
            <a:endParaRPr lang="zh-CN" altLang="en-US" sz="2800"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104538181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2159768"/>
            <a:ext cx="8229600" cy="4525963"/>
          </a:xfrm>
        </p:spPr>
        <p:txBody>
          <a:bodyPr/>
          <a:lstStyle/>
          <a:p>
            <a:pPr>
              <a:lnSpc>
                <a:spcPct val="80000"/>
              </a:lnSpc>
              <a:spcBef>
                <a:spcPts val="1200"/>
              </a:spcBef>
            </a:pPr>
            <a:r>
              <a:rPr lang="zh-CN" altLang="en-US" sz="2000" dirty="0" smtClean="0"/>
              <a:t>总用气页面主要展现以下几项信息：</a:t>
            </a:r>
          </a:p>
          <a:p>
            <a:pPr>
              <a:lnSpc>
                <a:spcPct val="80000"/>
              </a:lnSpc>
              <a:spcBef>
                <a:spcPts val="1200"/>
              </a:spcBef>
            </a:pPr>
            <a:endParaRPr lang="zh-CN" altLang="en-US" sz="2000" dirty="0" smtClean="0"/>
          </a:p>
          <a:p>
            <a:pPr lvl="1">
              <a:lnSpc>
                <a:spcPct val="80000"/>
              </a:lnSpc>
              <a:spcBef>
                <a:spcPts val="1200"/>
              </a:spcBef>
              <a:buFont typeface="Arial" charset="0"/>
              <a:buNone/>
            </a:pPr>
            <a:r>
              <a:rPr lang="en-US" altLang="zh-CN" sz="2000" dirty="0" smtClean="0">
                <a:solidFill>
                  <a:srgbClr val="000000"/>
                </a:solidFill>
              </a:rPr>
              <a:t>1.</a:t>
            </a:r>
            <a:r>
              <a:rPr lang="zh-CN" altLang="en-US" sz="2000" dirty="0" smtClean="0">
                <a:solidFill>
                  <a:srgbClr val="000000"/>
                </a:solidFill>
                <a:hlinkClick r:id="rId2" action="ppaction://hlinksldjump"/>
              </a:rPr>
              <a:t>用气能耗指标</a:t>
            </a:r>
            <a:endParaRPr lang="zh-CN" altLang="en-US" sz="2000" dirty="0" smtClean="0">
              <a:solidFill>
                <a:srgbClr val="000000"/>
              </a:solidFill>
            </a:endParaRPr>
          </a:p>
          <a:p>
            <a:pPr lvl="1">
              <a:lnSpc>
                <a:spcPct val="80000"/>
              </a:lnSpc>
              <a:spcBef>
                <a:spcPts val="1200"/>
              </a:spcBef>
            </a:pPr>
            <a:r>
              <a:rPr lang="zh-CN" altLang="en-US" sz="2000" dirty="0" smtClean="0">
                <a:solidFill>
                  <a:srgbClr val="000000"/>
                </a:solidFill>
              </a:rPr>
              <a:t>按指定校区、时间段、周期统计气能耗指标值，包括总用气、标煤、面积气耗，人均气耗等</a:t>
            </a:r>
            <a:endParaRPr lang="en-US" altLang="zh-CN" sz="2000" dirty="0" smtClean="0">
              <a:solidFill>
                <a:srgbClr val="000000"/>
              </a:solidFill>
            </a:endParaRPr>
          </a:p>
          <a:p>
            <a:pPr lvl="1">
              <a:lnSpc>
                <a:spcPct val="80000"/>
              </a:lnSpc>
              <a:spcBef>
                <a:spcPts val="1200"/>
              </a:spcBef>
              <a:buFont typeface="Arial" charset="0"/>
              <a:buNone/>
            </a:pPr>
            <a:r>
              <a:rPr lang="en-US" altLang="zh-CN" sz="2000" dirty="0" smtClean="0"/>
              <a:t>2.</a:t>
            </a:r>
            <a:r>
              <a:rPr lang="zh-CN" altLang="en-US" sz="2000" dirty="0" smtClean="0">
                <a:hlinkClick r:id="rId3" action="ppaction://hlinksldjump"/>
              </a:rPr>
              <a:t>总用气占比图及细目</a:t>
            </a:r>
            <a:endParaRPr lang="zh-CN" altLang="en-US" sz="2000" dirty="0" smtClean="0"/>
          </a:p>
          <a:p>
            <a:pPr lvl="1">
              <a:lnSpc>
                <a:spcPct val="80000"/>
              </a:lnSpc>
              <a:spcBef>
                <a:spcPts val="1200"/>
              </a:spcBef>
            </a:pPr>
            <a:r>
              <a:rPr lang="zh-CN" altLang="en-US" sz="2000" dirty="0" smtClean="0"/>
              <a:t>按指定校区、时间段、周期统计该校区下各楼栋总用气明细及占比</a:t>
            </a:r>
          </a:p>
          <a:p>
            <a:pPr lvl="1">
              <a:lnSpc>
                <a:spcPct val="80000"/>
              </a:lnSpc>
              <a:spcBef>
                <a:spcPts val="1200"/>
              </a:spcBef>
              <a:buFont typeface="Arial" charset="0"/>
              <a:buNone/>
            </a:pPr>
            <a:r>
              <a:rPr lang="en-US" altLang="zh-CN" sz="2000" dirty="0" smtClean="0"/>
              <a:t>3.</a:t>
            </a:r>
            <a:r>
              <a:rPr lang="zh-CN" altLang="en-US" sz="2000" dirty="0" smtClean="0">
                <a:hlinkClick r:id="rId4" action="ppaction://hlinksldjump"/>
              </a:rPr>
              <a:t>楼栋用气趋势图及细目</a:t>
            </a:r>
            <a:endParaRPr lang="zh-CN" altLang="en-US" sz="2000" dirty="0" smtClean="0"/>
          </a:p>
          <a:p>
            <a:pPr lvl="1">
              <a:lnSpc>
                <a:spcPct val="80000"/>
              </a:lnSpc>
              <a:spcBef>
                <a:spcPts val="1200"/>
              </a:spcBef>
            </a:pPr>
            <a:r>
              <a:rPr lang="zh-CN" altLang="en-US" sz="2000" dirty="0" smtClean="0"/>
              <a:t>按指定校区、时间段、周期统计用气周期明细</a:t>
            </a:r>
          </a:p>
          <a:p>
            <a:pPr lvl="1">
              <a:lnSpc>
                <a:spcPct val="80000"/>
              </a:lnSpc>
              <a:spcBef>
                <a:spcPts val="1200"/>
              </a:spcBef>
              <a:buFont typeface="Arial" charset="0"/>
              <a:buNone/>
            </a:pPr>
            <a:r>
              <a:rPr lang="en-US" altLang="zh-CN" sz="2000" dirty="0" smtClean="0"/>
              <a:t>4.</a:t>
            </a:r>
            <a:r>
              <a:rPr lang="zh-CN" altLang="en-US" sz="2000" dirty="0" smtClean="0">
                <a:hlinkClick r:id="rId5" action="ppaction://hlinksldjump"/>
              </a:rPr>
              <a:t>楼栋用气明细表</a:t>
            </a:r>
            <a:endParaRPr lang="zh-CN" altLang="en-US" sz="2000" dirty="0" smtClean="0"/>
          </a:p>
          <a:p>
            <a:pPr lvl="1">
              <a:lnSpc>
                <a:spcPct val="80000"/>
              </a:lnSpc>
              <a:spcBef>
                <a:spcPts val="1200"/>
              </a:spcBef>
            </a:pPr>
            <a:r>
              <a:rPr lang="zh-CN" altLang="en-US" sz="2000" dirty="0" smtClean="0"/>
              <a:t>按指定校区、时间段、周期统计该校区下各楼栋用气周期明细</a:t>
            </a:r>
          </a:p>
          <a:p>
            <a:pPr lvl="1">
              <a:lnSpc>
                <a:spcPct val="80000"/>
              </a:lnSpc>
            </a:pPr>
            <a:endParaRPr lang="zh-CN" altLang="en-US" sz="2000" dirty="0" smtClean="0">
              <a:solidFill>
                <a:srgbClr val="000000"/>
              </a:solidFill>
            </a:endParaRPr>
          </a:p>
          <a:p>
            <a:pPr lvl="1">
              <a:lnSpc>
                <a:spcPct val="80000"/>
              </a:lnSpc>
              <a:buFont typeface="Arial" charset="0"/>
              <a:buNone/>
            </a:pPr>
            <a:endParaRPr lang="zh-CN" altLang="en-US" sz="2000" dirty="0" smtClean="0"/>
          </a:p>
        </p:txBody>
      </p:sp>
      <p:sp>
        <p:nvSpPr>
          <p:cNvPr id="18435" name="Rectangle 4"/>
          <p:cNvSpPr>
            <a:spLocks noGrp="1" noChangeArrowheads="1"/>
          </p:cNvSpPr>
          <p:nvPr/>
        </p:nvSpPr>
        <p:spPr bwMode="auto">
          <a:xfrm>
            <a:off x="395288" y="1397768"/>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总用气</a:t>
            </a:r>
            <a:endParaRPr lang="zh-CN" altLang="en-US" sz="2800"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700693714"/>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57200" y="1927752"/>
            <a:ext cx="8229600" cy="4525963"/>
          </a:xfrm>
        </p:spPr>
        <p:txBody>
          <a:bodyPr/>
          <a:lstStyle/>
          <a:p>
            <a:pPr>
              <a:lnSpc>
                <a:spcPct val="80000"/>
              </a:lnSpc>
              <a:spcBef>
                <a:spcPts val="600"/>
              </a:spcBef>
            </a:pPr>
            <a:r>
              <a:rPr lang="zh-CN" altLang="en-US" sz="2000" dirty="0" smtClean="0"/>
              <a:t>人均能耗页面主要展现以下几项信息：</a:t>
            </a:r>
          </a:p>
          <a:p>
            <a:pPr>
              <a:lnSpc>
                <a:spcPct val="80000"/>
              </a:lnSpc>
              <a:spcBef>
                <a:spcPts val="600"/>
              </a:spcBef>
            </a:pPr>
            <a:endParaRPr lang="zh-CN" altLang="en-US" sz="2000" dirty="0" smtClean="0"/>
          </a:p>
          <a:p>
            <a:pPr lvl="1">
              <a:lnSpc>
                <a:spcPct val="80000"/>
              </a:lnSpc>
              <a:spcBef>
                <a:spcPts val="600"/>
              </a:spcBef>
              <a:buFont typeface="Arial" charset="0"/>
              <a:buNone/>
            </a:pPr>
            <a:r>
              <a:rPr lang="en-US" altLang="zh-CN" sz="2000" dirty="0" smtClean="0"/>
              <a:t>1.</a:t>
            </a:r>
            <a:r>
              <a:rPr lang="zh-CN" altLang="en-US" sz="2000" dirty="0" smtClean="0">
                <a:hlinkClick r:id="rId2" action="ppaction://hlinksldjump"/>
              </a:rPr>
              <a:t>人均能耗指标</a:t>
            </a:r>
            <a:endParaRPr lang="zh-CN" altLang="en-US" sz="2000" dirty="0" smtClean="0"/>
          </a:p>
          <a:p>
            <a:pPr lvl="1">
              <a:lnSpc>
                <a:spcPct val="80000"/>
              </a:lnSpc>
              <a:spcBef>
                <a:spcPts val="600"/>
              </a:spcBef>
            </a:pPr>
            <a:r>
              <a:rPr lang="zh-CN" altLang="en-US" sz="2000" dirty="0" smtClean="0"/>
              <a:t>按指定校区、时间段、周期统计电水气人均能耗指标值</a:t>
            </a:r>
            <a:endParaRPr lang="en-US" altLang="zh-CN" sz="2000" dirty="0" smtClean="0"/>
          </a:p>
          <a:p>
            <a:pPr lvl="1">
              <a:lnSpc>
                <a:spcPct val="80000"/>
              </a:lnSpc>
              <a:spcBef>
                <a:spcPts val="600"/>
              </a:spcBef>
              <a:buFont typeface="Arial" charset="0"/>
              <a:buNone/>
            </a:pPr>
            <a:r>
              <a:rPr lang="en-US" altLang="zh-CN" sz="2000" dirty="0" smtClean="0"/>
              <a:t>2.</a:t>
            </a:r>
            <a:r>
              <a:rPr lang="zh-CN" altLang="en-US" sz="2000" dirty="0" smtClean="0">
                <a:hlinkClick r:id="rId3" action="ppaction://hlinksldjump"/>
              </a:rPr>
              <a:t>人均能耗占比图及细目</a:t>
            </a:r>
            <a:endParaRPr lang="zh-CN" altLang="en-US" sz="2000" dirty="0" smtClean="0"/>
          </a:p>
          <a:p>
            <a:pPr lvl="1">
              <a:lnSpc>
                <a:spcPct val="80000"/>
              </a:lnSpc>
              <a:spcBef>
                <a:spcPts val="600"/>
              </a:spcBef>
            </a:pPr>
            <a:r>
              <a:rPr lang="zh-CN" altLang="en-US" sz="2000" dirty="0" smtClean="0"/>
              <a:t>按指定校区、时间段、周期统计电水气及其他人均能耗明细及占比</a:t>
            </a:r>
            <a:endParaRPr lang="en-US" altLang="zh-CN" sz="2000" dirty="0" smtClean="0"/>
          </a:p>
          <a:p>
            <a:pPr lvl="1">
              <a:lnSpc>
                <a:spcPct val="80000"/>
              </a:lnSpc>
              <a:spcBef>
                <a:spcPts val="600"/>
              </a:spcBef>
              <a:buFont typeface="Arial" charset="0"/>
              <a:buNone/>
            </a:pPr>
            <a:r>
              <a:rPr lang="en-US" altLang="zh-CN" sz="2000" dirty="0" smtClean="0"/>
              <a:t>3.</a:t>
            </a:r>
            <a:r>
              <a:rPr lang="zh-CN" altLang="en-US" sz="2000" dirty="0" smtClean="0">
                <a:hlinkClick r:id="rId4" action="ppaction://hlinksldjump"/>
              </a:rPr>
              <a:t>人均能耗分类占比图及细目</a:t>
            </a:r>
            <a:endParaRPr lang="zh-CN" altLang="en-US" sz="2000" dirty="0" smtClean="0"/>
          </a:p>
          <a:p>
            <a:pPr lvl="1">
              <a:lnSpc>
                <a:spcPct val="80000"/>
              </a:lnSpc>
              <a:spcBef>
                <a:spcPts val="600"/>
              </a:spcBef>
            </a:pPr>
            <a:r>
              <a:rPr lang="zh-CN" altLang="en-US" sz="2000" dirty="0" smtClean="0"/>
              <a:t>按指定校区、时间段、周期、一级能耗种类统计人均能耗周期明细及占比</a:t>
            </a:r>
          </a:p>
          <a:p>
            <a:pPr lvl="1">
              <a:lnSpc>
                <a:spcPct val="80000"/>
              </a:lnSpc>
              <a:spcBef>
                <a:spcPts val="600"/>
              </a:spcBef>
              <a:buFont typeface="Arial" charset="0"/>
              <a:buNone/>
            </a:pPr>
            <a:r>
              <a:rPr lang="en-US" altLang="zh-CN" sz="2000" dirty="0" smtClean="0"/>
              <a:t>4.</a:t>
            </a:r>
            <a:r>
              <a:rPr lang="zh-CN" altLang="en-US" sz="2000" dirty="0" smtClean="0">
                <a:hlinkClick r:id="" action="ppaction://noaction"/>
              </a:rPr>
              <a:t>人均能耗趋势图及细目</a:t>
            </a:r>
            <a:endParaRPr lang="zh-CN" altLang="en-US" sz="2000" dirty="0" smtClean="0"/>
          </a:p>
          <a:p>
            <a:pPr lvl="1">
              <a:lnSpc>
                <a:spcPct val="80000"/>
              </a:lnSpc>
              <a:spcBef>
                <a:spcPts val="600"/>
              </a:spcBef>
            </a:pPr>
            <a:r>
              <a:rPr lang="zh-CN" altLang="en-US" sz="2000" dirty="0" smtClean="0"/>
              <a:t>按指定楼栋集合、时间段、周期、一级能耗种类统计参与对比的各楼栋人均能耗周期对比明细</a:t>
            </a:r>
          </a:p>
          <a:p>
            <a:pPr lvl="1">
              <a:lnSpc>
                <a:spcPct val="80000"/>
              </a:lnSpc>
              <a:spcBef>
                <a:spcPts val="600"/>
              </a:spcBef>
              <a:buFont typeface="Arial" charset="0"/>
              <a:buNone/>
            </a:pPr>
            <a:r>
              <a:rPr lang="en-US" altLang="zh-CN" sz="2000" dirty="0" smtClean="0"/>
              <a:t>5.</a:t>
            </a:r>
            <a:r>
              <a:rPr lang="zh-CN" altLang="en-US" sz="2000" dirty="0" smtClean="0">
                <a:hlinkClick r:id="" action="ppaction://noaction"/>
              </a:rPr>
              <a:t>人均总能耗对比图</a:t>
            </a:r>
            <a:endParaRPr lang="zh-CN" altLang="en-US" sz="2000" dirty="0" smtClean="0"/>
          </a:p>
          <a:p>
            <a:pPr lvl="1">
              <a:lnSpc>
                <a:spcPct val="80000"/>
              </a:lnSpc>
              <a:spcBef>
                <a:spcPts val="600"/>
              </a:spcBef>
            </a:pPr>
            <a:r>
              <a:rPr lang="zh-CN" altLang="en-US" sz="2000" dirty="0" smtClean="0"/>
              <a:t>按指定楼栋、时间段、周期、一级能耗种类统计该楼栋人均能耗周期明细</a:t>
            </a:r>
          </a:p>
        </p:txBody>
      </p:sp>
      <p:sp>
        <p:nvSpPr>
          <p:cNvPr id="19459" name="Rectangle 4"/>
          <p:cNvSpPr>
            <a:spLocks noGrp="1" noChangeArrowheads="1"/>
          </p:cNvSpPr>
          <p:nvPr/>
        </p:nvSpPr>
        <p:spPr bwMode="auto">
          <a:xfrm>
            <a:off x="395288" y="1343176"/>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人均能耗</a:t>
            </a:r>
            <a:endParaRPr lang="zh-CN" altLang="en-US" sz="2800"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3558331520"/>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3132138" y="260350"/>
            <a:ext cx="6011862" cy="523220"/>
          </a:xfrm>
          <a:prstGeom prst="rect">
            <a:avLst/>
          </a:prstGeom>
          <a:noFill/>
          <a:ln w="9525">
            <a:noFill/>
            <a:miter lim="800000"/>
            <a:headEnd/>
            <a:tailEnd/>
          </a:ln>
        </p:spPr>
        <p:txBody>
          <a:bodyPr wrap="square">
            <a:spAutoFit/>
          </a:bodyPr>
          <a:lstStyle/>
          <a:p>
            <a:pPr algn="r"/>
            <a:r>
              <a:rPr lang="zh-CN" altLang="en-US" sz="2800" b="1" dirty="0" smtClean="0">
                <a:solidFill>
                  <a:schemeClr val="bg1"/>
                </a:solidFill>
              </a:rPr>
              <a:t>提    纲</a:t>
            </a:r>
            <a:endParaRPr lang="zh-CN" altLang="en-US" sz="2800" b="1" dirty="0">
              <a:solidFill>
                <a:schemeClr val="bg1"/>
              </a:solidFill>
            </a:endParaRPr>
          </a:p>
        </p:txBody>
      </p:sp>
      <p:pic>
        <p:nvPicPr>
          <p:cNvPr id="6" name="图片 5" descr="zdppt-1.jpg"/>
          <p:cNvPicPr>
            <a:picLocks noChangeAspect="1"/>
          </p:cNvPicPr>
          <p:nvPr/>
        </p:nvPicPr>
        <p:blipFill>
          <a:blip r:embed="rId2" cstate="print"/>
          <a:stretch>
            <a:fillRect/>
          </a:stretch>
        </p:blipFill>
        <p:spPr>
          <a:xfrm>
            <a:off x="-29406" y="1084009"/>
            <a:ext cx="9173405" cy="5773991"/>
          </a:xfrm>
          <a:prstGeom prst="rect">
            <a:avLst/>
          </a:prstGeom>
        </p:spPr>
      </p:pic>
      <p:sp>
        <p:nvSpPr>
          <p:cNvPr id="7" name="内容占位符 2"/>
          <p:cNvSpPr txBox="1">
            <a:spLocks/>
          </p:cNvSpPr>
          <p:nvPr/>
        </p:nvSpPr>
        <p:spPr>
          <a:xfrm>
            <a:off x="457200" y="1700808"/>
            <a:ext cx="8229600" cy="3911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Calibri" pitchFamily="34" charset="0"/>
              <a:buAutoNum type="arabicPeriod"/>
            </a:pPr>
            <a:r>
              <a:rPr lang="zh-CN" altLang="en-US" sz="2800" b="1" dirty="0" smtClean="0">
                <a:latin typeface="+mn-ea"/>
              </a:rPr>
              <a:t>能源和能效</a:t>
            </a:r>
            <a:endParaRPr lang="en-US" altLang="zh-CN" sz="2800" b="1" dirty="0" smtClean="0">
              <a:latin typeface="+mn-ea"/>
            </a:endParaRPr>
          </a:p>
          <a:p>
            <a:pPr marL="514350" indent="-514350">
              <a:buFont typeface="Calibri" pitchFamily="34" charset="0"/>
              <a:buAutoNum type="arabicPeriod"/>
            </a:pPr>
            <a:r>
              <a:rPr lang="zh-CN" altLang="en-US" sz="2800" b="1" dirty="0" smtClean="0">
                <a:latin typeface="+mn-ea"/>
              </a:rPr>
              <a:t>能效管理系统的价值和意义</a:t>
            </a:r>
            <a:endParaRPr lang="en-US" altLang="zh-CN" sz="2800" b="1" dirty="0" smtClean="0">
              <a:latin typeface="+mn-ea"/>
            </a:endParaRPr>
          </a:p>
          <a:p>
            <a:pPr marL="514350" indent="-514350">
              <a:buFont typeface="Calibri" pitchFamily="34" charset="0"/>
              <a:buAutoNum type="arabicPeriod"/>
            </a:pPr>
            <a:r>
              <a:rPr lang="zh-CN" altLang="en-US" sz="2800" b="1" dirty="0" smtClean="0">
                <a:latin typeface="+mn-ea"/>
              </a:rPr>
              <a:t>总体目标</a:t>
            </a:r>
            <a:endParaRPr lang="en-US" altLang="zh-CN" sz="2800" b="1" dirty="0" smtClean="0">
              <a:latin typeface="+mn-ea"/>
            </a:endParaRPr>
          </a:p>
          <a:p>
            <a:pPr marL="514350" indent="-514350">
              <a:buFont typeface="Calibri" pitchFamily="34" charset="0"/>
              <a:buAutoNum type="arabicPeriod"/>
            </a:pPr>
            <a:r>
              <a:rPr lang="zh-CN" altLang="en-US" sz="2800" b="1" dirty="0" smtClean="0">
                <a:latin typeface="+mn-ea"/>
              </a:rPr>
              <a:t>建设依据</a:t>
            </a:r>
            <a:endParaRPr lang="en-US" altLang="zh-CN" sz="2800" b="1" dirty="0" smtClean="0">
              <a:latin typeface="+mn-ea"/>
            </a:endParaRPr>
          </a:p>
          <a:p>
            <a:pPr marL="514350" indent="-514350">
              <a:buFont typeface="Calibri" pitchFamily="34" charset="0"/>
              <a:buAutoNum type="arabicPeriod"/>
            </a:pPr>
            <a:r>
              <a:rPr lang="zh-CN" altLang="en-US" sz="2800" b="1" dirty="0">
                <a:latin typeface="+mn-ea"/>
              </a:rPr>
              <a:t>系统</a:t>
            </a:r>
            <a:r>
              <a:rPr lang="zh-CN" altLang="en-US" sz="2800" b="1" dirty="0" smtClean="0">
                <a:latin typeface="+mn-ea"/>
              </a:rPr>
              <a:t>架构</a:t>
            </a:r>
          </a:p>
          <a:p>
            <a:pPr marL="514350" indent="-514350">
              <a:buFont typeface="Calibri" pitchFamily="34" charset="0"/>
              <a:buAutoNum type="arabicPeriod"/>
            </a:pPr>
            <a:r>
              <a:rPr lang="zh-CN" altLang="en-US" sz="2800" b="1" dirty="0" smtClean="0">
                <a:latin typeface="+mn-ea"/>
              </a:rPr>
              <a:t>系统功能</a:t>
            </a:r>
          </a:p>
        </p:txBody>
      </p:sp>
    </p:spTree>
    <p:extLst>
      <p:ext uri="{BB962C8B-B14F-4D97-AF65-F5344CB8AC3E}">
        <p14:creationId xmlns:p14="http://schemas.microsoft.com/office/powerpoint/2010/main" val="14905559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0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0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57200" y="2105176"/>
            <a:ext cx="8435280" cy="4525963"/>
          </a:xfrm>
        </p:spPr>
        <p:txBody>
          <a:bodyPr/>
          <a:lstStyle/>
          <a:p>
            <a:pPr>
              <a:lnSpc>
                <a:spcPct val="80000"/>
              </a:lnSpc>
              <a:spcBef>
                <a:spcPts val="600"/>
              </a:spcBef>
            </a:pPr>
            <a:r>
              <a:rPr lang="zh-CN" altLang="en-US" sz="2000" dirty="0" smtClean="0"/>
              <a:t>面积能耗页面主要展现以下几项信息：</a:t>
            </a:r>
          </a:p>
          <a:p>
            <a:pPr>
              <a:lnSpc>
                <a:spcPct val="80000"/>
              </a:lnSpc>
              <a:spcBef>
                <a:spcPts val="600"/>
              </a:spcBef>
            </a:pPr>
            <a:endParaRPr lang="zh-CN" altLang="en-US" sz="2000" dirty="0" smtClean="0"/>
          </a:p>
          <a:p>
            <a:pPr lvl="1">
              <a:lnSpc>
                <a:spcPct val="80000"/>
              </a:lnSpc>
              <a:spcBef>
                <a:spcPts val="600"/>
              </a:spcBef>
              <a:spcAft>
                <a:spcPts val="600"/>
              </a:spcAft>
              <a:buFont typeface="Arial" charset="0"/>
              <a:buNone/>
            </a:pPr>
            <a:r>
              <a:rPr lang="en-US" altLang="zh-CN" sz="2000" dirty="0" smtClean="0"/>
              <a:t>1.</a:t>
            </a:r>
            <a:r>
              <a:rPr lang="zh-CN" altLang="en-US" sz="2000" dirty="0" smtClean="0">
                <a:hlinkClick r:id="" action="ppaction://noaction"/>
              </a:rPr>
              <a:t>面积能耗指标</a:t>
            </a:r>
            <a:endParaRPr lang="zh-CN" altLang="en-US" sz="2000" dirty="0" smtClean="0"/>
          </a:p>
          <a:p>
            <a:pPr lvl="1">
              <a:lnSpc>
                <a:spcPct val="80000"/>
              </a:lnSpc>
              <a:spcBef>
                <a:spcPts val="600"/>
              </a:spcBef>
              <a:spcAft>
                <a:spcPts val="600"/>
              </a:spcAft>
            </a:pPr>
            <a:r>
              <a:rPr lang="zh-CN" altLang="en-US" sz="2000" dirty="0" smtClean="0"/>
              <a:t>按指定校区、时间段、周期统计电水气面积能耗指标值</a:t>
            </a:r>
            <a:endParaRPr lang="en-US" altLang="zh-CN" sz="2000" dirty="0" smtClean="0"/>
          </a:p>
          <a:p>
            <a:pPr lvl="1">
              <a:lnSpc>
                <a:spcPct val="80000"/>
              </a:lnSpc>
              <a:spcBef>
                <a:spcPts val="600"/>
              </a:spcBef>
              <a:spcAft>
                <a:spcPts val="600"/>
              </a:spcAft>
              <a:buFont typeface="Arial" charset="0"/>
              <a:buNone/>
            </a:pPr>
            <a:r>
              <a:rPr lang="en-US" altLang="zh-CN" sz="2000" dirty="0" smtClean="0"/>
              <a:t>2.</a:t>
            </a:r>
            <a:r>
              <a:rPr lang="zh-CN" altLang="en-US" sz="2000" dirty="0" smtClean="0">
                <a:hlinkClick r:id="" action="ppaction://noaction"/>
              </a:rPr>
              <a:t>面积能耗分项占比图及细目</a:t>
            </a:r>
            <a:endParaRPr lang="zh-CN" altLang="en-US" sz="2000" dirty="0" smtClean="0"/>
          </a:p>
          <a:p>
            <a:pPr lvl="1">
              <a:lnSpc>
                <a:spcPct val="80000"/>
              </a:lnSpc>
              <a:spcBef>
                <a:spcPts val="600"/>
              </a:spcBef>
              <a:spcAft>
                <a:spcPts val="600"/>
              </a:spcAft>
            </a:pPr>
            <a:r>
              <a:rPr lang="zh-CN" altLang="en-US" sz="2000" dirty="0" smtClean="0"/>
              <a:t>按指定校区、时间段、周期统计电水气及其他面积能耗明细及占比</a:t>
            </a:r>
            <a:endParaRPr lang="en-US" altLang="zh-CN" sz="2000" dirty="0" smtClean="0"/>
          </a:p>
          <a:p>
            <a:pPr lvl="1">
              <a:lnSpc>
                <a:spcPct val="80000"/>
              </a:lnSpc>
              <a:spcBef>
                <a:spcPts val="600"/>
              </a:spcBef>
              <a:spcAft>
                <a:spcPts val="600"/>
              </a:spcAft>
              <a:buFont typeface="Arial" charset="0"/>
              <a:buNone/>
            </a:pPr>
            <a:r>
              <a:rPr lang="en-US" altLang="zh-CN" sz="2000" dirty="0" smtClean="0"/>
              <a:t>3.</a:t>
            </a:r>
            <a:r>
              <a:rPr lang="zh-CN" altLang="en-US" sz="2000" dirty="0" smtClean="0">
                <a:hlinkClick r:id="" action="ppaction://noaction"/>
              </a:rPr>
              <a:t>面积能耗周期分项占比图及细目</a:t>
            </a:r>
            <a:endParaRPr lang="zh-CN" altLang="en-US" sz="2000" dirty="0" smtClean="0"/>
          </a:p>
          <a:p>
            <a:pPr lvl="1">
              <a:lnSpc>
                <a:spcPct val="80000"/>
              </a:lnSpc>
              <a:spcBef>
                <a:spcPts val="600"/>
              </a:spcBef>
              <a:spcAft>
                <a:spcPts val="600"/>
              </a:spcAft>
            </a:pPr>
            <a:r>
              <a:rPr lang="zh-CN" altLang="en-US" sz="2000" dirty="0" smtClean="0"/>
              <a:t>按指定校区、时间段、周期、一级能耗种类统计面积能耗周期明细及占比</a:t>
            </a:r>
          </a:p>
          <a:p>
            <a:pPr lvl="1">
              <a:lnSpc>
                <a:spcPct val="80000"/>
              </a:lnSpc>
              <a:spcBef>
                <a:spcPts val="600"/>
              </a:spcBef>
              <a:spcAft>
                <a:spcPts val="600"/>
              </a:spcAft>
              <a:buFont typeface="Arial" charset="0"/>
              <a:buNone/>
            </a:pPr>
            <a:r>
              <a:rPr lang="en-US" altLang="zh-CN" sz="2000" dirty="0" smtClean="0"/>
              <a:t>4.</a:t>
            </a:r>
            <a:r>
              <a:rPr lang="zh-CN" altLang="en-US" sz="2000" dirty="0" smtClean="0">
                <a:hlinkClick r:id="" action="ppaction://noaction"/>
              </a:rPr>
              <a:t>面积能耗一览图及细目</a:t>
            </a:r>
            <a:endParaRPr lang="zh-CN" altLang="en-US" sz="2000" dirty="0" smtClean="0"/>
          </a:p>
          <a:p>
            <a:pPr lvl="1">
              <a:lnSpc>
                <a:spcPct val="80000"/>
              </a:lnSpc>
              <a:spcBef>
                <a:spcPts val="600"/>
              </a:spcBef>
              <a:spcAft>
                <a:spcPts val="600"/>
              </a:spcAft>
            </a:pPr>
            <a:r>
              <a:rPr lang="zh-CN" altLang="en-US" sz="2000" dirty="0" smtClean="0"/>
              <a:t>按指定校区、时间段、周期一级能耗种类统计面积周期明细</a:t>
            </a:r>
          </a:p>
          <a:p>
            <a:pPr lvl="1">
              <a:lnSpc>
                <a:spcPct val="80000"/>
              </a:lnSpc>
            </a:pPr>
            <a:endParaRPr lang="zh-CN" altLang="en-US" sz="2000" dirty="0" smtClean="0"/>
          </a:p>
          <a:p>
            <a:pPr lvl="1">
              <a:lnSpc>
                <a:spcPct val="80000"/>
              </a:lnSpc>
            </a:pPr>
            <a:endParaRPr lang="zh-CN" altLang="en-US" sz="2000" dirty="0" smtClean="0"/>
          </a:p>
        </p:txBody>
      </p:sp>
      <p:sp>
        <p:nvSpPr>
          <p:cNvPr id="20483" name="Rectangle 4"/>
          <p:cNvSpPr>
            <a:spLocks noGrp="1" noChangeArrowheads="1"/>
          </p:cNvSpPr>
          <p:nvPr/>
        </p:nvSpPr>
        <p:spPr bwMode="auto">
          <a:xfrm>
            <a:off x="395288" y="1343176"/>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面积能耗</a:t>
            </a:r>
            <a:endParaRPr lang="zh-CN" altLang="en-US" sz="2800"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4028386581"/>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457200" y="2282600"/>
            <a:ext cx="8229600" cy="4525963"/>
          </a:xfrm>
        </p:spPr>
        <p:txBody>
          <a:bodyPr/>
          <a:lstStyle/>
          <a:p>
            <a:pPr>
              <a:lnSpc>
                <a:spcPct val="80000"/>
              </a:lnSpc>
              <a:spcBef>
                <a:spcPts val="600"/>
              </a:spcBef>
              <a:spcAft>
                <a:spcPts val="600"/>
              </a:spcAft>
            </a:pPr>
            <a:r>
              <a:rPr lang="zh-CN" altLang="en-US" sz="2000" dirty="0" smtClean="0"/>
              <a:t>分类能耗页面主要展现以下几项信息：</a:t>
            </a:r>
          </a:p>
          <a:p>
            <a:pPr>
              <a:lnSpc>
                <a:spcPct val="80000"/>
              </a:lnSpc>
              <a:spcBef>
                <a:spcPts val="600"/>
              </a:spcBef>
              <a:spcAft>
                <a:spcPts val="600"/>
              </a:spcAft>
            </a:pPr>
            <a:endParaRPr lang="zh-CN" altLang="en-US" sz="2000" dirty="0" smtClean="0"/>
          </a:p>
          <a:p>
            <a:pPr lvl="1">
              <a:lnSpc>
                <a:spcPct val="80000"/>
              </a:lnSpc>
              <a:spcBef>
                <a:spcPts val="600"/>
              </a:spcBef>
              <a:spcAft>
                <a:spcPts val="600"/>
              </a:spcAft>
              <a:buFont typeface="Arial" charset="0"/>
              <a:buNone/>
            </a:pPr>
            <a:r>
              <a:rPr lang="en-US" altLang="zh-CN" sz="2000" dirty="0" smtClean="0"/>
              <a:t>1.</a:t>
            </a:r>
            <a:r>
              <a:rPr lang="zh-CN" altLang="en-US" sz="2000" dirty="0" smtClean="0">
                <a:hlinkClick r:id="" action="ppaction://noaction"/>
              </a:rPr>
              <a:t>分类能耗指标</a:t>
            </a:r>
            <a:endParaRPr lang="zh-CN" altLang="en-US" sz="2000" dirty="0" smtClean="0"/>
          </a:p>
          <a:p>
            <a:pPr lvl="1">
              <a:lnSpc>
                <a:spcPct val="80000"/>
              </a:lnSpc>
              <a:spcBef>
                <a:spcPts val="600"/>
              </a:spcBef>
              <a:spcAft>
                <a:spcPts val="600"/>
              </a:spcAft>
            </a:pPr>
            <a:r>
              <a:rPr lang="zh-CN" altLang="en-US" sz="2000" dirty="0" smtClean="0"/>
              <a:t>按指定楼栋、时间段、周期、一级能耗种类统计分类能耗指标</a:t>
            </a:r>
            <a:endParaRPr lang="en-US" altLang="zh-CN" sz="2000" dirty="0" smtClean="0"/>
          </a:p>
          <a:p>
            <a:pPr lvl="1">
              <a:lnSpc>
                <a:spcPct val="80000"/>
              </a:lnSpc>
              <a:spcBef>
                <a:spcPts val="600"/>
              </a:spcBef>
              <a:spcAft>
                <a:spcPts val="600"/>
              </a:spcAft>
              <a:buFont typeface="Arial" charset="0"/>
              <a:buNone/>
            </a:pPr>
            <a:r>
              <a:rPr lang="en-US" altLang="zh-CN" sz="2000" dirty="0" smtClean="0"/>
              <a:t>2.</a:t>
            </a:r>
            <a:r>
              <a:rPr lang="zh-CN" altLang="en-US" sz="2000" dirty="0" smtClean="0">
                <a:hlinkClick r:id="" action="ppaction://noaction"/>
              </a:rPr>
              <a:t>总能耗一览图及细目</a:t>
            </a:r>
            <a:endParaRPr lang="zh-CN" altLang="en-US" sz="2000" dirty="0" smtClean="0"/>
          </a:p>
          <a:p>
            <a:pPr lvl="1">
              <a:lnSpc>
                <a:spcPct val="80000"/>
              </a:lnSpc>
              <a:spcBef>
                <a:spcPts val="600"/>
              </a:spcBef>
              <a:spcAft>
                <a:spcPts val="600"/>
              </a:spcAft>
            </a:pPr>
            <a:r>
              <a:rPr lang="zh-CN" altLang="en-US" sz="2000" dirty="0" smtClean="0"/>
              <a:t>按指定楼栋、时间段、周期、一级能耗种类统计该楼栋能耗周期明细</a:t>
            </a:r>
            <a:endParaRPr lang="en-US" altLang="zh-CN" sz="2000" dirty="0" smtClean="0"/>
          </a:p>
          <a:p>
            <a:pPr lvl="1">
              <a:lnSpc>
                <a:spcPct val="80000"/>
              </a:lnSpc>
              <a:spcBef>
                <a:spcPts val="600"/>
              </a:spcBef>
              <a:spcAft>
                <a:spcPts val="600"/>
              </a:spcAft>
              <a:buFont typeface="Arial" charset="0"/>
              <a:buNone/>
            </a:pPr>
            <a:r>
              <a:rPr lang="en-US" altLang="zh-CN" sz="2000" dirty="0" smtClean="0"/>
              <a:t>3.</a:t>
            </a:r>
            <a:r>
              <a:rPr lang="zh-CN" altLang="en-US" sz="2000" dirty="0" smtClean="0">
                <a:hlinkClick r:id="" action="ppaction://noaction"/>
              </a:rPr>
              <a:t>单位面积能耗趋势及细目</a:t>
            </a:r>
            <a:endParaRPr lang="zh-CN" altLang="en-US" sz="2000" dirty="0" smtClean="0"/>
          </a:p>
          <a:p>
            <a:pPr lvl="1">
              <a:lnSpc>
                <a:spcPct val="80000"/>
              </a:lnSpc>
              <a:spcBef>
                <a:spcPts val="600"/>
              </a:spcBef>
              <a:spcAft>
                <a:spcPts val="600"/>
              </a:spcAft>
            </a:pPr>
            <a:r>
              <a:rPr lang="zh-CN" altLang="en-US" sz="2000" dirty="0" smtClean="0"/>
              <a:t>按指定楼栋、时间段、周期、一级能耗种类统计该楼栋面积能耗周期明细</a:t>
            </a:r>
          </a:p>
          <a:p>
            <a:pPr lvl="1">
              <a:lnSpc>
                <a:spcPct val="80000"/>
              </a:lnSpc>
              <a:buNone/>
            </a:pPr>
            <a:endParaRPr lang="zh-CN" altLang="en-US" sz="2000" dirty="0" smtClean="0"/>
          </a:p>
        </p:txBody>
      </p:sp>
      <p:sp>
        <p:nvSpPr>
          <p:cNvPr id="21507" name="Rectangle 4"/>
          <p:cNvSpPr>
            <a:spLocks noGrp="1" noChangeArrowheads="1"/>
          </p:cNvSpPr>
          <p:nvPr/>
        </p:nvSpPr>
        <p:spPr bwMode="auto">
          <a:xfrm>
            <a:off x="395288" y="1411416"/>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分类能耗</a:t>
            </a:r>
            <a:endParaRPr lang="zh-CN" altLang="en-US" sz="2800"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55738369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57200" y="2228008"/>
            <a:ext cx="8229600" cy="4525963"/>
          </a:xfrm>
        </p:spPr>
        <p:txBody>
          <a:bodyPr/>
          <a:lstStyle/>
          <a:p>
            <a:pPr>
              <a:lnSpc>
                <a:spcPct val="80000"/>
              </a:lnSpc>
              <a:spcBef>
                <a:spcPts val="600"/>
              </a:spcBef>
              <a:spcAft>
                <a:spcPts val="600"/>
              </a:spcAft>
            </a:pPr>
            <a:r>
              <a:rPr lang="zh-CN" altLang="en-US" sz="2000" dirty="0" smtClean="0"/>
              <a:t>分项电耗页面主要展现以下几项信息：</a:t>
            </a:r>
          </a:p>
          <a:p>
            <a:pPr>
              <a:lnSpc>
                <a:spcPct val="80000"/>
              </a:lnSpc>
              <a:spcBef>
                <a:spcPts val="600"/>
              </a:spcBef>
              <a:spcAft>
                <a:spcPts val="600"/>
              </a:spcAft>
            </a:pPr>
            <a:endParaRPr lang="zh-CN" altLang="en-US" sz="2000" dirty="0" smtClean="0"/>
          </a:p>
          <a:p>
            <a:pPr lvl="1">
              <a:lnSpc>
                <a:spcPct val="80000"/>
              </a:lnSpc>
              <a:spcBef>
                <a:spcPts val="600"/>
              </a:spcBef>
              <a:spcAft>
                <a:spcPts val="600"/>
              </a:spcAft>
              <a:buFont typeface="Arial" charset="0"/>
              <a:buNone/>
            </a:pPr>
            <a:r>
              <a:rPr lang="en-US" altLang="zh-CN" sz="2000" dirty="0" smtClean="0"/>
              <a:t>1.</a:t>
            </a:r>
            <a:r>
              <a:rPr lang="zh-CN" altLang="en-US" sz="2000" dirty="0" smtClean="0">
                <a:hlinkClick r:id="" action="ppaction://noaction"/>
              </a:rPr>
              <a:t>分项电耗指标</a:t>
            </a:r>
            <a:endParaRPr lang="zh-CN" altLang="en-US" sz="2000" dirty="0" smtClean="0"/>
          </a:p>
          <a:p>
            <a:pPr lvl="1">
              <a:lnSpc>
                <a:spcPct val="80000"/>
              </a:lnSpc>
              <a:spcBef>
                <a:spcPts val="600"/>
              </a:spcBef>
              <a:spcAft>
                <a:spcPts val="600"/>
              </a:spcAft>
            </a:pPr>
            <a:r>
              <a:rPr lang="zh-CN" altLang="en-US" sz="2000" dirty="0" smtClean="0"/>
              <a:t>按指定楼栋、时间段、周期、电耗分项统计分项能耗指标</a:t>
            </a:r>
            <a:endParaRPr lang="en-US" altLang="zh-CN" sz="2000" dirty="0" smtClean="0"/>
          </a:p>
          <a:p>
            <a:pPr lvl="1">
              <a:lnSpc>
                <a:spcPct val="80000"/>
              </a:lnSpc>
              <a:spcBef>
                <a:spcPts val="600"/>
              </a:spcBef>
              <a:spcAft>
                <a:spcPts val="600"/>
              </a:spcAft>
              <a:buFont typeface="Arial" charset="0"/>
              <a:buNone/>
            </a:pPr>
            <a:r>
              <a:rPr lang="en-US" altLang="zh-CN" sz="2000" dirty="0" smtClean="0"/>
              <a:t>2.</a:t>
            </a:r>
            <a:r>
              <a:rPr lang="zh-CN" altLang="en-US" sz="2000" dirty="0" smtClean="0">
                <a:hlinkClick r:id="" action="ppaction://noaction"/>
              </a:rPr>
              <a:t>分项用电能耗一览图及细目</a:t>
            </a:r>
            <a:endParaRPr lang="zh-CN" altLang="en-US" sz="2000" dirty="0" smtClean="0"/>
          </a:p>
          <a:p>
            <a:pPr lvl="1">
              <a:lnSpc>
                <a:spcPct val="80000"/>
              </a:lnSpc>
              <a:spcBef>
                <a:spcPts val="600"/>
              </a:spcBef>
              <a:spcAft>
                <a:spcPts val="600"/>
              </a:spcAft>
            </a:pPr>
            <a:r>
              <a:rPr lang="zh-CN" altLang="en-US" sz="2000" dirty="0" smtClean="0"/>
              <a:t>按指定楼栋、时间段、周期、电耗分项统计该楼栋分项电耗周期明细</a:t>
            </a:r>
          </a:p>
          <a:p>
            <a:pPr lvl="1">
              <a:lnSpc>
                <a:spcPct val="80000"/>
              </a:lnSpc>
              <a:spcBef>
                <a:spcPts val="600"/>
              </a:spcBef>
              <a:spcAft>
                <a:spcPts val="600"/>
              </a:spcAft>
              <a:buFont typeface="Arial" charset="0"/>
              <a:buNone/>
            </a:pPr>
            <a:r>
              <a:rPr lang="en-US" altLang="zh-CN" sz="2000" dirty="0" smtClean="0"/>
              <a:t>3. </a:t>
            </a:r>
            <a:r>
              <a:rPr lang="zh-CN" altLang="en-US" sz="2000" dirty="0" smtClean="0">
                <a:hlinkClick r:id="" action="ppaction://noaction"/>
              </a:rPr>
              <a:t>分项用电单位面积能耗趋势图及细目</a:t>
            </a:r>
            <a:endParaRPr lang="zh-CN" altLang="en-US" sz="2000" dirty="0" smtClean="0"/>
          </a:p>
          <a:p>
            <a:pPr lvl="1">
              <a:lnSpc>
                <a:spcPct val="80000"/>
              </a:lnSpc>
              <a:spcBef>
                <a:spcPts val="600"/>
              </a:spcBef>
              <a:spcAft>
                <a:spcPts val="600"/>
              </a:spcAft>
            </a:pPr>
            <a:r>
              <a:rPr lang="zh-CN" altLang="en-US" sz="2000" dirty="0" smtClean="0"/>
              <a:t>按指定楼栋、时间段、周期、电耗分项统计该楼栋电分项面积能耗周期明细</a:t>
            </a:r>
          </a:p>
          <a:p>
            <a:pPr lvl="1">
              <a:lnSpc>
                <a:spcPct val="80000"/>
              </a:lnSpc>
            </a:pPr>
            <a:endParaRPr lang="zh-CN" altLang="en-US" sz="2000" dirty="0" smtClean="0"/>
          </a:p>
        </p:txBody>
      </p:sp>
      <p:sp>
        <p:nvSpPr>
          <p:cNvPr id="22531" name="Rectangle 4"/>
          <p:cNvSpPr>
            <a:spLocks noGrp="1" noChangeArrowheads="1"/>
          </p:cNvSpPr>
          <p:nvPr/>
        </p:nvSpPr>
        <p:spPr bwMode="auto">
          <a:xfrm>
            <a:off x="395288" y="1466008"/>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分项电耗</a:t>
            </a:r>
            <a:endParaRPr lang="zh-CN" altLang="en-US" sz="2800" b="1"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2709754983"/>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457200" y="2174776"/>
            <a:ext cx="8229600" cy="4525963"/>
          </a:xfrm>
        </p:spPr>
        <p:txBody>
          <a:bodyPr/>
          <a:lstStyle/>
          <a:p>
            <a:pPr>
              <a:lnSpc>
                <a:spcPct val="80000"/>
              </a:lnSpc>
              <a:spcBef>
                <a:spcPts val="600"/>
              </a:spcBef>
              <a:spcAft>
                <a:spcPts val="600"/>
              </a:spcAft>
            </a:pPr>
            <a:r>
              <a:rPr lang="zh-CN" altLang="en-US" sz="2000" dirty="0" smtClean="0"/>
              <a:t>分类能耗排序页面主要展现以下几项信息：</a:t>
            </a:r>
          </a:p>
          <a:p>
            <a:pPr>
              <a:lnSpc>
                <a:spcPct val="80000"/>
              </a:lnSpc>
              <a:spcBef>
                <a:spcPts val="600"/>
              </a:spcBef>
              <a:spcAft>
                <a:spcPts val="600"/>
              </a:spcAft>
            </a:pPr>
            <a:endParaRPr lang="zh-CN" altLang="en-US" sz="2000" dirty="0" smtClean="0"/>
          </a:p>
          <a:p>
            <a:pPr lvl="1">
              <a:lnSpc>
                <a:spcPct val="80000"/>
              </a:lnSpc>
              <a:spcBef>
                <a:spcPts val="600"/>
              </a:spcBef>
              <a:spcAft>
                <a:spcPts val="600"/>
              </a:spcAft>
              <a:buFont typeface="Arial" charset="0"/>
              <a:buNone/>
            </a:pPr>
            <a:r>
              <a:rPr lang="en-US" altLang="zh-CN" sz="2000" dirty="0" smtClean="0"/>
              <a:t>1.</a:t>
            </a:r>
            <a:r>
              <a:rPr lang="zh-CN" altLang="en-US" sz="2000" dirty="0" smtClean="0">
                <a:hlinkClick r:id="" action="ppaction://noaction"/>
              </a:rPr>
              <a:t>分类能耗排序指标</a:t>
            </a:r>
            <a:endParaRPr lang="zh-CN" altLang="en-US" sz="2000" dirty="0" smtClean="0"/>
          </a:p>
          <a:p>
            <a:pPr lvl="1">
              <a:lnSpc>
                <a:spcPct val="80000"/>
              </a:lnSpc>
              <a:spcBef>
                <a:spcPts val="600"/>
              </a:spcBef>
              <a:spcAft>
                <a:spcPts val="600"/>
              </a:spcAft>
            </a:pPr>
            <a:r>
              <a:rPr lang="zh-CN" altLang="en-US" sz="2000" dirty="0" smtClean="0"/>
              <a:t>按指定校区、时间段、周期、一级能耗种类统计分类排序指标</a:t>
            </a:r>
            <a:endParaRPr lang="en-US" altLang="zh-CN" sz="2000" dirty="0" smtClean="0"/>
          </a:p>
          <a:p>
            <a:pPr lvl="1">
              <a:lnSpc>
                <a:spcPct val="80000"/>
              </a:lnSpc>
              <a:spcBef>
                <a:spcPts val="600"/>
              </a:spcBef>
              <a:spcAft>
                <a:spcPts val="600"/>
              </a:spcAft>
              <a:buFont typeface="Arial" charset="0"/>
              <a:buNone/>
            </a:pPr>
            <a:r>
              <a:rPr lang="en-US" altLang="zh-CN" sz="2000" dirty="0" smtClean="0"/>
              <a:t>2.</a:t>
            </a:r>
            <a:r>
              <a:rPr lang="zh-CN" altLang="en-US" sz="2000" dirty="0" smtClean="0">
                <a:hlinkClick r:id="" action="ppaction://noaction"/>
              </a:rPr>
              <a:t>分类能耗趋势图及细目</a:t>
            </a:r>
            <a:endParaRPr lang="zh-CN" altLang="en-US" sz="2000" dirty="0" smtClean="0"/>
          </a:p>
          <a:p>
            <a:pPr lvl="1">
              <a:lnSpc>
                <a:spcPct val="80000"/>
              </a:lnSpc>
              <a:spcBef>
                <a:spcPts val="600"/>
              </a:spcBef>
              <a:spcAft>
                <a:spcPts val="600"/>
              </a:spcAft>
            </a:pPr>
            <a:r>
              <a:rPr lang="zh-CN" altLang="en-US" sz="2000" dirty="0" smtClean="0"/>
              <a:t>按指定校区、时间段、周期、一级能耗种类统计该校区下高能耗楼栋</a:t>
            </a:r>
            <a:endParaRPr lang="en-US" altLang="zh-CN" sz="2000" dirty="0" smtClean="0"/>
          </a:p>
          <a:p>
            <a:pPr lvl="1">
              <a:lnSpc>
                <a:spcPct val="80000"/>
              </a:lnSpc>
              <a:spcBef>
                <a:spcPts val="600"/>
              </a:spcBef>
              <a:spcAft>
                <a:spcPts val="600"/>
              </a:spcAft>
              <a:buFont typeface="Arial" charset="0"/>
              <a:buNone/>
            </a:pPr>
            <a:r>
              <a:rPr lang="en-US" altLang="zh-CN" sz="2000" dirty="0" smtClean="0"/>
              <a:t>3.</a:t>
            </a:r>
            <a:r>
              <a:rPr lang="zh-CN" altLang="en-US" sz="2000" dirty="0" smtClean="0">
                <a:hlinkClick r:id="" action="ppaction://noaction"/>
              </a:rPr>
              <a:t>单位面积分类能耗趋势图及细目</a:t>
            </a:r>
            <a:endParaRPr lang="zh-CN" altLang="en-US" sz="2000" dirty="0" smtClean="0"/>
          </a:p>
          <a:p>
            <a:pPr lvl="1">
              <a:lnSpc>
                <a:spcPct val="80000"/>
              </a:lnSpc>
              <a:spcBef>
                <a:spcPts val="600"/>
              </a:spcBef>
              <a:spcAft>
                <a:spcPts val="600"/>
              </a:spcAft>
            </a:pPr>
            <a:r>
              <a:rPr lang="zh-CN" altLang="en-US" sz="2000" dirty="0" smtClean="0"/>
              <a:t>按指定校区、时间段、周期、一级能耗种类统计该校区下高面积能耗楼栋</a:t>
            </a:r>
          </a:p>
          <a:p>
            <a:pPr lvl="1">
              <a:lnSpc>
                <a:spcPct val="80000"/>
              </a:lnSpc>
            </a:pPr>
            <a:endParaRPr lang="zh-CN" altLang="en-US" sz="2000" dirty="0" smtClean="0"/>
          </a:p>
          <a:p>
            <a:pPr lvl="1">
              <a:lnSpc>
                <a:spcPct val="80000"/>
              </a:lnSpc>
            </a:pPr>
            <a:endParaRPr lang="zh-CN" altLang="en-US" sz="2000" dirty="0" smtClean="0"/>
          </a:p>
        </p:txBody>
      </p:sp>
      <p:sp>
        <p:nvSpPr>
          <p:cNvPr id="23555" name="Rectangle 4"/>
          <p:cNvSpPr>
            <a:spLocks noGrp="1" noChangeArrowheads="1"/>
          </p:cNvSpPr>
          <p:nvPr/>
        </p:nvSpPr>
        <p:spPr bwMode="auto">
          <a:xfrm>
            <a:off x="395288" y="1412776"/>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能耗公示 </a:t>
            </a:r>
            <a:r>
              <a:rPr lang="en-US" altLang="zh-CN" sz="2800" b="1" dirty="0">
                <a:latin typeface="Calibri" pitchFamily="34" charset="0"/>
                <a:sym typeface="Arial" charset="0"/>
              </a:rPr>
              <a:t>- </a:t>
            </a:r>
            <a:r>
              <a:rPr lang="zh-CN" altLang="en-US" sz="2800" b="1" dirty="0">
                <a:latin typeface="Calibri" pitchFamily="34" charset="0"/>
                <a:sym typeface="Arial" charset="0"/>
              </a:rPr>
              <a:t>分类能耗排名</a:t>
            </a:r>
            <a:endParaRPr lang="zh-CN" altLang="en-US" sz="2800" dirty="0">
              <a:latin typeface="Calibri" pitchFamily="34" charset="0"/>
            </a:endParaRPr>
          </a:p>
        </p:txBody>
      </p:sp>
      <p:sp>
        <p:nvSpPr>
          <p:cNvPr id="6"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3022038840"/>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sz="half" idx="1"/>
          </p:nvPr>
        </p:nvSpPr>
        <p:spPr>
          <a:xfrm>
            <a:off x="457200" y="2036936"/>
            <a:ext cx="5772150" cy="4525963"/>
          </a:xfrm>
        </p:spPr>
        <p:txBody>
          <a:bodyPr/>
          <a:lstStyle/>
          <a:p>
            <a:r>
              <a:rPr lang="zh-CN" altLang="en-US" sz="2000" dirty="0" smtClean="0"/>
              <a:t>能耗查询包含以下展示页面 </a:t>
            </a:r>
          </a:p>
        </p:txBody>
      </p:sp>
      <p:sp>
        <p:nvSpPr>
          <p:cNvPr id="24579" name="Rectangle 3"/>
          <p:cNvSpPr>
            <a:spLocks noGrp="1" noChangeArrowheads="1"/>
          </p:cNvSpPr>
          <p:nvPr/>
        </p:nvSpPr>
        <p:spPr bwMode="auto">
          <a:xfrm>
            <a:off x="395288" y="1384120"/>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能耗查询</a:t>
            </a:r>
          </a:p>
        </p:txBody>
      </p:sp>
      <p:pic>
        <p:nvPicPr>
          <p:cNvPr id="24580" name="Picture 2"/>
          <p:cNvPicPr>
            <a:picLocks noChangeAspect="1" noChangeArrowheads="1"/>
          </p:cNvPicPr>
          <p:nvPr/>
        </p:nvPicPr>
        <p:blipFill>
          <a:blip r:embed="rId2" cstate="print"/>
          <a:srcRect r="6187"/>
          <a:stretch>
            <a:fillRect/>
          </a:stretch>
        </p:blipFill>
        <p:spPr bwMode="auto">
          <a:xfrm>
            <a:off x="4211637" y="2461152"/>
            <a:ext cx="2016125" cy="4248150"/>
          </a:xfrm>
          <a:prstGeom prst="rect">
            <a:avLst/>
          </a:prstGeom>
          <a:noFill/>
          <a:ln w="9525">
            <a:noFill/>
            <a:miter lim="800000"/>
            <a:headEnd/>
            <a:tailEnd/>
          </a:ln>
        </p:spPr>
      </p:pic>
      <p:sp>
        <p:nvSpPr>
          <p:cNvPr id="7"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10212153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sz="half" idx="1"/>
          </p:nvPr>
        </p:nvSpPr>
        <p:spPr>
          <a:xfrm>
            <a:off x="457200" y="2132472"/>
            <a:ext cx="5772150" cy="4525963"/>
          </a:xfrm>
        </p:spPr>
        <p:txBody>
          <a:bodyPr/>
          <a:lstStyle/>
          <a:p>
            <a:r>
              <a:rPr lang="zh-CN" altLang="en-US" sz="2000" dirty="0" smtClean="0"/>
              <a:t>能耗报表包含以下展示页面 </a:t>
            </a:r>
          </a:p>
        </p:txBody>
      </p:sp>
      <p:sp>
        <p:nvSpPr>
          <p:cNvPr id="25603" name="Rectangle 3"/>
          <p:cNvSpPr>
            <a:spLocks noGrp="1" noChangeArrowheads="1"/>
          </p:cNvSpPr>
          <p:nvPr/>
        </p:nvSpPr>
        <p:spPr bwMode="auto">
          <a:xfrm>
            <a:off x="395288" y="1438712"/>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能耗报表</a:t>
            </a:r>
          </a:p>
        </p:txBody>
      </p:sp>
      <p:pic>
        <p:nvPicPr>
          <p:cNvPr id="25604" name="Picture 2"/>
          <p:cNvPicPr>
            <a:picLocks noChangeAspect="1" noChangeArrowheads="1"/>
          </p:cNvPicPr>
          <p:nvPr/>
        </p:nvPicPr>
        <p:blipFill>
          <a:blip r:embed="rId2" cstate="print"/>
          <a:srcRect/>
          <a:stretch>
            <a:fillRect/>
          </a:stretch>
        </p:blipFill>
        <p:spPr bwMode="auto">
          <a:xfrm>
            <a:off x="3995737" y="2716639"/>
            <a:ext cx="2447925" cy="3049588"/>
          </a:xfrm>
          <a:prstGeom prst="rect">
            <a:avLst/>
          </a:prstGeom>
          <a:noFill/>
          <a:ln w="9525">
            <a:noFill/>
            <a:miter lim="800000"/>
            <a:headEnd/>
            <a:tailEnd/>
          </a:ln>
        </p:spPr>
      </p:pic>
      <p:sp>
        <p:nvSpPr>
          <p:cNvPr id="7"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2162161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1+#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sz="half" idx="1"/>
          </p:nvPr>
        </p:nvSpPr>
        <p:spPr>
          <a:xfrm>
            <a:off x="457200" y="2009640"/>
            <a:ext cx="5772150" cy="4525963"/>
          </a:xfrm>
        </p:spPr>
        <p:txBody>
          <a:bodyPr/>
          <a:lstStyle/>
          <a:p>
            <a:r>
              <a:rPr lang="zh-CN" altLang="en-US" sz="2000" dirty="0" smtClean="0"/>
              <a:t>节能分析包含以下展示页面 </a:t>
            </a:r>
          </a:p>
        </p:txBody>
      </p:sp>
      <p:sp>
        <p:nvSpPr>
          <p:cNvPr id="26627" name="Rectangle 3"/>
          <p:cNvSpPr>
            <a:spLocks noGrp="1" noChangeArrowheads="1"/>
          </p:cNvSpPr>
          <p:nvPr/>
        </p:nvSpPr>
        <p:spPr bwMode="auto">
          <a:xfrm>
            <a:off x="395288" y="1397768"/>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节能分析</a:t>
            </a:r>
          </a:p>
        </p:txBody>
      </p:sp>
      <p:pic>
        <p:nvPicPr>
          <p:cNvPr id="26628" name="Picture 2"/>
          <p:cNvPicPr>
            <a:picLocks noChangeAspect="1" noChangeArrowheads="1"/>
          </p:cNvPicPr>
          <p:nvPr/>
        </p:nvPicPr>
        <p:blipFill>
          <a:blip r:embed="rId2" cstate="print"/>
          <a:srcRect/>
          <a:stretch>
            <a:fillRect/>
          </a:stretch>
        </p:blipFill>
        <p:spPr bwMode="auto">
          <a:xfrm>
            <a:off x="4067944" y="2583984"/>
            <a:ext cx="1727200" cy="4029075"/>
          </a:xfrm>
          <a:prstGeom prst="rect">
            <a:avLst/>
          </a:prstGeom>
          <a:noFill/>
          <a:ln w="9525">
            <a:noFill/>
            <a:miter lim="800000"/>
            <a:headEnd/>
            <a:tailEnd/>
          </a:ln>
        </p:spPr>
      </p:pic>
      <p:sp>
        <p:nvSpPr>
          <p:cNvPr id="26629"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4793085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diamond(in)">
                                      <p:cBhvr>
                                        <p:cTn id="7"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
          <p:cNvSpPr>
            <a:spLocks noChangeArrowheads="1"/>
          </p:cNvSpPr>
          <p:nvPr/>
        </p:nvSpPr>
        <p:spPr bwMode="auto">
          <a:xfrm>
            <a:off x="285750" y="1961022"/>
            <a:ext cx="6072188" cy="400110"/>
          </a:xfrm>
          <a:prstGeom prst="rect">
            <a:avLst/>
          </a:prstGeom>
          <a:noFill/>
          <a:ln w="9525">
            <a:noFill/>
            <a:miter lim="800000"/>
            <a:headEnd/>
            <a:tailEnd/>
          </a:ln>
        </p:spPr>
        <p:txBody>
          <a:bodyPr>
            <a:spAutoFit/>
          </a:bodyPr>
          <a:lstStyle/>
          <a:p>
            <a:r>
              <a:rPr lang="zh-CN" altLang="en-US" sz="2000" dirty="0"/>
              <a:t>能效审计</a:t>
            </a:r>
            <a:r>
              <a:rPr lang="en-US" altLang="zh-CN" sz="2000" dirty="0"/>
              <a:t>-</a:t>
            </a:r>
            <a:r>
              <a:rPr lang="zh-CN" altLang="en-US" sz="2000" dirty="0"/>
              <a:t>审计报告</a:t>
            </a:r>
          </a:p>
        </p:txBody>
      </p:sp>
      <p:pic>
        <p:nvPicPr>
          <p:cNvPr id="27651" name="Picture 2"/>
          <p:cNvPicPr>
            <a:picLocks noChangeAspect="1" noChangeArrowheads="1"/>
          </p:cNvPicPr>
          <p:nvPr/>
        </p:nvPicPr>
        <p:blipFill>
          <a:blip r:embed="rId2" cstate="print"/>
          <a:srcRect/>
          <a:stretch>
            <a:fillRect/>
          </a:stretch>
        </p:blipFill>
        <p:spPr bwMode="auto">
          <a:xfrm>
            <a:off x="388497" y="2837323"/>
            <a:ext cx="7927919" cy="3616013"/>
          </a:xfrm>
          <a:prstGeom prst="rect">
            <a:avLst/>
          </a:prstGeom>
          <a:noFill/>
          <a:ln w="9525">
            <a:noFill/>
            <a:miter lim="800000"/>
            <a:headEnd/>
            <a:tailEnd/>
          </a:ln>
        </p:spPr>
      </p:pic>
      <p:sp>
        <p:nvSpPr>
          <p:cNvPr id="27652" name="Rectangle 3"/>
          <p:cNvSpPr>
            <a:spLocks noGrp="1" noChangeArrowheads="1"/>
          </p:cNvSpPr>
          <p:nvPr/>
        </p:nvSpPr>
        <p:spPr bwMode="auto">
          <a:xfrm>
            <a:off x="302840" y="1397768"/>
            <a:ext cx="8229600" cy="574675"/>
          </a:xfrm>
          <a:prstGeom prst="rect">
            <a:avLst/>
          </a:prstGeom>
          <a:noFill/>
          <a:ln w="9525">
            <a:noFill/>
            <a:miter lim="800000"/>
            <a:headEnd/>
            <a:tailEnd/>
          </a:ln>
        </p:spPr>
        <p:txBody>
          <a:bodyPr anchor="ctr"/>
          <a:lstStyle/>
          <a:p>
            <a:pPr eaLnBrk="0" hangingPunct="0"/>
            <a:r>
              <a:rPr lang="zh-CN" altLang="en-US" sz="2800" b="1" dirty="0">
                <a:latin typeface="Calibri" pitchFamily="34" charset="0"/>
                <a:sym typeface="Arial" charset="0"/>
              </a:rPr>
              <a:t>能效审计</a:t>
            </a:r>
          </a:p>
        </p:txBody>
      </p:sp>
      <p:sp>
        <p:nvSpPr>
          <p:cNvPr id="27653" name="矩形 5"/>
          <p:cNvSpPr>
            <a:spLocks noChangeArrowheads="1"/>
          </p:cNvSpPr>
          <p:nvPr/>
        </p:nvSpPr>
        <p:spPr bwMode="auto">
          <a:xfrm>
            <a:off x="1285875" y="2389647"/>
            <a:ext cx="6143625" cy="369888"/>
          </a:xfrm>
          <a:prstGeom prst="rect">
            <a:avLst/>
          </a:prstGeom>
          <a:noFill/>
          <a:ln w="9525">
            <a:noFill/>
            <a:miter lim="800000"/>
            <a:headEnd/>
            <a:tailEnd/>
          </a:ln>
        </p:spPr>
        <p:txBody>
          <a:bodyPr>
            <a:spAutoFit/>
          </a:bodyPr>
          <a:lstStyle/>
          <a:p>
            <a:r>
              <a:rPr lang="zh-CN" altLang="en-US" dirty="0"/>
              <a:t>根据国家</a:t>
            </a:r>
            <a:r>
              <a:rPr lang="en-US" altLang="zh-CN" dirty="0"/>
              <a:t>《</a:t>
            </a:r>
            <a:r>
              <a:rPr lang="zh-CN" altLang="en-US" dirty="0"/>
              <a:t>审计导则</a:t>
            </a:r>
            <a:r>
              <a:rPr lang="en-US" altLang="zh-CN" dirty="0"/>
              <a:t>》</a:t>
            </a:r>
            <a:r>
              <a:rPr lang="zh-CN" altLang="en-US" dirty="0"/>
              <a:t>相关规定，自动生成能效审计报告</a:t>
            </a:r>
          </a:p>
        </p:txBody>
      </p:sp>
      <p:sp>
        <p:nvSpPr>
          <p:cNvPr id="27654" name="TextBox 27"/>
          <p:cNvSpPr txBox="1">
            <a:spLocks noChangeArrowheads="1"/>
          </p:cNvSpPr>
          <p:nvPr/>
        </p:nvSpPr>
        <p:spPr bwMode="auto">
          <a:xfrm>
            <a:off x="5219700" y="188913"/>
            <a:ext cx="3924300"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系统功能</a:t>
            </a:r>
          </a:p>
        </p:txBody>
      </p:sp>
    </p:spTree>
    <p:extLst>
      <p:ext uri="{BB962C8B-B14F-4D97-AF65-F5344CB8AC3E}">
        <p14:creationId xmlns:p14="http://schemas.microsoft.com/office/powerpoint/2010/main" val="18831857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755650" y="1525257"/>
            <a:ext cx="7273925" cy="3508653"/>
          </a:xfrm>
          <a:prstGeom prst="rect">
            <a:avLst/>
          </a:prstGeom>
          <a:noFill/>
          <a:ln w="9525">
            <a:noFill/>
            <a:miter lim="800000"/>
            <a:headEnd/>
            <a:tailEnd/>
          </a:ln>
        </p:spPr>
        <p:txBody>
          <a:bodyPr>
            <a:spAutoFit/>
          </a:bodyPr>
          <a:lstStyle/>
          <a:p>
            <a:pPr>
              <a:spcBef>
                <a:spcPts val="600"/>
              </a:spcBef>
              <a:spcAft>
                <a:spcPts val="600"/>
              </a:spcAft>
              <a:buFont typeface="Wingdings" pitchFamily="2" charset="2"/>
              <a:buChar char="Ø"/>
            </a:pPr>
            <a:r>
              <a:rPr lang="zh-CN" altLang="zh-CN" sz="2400" dirty="0"/>
              <a:t>能源效率：更低消耗、更多收获的解决方案</a:t>
            </a:r>
            <a:endParaRPr lang="en-US" altLang="zh-CN" sz="2400" dirty="0"/>
          </a:p>
          <a:p>
            <a:pPr>
              <a:spcBef>
                <a:spcPts val="600"/>
              </a:spcBef>
              <a:spcAft>
                <a:spcPts val="600"/>
              </a:spcAft>
              <a:buFont typeface="Wingdings" pitchFamily="2" charset="2"/>
              <a:buChar char="Ø"/>
            </a:pPr>
            <a:r>
              <a:rPr lang="zh-CN" altLang="en-US" sz="2400" dirty="0"/>
              <a:t>众所周知</a:t>
            </a:r>
            <a:r>
              <a:rPr lang="zh-CN" altLang="zh-CN" sz="2400" dirty="0"/>
              <a:t>，能源需求急剧增长，</a:t>
            </a:r>
            <a:r>
              <a:rPr lang="en-US" altLang="zh-CN" sz="2400" dirty="0"/>
              <a:t>40%</a:t>
            </a:r>
            <a:r>
              <a:rPr lang="zh-CN" altLang="zh-CN" sz="2400" dirty="0"/>
              <a:t>以上的温室气体来自于工业、楼宇和住宅市场。我们必须大幅减少碳排放</a:t>
            </a:r>
            <a:r>
              <a:rPr lang="zh-CN" altLang="en-US" sz="2400" dirty="0"/>
              <a:t>！</a:t>
            </a:r>
            <a:endParaRPr lang="en-US" altLang="zh-CN" sz="2400" dirty="0"/>
          </a:p>
          <a:p>
            <a:pPr>
              <a:spcBef>
                <a:spcPts val="600"/>
              </a:spcBef>
              <a:spcAft>
                <a:spcPts val="600"/>
              </a:spcAft>
              <a:buFont typeface="Wingdings" pitchFamily="2" charset="2"/>
              <a:buChar char="Ø"/>
            </a:pPr>
            <a:r>
              <a:rPr lang="zh-CN" altLang="zh-CN" sz="2400" dirty="0"/>
              <a:t>现在，</a:t>
            </a:r>
            <a:r>
              <a:rPr lang="zh-CN" altLang="zh-CN" sz="2400" dirty="0" smtClean="0"/>
              <a:t>选择</a:t>
            </a:r>
            <a:r>
              <a:rPr lang="zh-CN" altLang="en-US" sz="2400" dirty="0" smtClean="0"/>
              <a:t>智隆信息</a:t>
            </a:r>
            <a:r>
              <a:rPr lang="zh-CN" altLang="zh-CN" sz="2400" dirty="0" smtClean="0"/>
              <a:t>能</a:t>
            </a:r>
            <a:r>
              <a:rPr lang="zh-CN" altLang="en-US" sz="2400" dirty="0" smtClean="0"/>
              <a:t>效</a:t>
            </a:r>
            <a:r>
              <a:rPr lang="zh-CN" altLang="zh-CN" sz="2400" dirty="0" smtClean="0"/>
              <a:t>管理</a:t>
            </a:r>
            <a:r>
              <a:rPr lang="zh-CN" altLang="en-US" sz="2400" dirty="0" smtClean="0"/>
              <a:t>平台</a:t>
            </a:r>
            <a:r>
              <a:rPr lang="zh-CN" altLang="zh-CN" sz="2400" dirty="0" smtClean="0"/>
              <a:t>，</a:t>
            </a:r>
            <a:r>
              <a:rPr lang="zh-CN" altLang="zh-CN" sz="2400" dirty="0"/>
              <a:t>不仅对企</a:t>
            </a:r>
            <a:r>
              <a:rPr lang="zh-CN" altLang="en-US" sz="2400" dirty="0"/>
              <a:t>事</a:t>
            </a:r>
            <a:r>
              <a:rPr lang="zh-CN" altLang="zh-CN" sz="2400" dirty="0"/>
              <a:t>业</a:t>
            </a:r>
            <a:r>
              <a:rPr lang="zh-CN" altLang="en-US" sz="2400" dirty="0"/>
              <a:t>单位</a:t>
            </a:r>
            <a:r>
              <a:rPr lang="zh-CN" altLang="zh-CN" sz="2400" dirty="0"/>
              <a:t>的能</a:t>
            </a:r>
            <a:r>
              <a:rPr lang="zh-CN" altLang="en-US" sz="2400" dirty="0"/>
              <a:t>耗</a:t>
            </a:r>
            <a:r>
              <a:rPr lang="zh-CN" altLang="zh-CN" sz="2400" dirty="0"/>
              <a:t>了如指掌，</a:t>
            </a:r>
            <a:r>
              <a:rPr lang="zh-CN" altLang="en-US" sz="2400" dirty="0"/>
              <a:t>而且</a:t>
            </a:r>
            <a:r>
              <a:rPr lang="zh-CN" altLang="zh-CN" sz="2400" dirty="0"/>
              <a:t>我们提供的能效解决方案还可</a:t>
            </a:r>
            <a:r>
              <a:rPr lang="zh-CN" altLang="en-US" sz="2400" dirty="0"/>
              <a:t>以</a:t>
            </a:r>
            <a:r>
              <a:rPr lang="zh-CN" altLang="zh-CN" sz="2400" dirty="0"/>
              <a:t>节能</a:t>
            </a:r>
            <a:r>
              <a:rPr lang="zh-CN" altLang="en-US" sz="2400" dirty="0"/>
              <a:t>：</a:t>
            </a:r>
            <a:r>
              <a:rPr lang="zh-CN" altLang="zh-CN" sz="2400" dirty="0"/>
              <a:t>高达</a:t>
            </a:r>
            <a:r>
              <a:rPr lang="en-US" altLang="zh-CN" sz="2400" dirty="0"/>
              <a:t>30%</a:t>
            </a:r>
            <a:r>
              <a:rPr lang="zh-CN" altLang="zh-CN" sz="2400" dirty="0" smtClean="0"/>
              <a:t>。</a:t>
            </a:r>
            <a:endParaRPr lang="en-US" altLang="zh-CN" sz="2400" dirty="0" smtClean="0"/>
          </a:p>
          <a:p>
            <a:pPr>
              <a:spcBef>
                <a:spcPts val="600"/>
              </a:spcBef>
              <a:spcAft>
                <a:spcPts val="600"/>
              </a:spcAft>
              <a:buFont typeface="Wingdings" pitchFamily="2" charset="2"/>
              <a:buChar char="Ø"/>
            </a:pPr>
            <a:r>
              <a:rPr lang="zh-CN" altLang="en-US" sz="2400" dirty="0" smtClean="0"/>
              <a:t>成为能效专家，只需要选择智隆能效综合管理平台；</a:t>
            </a:r>
          </a:p>
        </p:txBody>
      </p:sp>
      <p:sp>
        <p:nvSpPr>
          <p:cNvPr id="30723" name="TextBox 2"/>
          <p:cNvSpPr txBox="1">
            <a:spLocks noChangeArrowheads="1"/>
          </p:cNvSpPr>
          <p:nvPr/>
        </p:nvSpPr>
        <p:spPr bwMode="auto">
          <a:xfrm>
            <a:off x="4283968" y="278016"/>
            <a:ext cx="4860032" cy="523220"/>
          </a:xfrm>
          <a:prstGeom prst="rect">
            <a:avLst/>
          </a:prstGeom>
          <a:noFill/>
          <a:ln w="9525">
            <a:noFill/>
            <a:miter lim="800000"/>
            <a:headEnd/>
            <a:tailEnd/>
          </a:ln>
        </p:spPr>
        <p:txBody>
          <a:bodyPr wrap="square">
            <a:spAutoFit/>
          </a:bodyPr>
          <a:lstStyle/>
          <a:p>
            <a:pPr algn="r"/>
            <a:r>
              <a:rPr lang="zh-CN" altLang="zh-CN" sz="2800" b="1" dirty="0" smtClean="0">
                <a:solidFill>
                  <a:schemeClr val="bg1"/>
                </a:solidFill>
              </a:rPr>
              <a:t>善用其能、德广众生</a:t>
            </a:r>
            <a:endParaRPr lang="zh-CN" altLang="zh-CN" sz="2800" b="1" dirty="0">
              <a:solidFill>
                <a:schemeClr val="bg1"/>
              </a:solidFill>
            </a:endParaRPr>
          </a:p>
        </p:txBody>
      </p:sp>
    </p:spTree>
    <p:extLst>
      <p:ext uri="{BB962C8B-B14F-4D97-AF65-F5344CB8AC3E}">
        <p14:creationId xmlns:p14="http://schemas.microsoft.com/office/powerpoint/2010/main" val="1998228132"/>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WordArt 2"/>
          <p:cNvSpPr>
            <a:spLocks noChangeArrowheads="1" noChangeShapeType="1" noTextEdit="1"/>
          </p:cNvSpPr>
          <p:nvPr/>
        </p:nvSpPr>
        <p:spPr bwMode="gray">
          <a:xfrm>
            <a:off x="2057400" y="2819400"/>
            <a:ext cx="4495800" cy="609600"/>
          </a:xfrm>
          <a:prstGeom prst="rect">
            <a:avLst/>
          </a:prstGeom>
        </p:spPr>
        <p:txBody>
          <a:bodyPr wrap="none" fromWordArt="1">
            <a:prstTxWarp prst="textDeflate">
              <a:avLst>
                <a:gd name="adj" fmla="val 0"/>
              </a:avLst>
            </a:prstTxWarp>
          </a:bodyPr>
          <a:lstStyle/>
          <a:p>
            <a:pPr algn="ctr"/>
            <a:r>
              <a:rPr lang="en-US" altLang="zh-CN" sz="3600" b="1"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rPr>
              <a:t>Thank You !</a:t>
            </a:r>
            <a:endParaRPr lang="zh-CN" altLang="en-US" sz="3600" b="1"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endParaRPr>
          </a:p>
        </p:txBody>
      </p:sp>
    </p:spTree>
    <p:extLst>
      <p:ext uri="{BB962C8B-B14F-4D97-AF65-F5344CB8AC3E}">
        <p14:creationId xmlns:p14="http://schemas.microsoft.com/office/powerpoint/2010/main" val="1054960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755650" y="1991606"/>
            <a:ext cx="7848600" cy="4601260"/>
          </a:xfrm>
          <a:prstGeom prst="rect">
            <a:avLst/>
          </a:prstGeom>
          <a:noFill/>
          <a:ln w="9525">
            <a:noFill/>
            <a:miter lim="800000"/>
            <a:headEnd/>
            <a:tailEnd/>
          </a:ln>
        </p:spPr>
        <p:txBody>
          <a:bodyPr>
            <a:spAutoFit/>
          </a:bodyPr>
          <a:lstStyle/>
          <a:p>
            <a:pPr>
              <a:spcBef>
                <a:spcPts val="1200"/>
              </a:spcBef>
              <a:spcAft>
                <a:spcPts val="600"/>
              </a:spcAft>
              <a:buFont typeface="Wingdings" pitchFamily="2" charset="2"/>
              <a:buChar char="Ø"/>
            </a:pPr>
            <a:r>
              <a:rPr lang="en-US" altLang="zh-CN" sz="2000" dirty="0"/>
              <a:t>80</a:t>
            </a:r>
            <a:r>
              <a:rPr lang="zh-CN" altLang="zh-CN" sz="2000" dirty="0"/>
              <a:t>亿人，其中</a:t>
            </a:r>
            <a:r>
              <a:rPr lang="en-US" altLang="zh-CN" sz="2000" dirty="0"/>
              <a:t>60%</a:t>
            </a:r>
            <a:r>
              <a:rPr lang="zh-CN" altLang="zh-CN" sz="2000" dirty="0"/>
              <a:t>将居住在城市中 </a:t>
            </a:r>
          </a:p>
          <a:p>
            <a:pPr>
              <a:spcBef>
                <a:spcPts val="1200"/>
              </a:spcBef>
              <a:spcAft>
                <a:spcPts val="600"/>
              </a:spcAft>
              <a:buFont typeface="Wingdings" pitchFamily="2" charset="2"/>
              <a:buChar char="Ø"/>
            </a:pPr>
            <a:r>
              <a:rPr lang="en-US" altLang="zh-CN" sz="2000" dirty="0"/>
              <a:t>20</a:t>
            </a:r>
            <a:r>
              <a:rPr lang="zh-CN" altLang="zh-CN" sz="2000" dirty="0"/>
              <a:t>亿人将成为中产阶级 </a:t>
            </a:r>
          </a:p>
          <a:p>
            <a:pPr>
              <a:spcBef>
                <a:spcPts val="1200"/>
              </a:spcBef>
              <a:spcAft>
                <a:spcPts val="600"/>
              </a:spcAft>
              <a:buFont typeface="Wingdings" pitchFamily="2" charset="2"/>
              <a:buChar char="Ø"/>
            </a:pPr>
            <a:r>
              <a:rPr lang="zh-CN" altLang="zh-CN" sz="2000" dirty="0"/>
              <a:t>电力需求将比</a:t>
            </a:r>
            <a:r>
              <a:rPr lang="en-US" altLang="zh-CN" sz="2000" dirty="0"/>
              <a:t>2007</a:t>
            </a:r>
            <a:r>
              <a:rPr lang="zh-CN" altLang="zh-CN" sz="2000" dirty="0"/>
              <a:t>年高</a:t>
            </a:r>
            <a:r>
              <a:rPr lang="en-US" altLang="zh-CN" sz="2000" dirty="0"/>
              <a:t>76% </a:t>
            </a:r>
            <a:endParaRPr lang="zh-CN" altLang="zh-CN" sz="2000" dirty="0"/>
          </a:p>
          <a:p>
            <a:pPr>
              <a:spcBef>
                <a:spcPts val="1200"/>
              </a:spcBef>
              <a:spcAft>
                <a:spcPts val="600"/>
              </a:spcAft>
              <a:buFont typeface="Wingdings" pitchFamily="2" charset="2"/>
              <a:buChar char="Ø"/>
            </a:pPr>
            <a:r>
              <a:rPr lang="zh-CN" altLang="zh-CN" sz="2000" dirty="0"/>
              <a:t>仅中国和印度两国将在能源需求增量中占</a:t>
            </a:r>
            <a:r>
              <a:rPr lang="en-US" altLang="zh-CN" sz="2000" dirty="0"/>
              <a:t>50%</a:t>
            </a:r>
            <a:r>
              <a:rPr lang="zh-CN" altLang="zh-CN" sz="2000" dirty="0"/>
              <a:t>以上 </a:t>
            </a:r>
          </a:p>
          <a:p>
            <a:pPr>
              <a:spcBef>
                <a:spcPts val="1200"/>
              </a:spcBef>
              <a:spcAft>
                <a:spcPts val="600"/>
              </a:spcAft>
              <a:buFont typeface="Wingdings" pitchFamily="2" charset="2"/>
              <a:buChar char="Ø"/>
            </a:pPr>
            <a:r>
              <a:rPr lang="en-US" altLang="zh-CN" sz="2000" dirty="0"/>
              <a:t>13</a:t>
            </a:r>
            <a:r>
              <a:rPr lang="zh-CN" altLang="zh-CN" sz="2000" dirty="0"/>
              <a:t>亿人无法使用电力，多数位于非洲和印度 </a:t>
            </a:r>
          </a:p>
          <a:p>
            <a:pPr>
              <a:spcBef>
                <a:spcPts val="1200"/>
              </a:spcBef>
              <a:spcAft>
                <a:spcPts val="600"/>
              </a:spcAft>
              <a:buFont typeface="Wingdings" pitchFamily="2" charset="2"/>
              <a:buChar char="Ø"/>
            </a:pPr>
            <a:r>
              <a:rPr lang="zh-CN" altLang="zh-CN" sz="2000" dirty="0"/>
              <a:t>电动汽车将在世界乘用车销量中占到</a:t>
            </a:r>
            <a:r>
              <a:rPr lang="en-US" altLang="zh-CN" sz="2000" dirty="0"/>
              <a:t>60%</a:t>
            </a:r>
            <a:r>
              <a:rPr lang="zh-CN" altLang="zh-CN" sz="2000" dirty="0"/>
              <a:t>的份额 </a:t>
            </a:r>
          </a:p>
          <a:p>
            <a:pPr>
              <a:spcBef>
                <a:spcPts val="1200"/>
              </a:spcBef>
              <a:spcAft>
                <a:spcPts val="600"/>
              </a:spcAft>
              <a:buFont typeface="Wingdings" pitchFamily="2" charset="2"/>
              <a:buChar char="Ø"/>
            </a:pPr>
            <a:r>
              <a:rPr lang="zh-CN" altLang="zh-CN" sz="2000" dirty="0"/>
              <a:t>可再生能源在全球能源组合中将占到</a:t>
            </a:r>
            <a:r>
              <a:rPr lang="en-US" altLang="zh-CN" sz="2000" dirty="0"/>
              <a:t>22%</a:t>
            </a:r>
            <a:r>
              <a:rPr lang="zh-CN" altLang="zh-CN" sz="2000" dirty="0"/>
              <a:t>的份额</a:t>
            </a:r>
            <a:r>
              <a:rPr lang="en-US" altLang="zh-CN" sz="2000" dirty="0"/>
              <a:t/>
            </a:r>
            <a:br>
              <a:rPr lang="en-US" altLang="zh-CN" sz="2000" dirty="0"/>
            </a:br>
            <a:r>
              <a:rPr lang="zh-CN" altLang="zh-CN" sz="2000" i="1" dirty="0"/>
              <a:t>（数据来源：</a:t>
            </a:r>
            <a:r>
              <a:rPr lang="en-US" altLang="zh-CN" sz="2000" i="1" dirty="0"/>
              <a:t>Robert Garner – </a:t>
            </a:r>
            <a:r>
              <a:rPr lang="zh-CN" altLang="zh-CN" sz="2000" i="1" dirty="0"/>
              <a:t>趋势概要</a:t>
            </a:r>
            <a:r>
              <a:rPr lang="en-US" altLang="zh-CN" sz="2000" i="1" dirty="0"/>
              <a:t> -2008</a:t>
            </a:r>
            <a:r>
              <a:rPr lang="zh-CN" altLang="zh-CN" sz="2000" i="1" dirty="0"/>
              <a:t>，世界经济展望</a:t>
            </a:r>
            <a:r>
              <a:rPr lang="en-US" altLang="zh-CN" sz="2000" i="1" dirty="0"/>
              <a:t>2009 - AIE / OCDE</a:t>
            </a:r>
            <a:r>
              <a:rPr lang="zh-CN" altLang="zh-CN" sz="2000" i="1" dirty="0"/>
              <a:t>）</a:t>
            </a:r>
            <a:endParaRPr lang="zh-CN" altLang="zh-CN" sz="2000" dirty="0"/>
          </a:p>
          <a:p>
            <a:endParaRPr lang="zh-CN" altLang="en-US" dirty="0"/>
          </a:p>
        </p:txBody>
      </p:sp>
      <p:sp>
        <p:nvSpPr>
          <p:cNvPr id="5123" name="TextBox 2"/>
          <p:cNvSpPr txBox="1">
            <a:spLocks noChangeArrowheads="1"/>
          </p:cNvSpPr>
          <p:nvPr/>
        </p:nvSpPr>
        <p:spPr bwMode="auto">
          <a:xfrm>
            <a:off x="827088" y="1415343"/>
            <a:ext cx="5041900" cy="522288"/>
          </a:xfrm>
          <a:prstGeom prst="rect">
            <a:avLst/>
          </a:prstGeom>
          <a:noFill/>
          <a:ln w="9525">
            <a:noFill/>
            <a:miter lim="800000"/>
            <a:headEnd/>
            <a:tailEnd/>
          </a:ln>
        </p:spPr>
        <p:txBody>
          <a:bodyPr>
            <a:spAutoFit/>
          </a:bodyPr>
          <a:lstStyle/>
          <a:p>
            <a:r>
              <a:rPr lang="en-US" altLang="zh-CN" sz="2800" b="1" dirty="0">
                <a:solidFill>
                  <a:schemeClr val="tx2"/>
                </a:solidFill>
              </a:rPr>
              <a:t>2030</a:t>
            </a:r>
            <a:r>
              <a:rPr lang="zh-CN" altLang="zh-CN" sz="2800" b="1" dirty="0">
                <a:solidFill>
                  <a:schemeClr val="tx2"/>
                </a:solidFill>
              </a:rPr>
              <a:t>年世界</a:t>
            </a:r>
            <a:r>
              <a:rPr lang="zh-CN" altLang="en-US" sz="2800" b="1" dirty="0">
                <a:solidFill>
                  <a:schemeClr val="tx2"/>
                </a:solidFill>
              </a:rPr>
              <a:t>展望</a:t>
            </a:r>
            <a:endParaRPr lang="zh-CN" altLang="zh-CN" sz="2800" dirty="0">
              <a:solidFill>
                <a:schemeClr val="tx2"/>
              </a:solidFill>
            </a:endParaRPr>
          </a:p>
        </p:txBody>
      </p:sp>
      <p:sp>
        <p:nvSpPr>
          <p:cNvPr id="6" name="TextBox 1"/>
          <p:cNvSpPr txBox="1">
            <a:spLocks noChangeArrowheads="1"/>
          </p:cNvSpPr>
          <p:nvPr/>
        </p:nvSpPr>
        <p:spPr bwMode="auto">
          <a:xfrm>
            <a:off x="3132138" y="260350"/>
            <a:ext cx="6011862"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能源和能效</a:t>
            </a:r>
          </a:p>
        </p:txBody>
      </p:sp>
    </p:spTree>
    <p:extLst>
      <p:ext uri="{BB962C8B-B14F-4D97-AF65-F5344CB8AC3E}">
        <p14:creationId xmlns:p14="http://schemas.microsoft.com/office/powerpoint/2010/main" val="1750946849"/>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827088" y="1447608"/>
            <a:ext cx="5327650" cy="523875"/>
          </a:xfrm>
          <a:prstGeom prst="rect">
            <a:avLst/>
          </a:prstGeom>
          <a:noFill/>
          <a:ln w="9525">
            <a:noFill/>
            <a:miter lim="800000"/>
            <a:headEnd/>
            <a:tailEnd/>
          </a:ln>
        </p:spPr>
        <p:txBody>
          <a:bodyPr>
            <a:spAutoFit/>
          </a:bodyPr>
          <a:lstStyle/>
          <a:p>
            <a:r>
              <a:rPr lang="zh-CN" altLang="en-US" sz="2800" b="1" dirty="0"/>
              <a:t>能源现状</a:t>
            </a:r>
          </a:p>
        </p:txBody>
      </p:sp>
      <p:sp>
        <p:nvSpPr>
          <p:cNvPr id="6147" name="TextBox 2"/>
          <p:cNvSpPr txBox="1">
            <a:spLocks noChangeArrowheads="1"/>
          </p:cNvSpPr>
          <p:nvPr/>
        </p:nvSpPr>
        <p:spPr bwMode="auto">
          <a:xfrm>
            <a:off x="827088" y="2023871"/>
            <a:ext cx="7200900" cy="1015663"/>
          </a:xfrm>
          <a:prstGeom prst="rect">
            <a:avLst/>
          </a:prstGeom>
          <a:noFill/>
          <a:ln w="9525">
            <a:noFill/>
            <a:miter lim="800000"/>
            <a:headEnd/>
            <a:tailEnd/>
          </a:ln>
        </p:spPr>
        <p:txBody>
          <a:bodyPr>
            <a:spAutoFit/>
          </a:bodyPr>
          <a:lstStyle/>
          <a:p>
            <a:r>
              <a:rPr lang="zh-CN" altLang="zh-CN" sz="2000" dirty="0"/>
              <a:t>事实证明，我们必须在</a:t>
            </a:r>
            <a:r>
              <a:rPr lang="en-US" altLang="zh-CN" sz="2000" dirty="0"/>
              <a:t>2050</a:t>
            </a:r>
            <a:r>
              <a:rPr lang="zh-CN" altLang="zh-CN" sz="2000" dirty="0"/>
              <a:t>年之前将全世界的二氧化碳排放量缩减一半。而作为碳排放主因的能源需求将会加倍。可再生能源是必须采用的，但这并不足以改变当今的能源组合。</a:t>
            </a:r>
            <a:endParaRPr lang="zh-CN" altLang="en-US" sz="2000" dirty="0"/>
          </a:p>
        </p:txBody>
      </p:sp>
      <p:graphicFrame>
        <p:nvGraphicFramePr>
          <p:cNvPr id="4" name="表格 3"/>
          <p:cNvGraphicFramePr>
            <a:graphicFrameLocks noGrp="1"/>
          </p:cNvGraphicFramePr>
          <p:nvPr/>
        </p:nvGraphicFramePr>
        <p:xfrm>
          <a:off x="1258888" y="3174808"/>
          <a:ext cx="3816424" cy="3024335"/>
        </p:xfrm>
        <a:graphic>
          <a:graphicData uri="http://schemas.openxmlformats.org/drawingml/2006/table">
            <a:tbl>
              <a:tblPr/>
              <a:tblGrid>
                <a:gridCol w="1908212"/>
                <a:gridCol w="1908212"/>
              </a:tblGrid>
              <a:tr h="1395847">
                <a:tc>
                  <a:txBody>
                    <a:bodyPr/>
                    <a:lstStyle/>
                    <a:p>
                      <a:pPr algn="l">
                        <a:spcAft>
                          <a:spcPts val="0"/>
                        </a:spcAft>
                      </a:pPr>
                      <a:r>
                        <a:rPr lang="en-US" sz="1400" kern="0" dirty="0">
                          <a:latin typeface="宋体"/>
                          <a:ea typeface="宋体"/>
                          <a:cs typeface="宋体"/>
                        </a:rPr>
                        <a:t> </a:t>
                      </a:r>
                    </a:p>
                  </a:txBody>
                  <a:tcPr marL="0" marR="0" marT="0" marB="0" anchor="ctr">
                    <a:lnL>
                      <a:noFill/>
                    </a:lnL>
                    <a:lnR>
                      <a:noFill/>
                    </a:lnR>
                    <a:lnT>
                      <a:noFill/>
                    </a:lnT>
                    <a:lnB>
                      <a:noFill/>
                    </a:lnB>
                  </a:tcPr>
                </a:tc>
                <a:tc>
                  <a:txBody>
                    <a:bodyPr/>
                    <a:lstStyle/>
                    <a:p>
                      <a:pPr algn="l">
                        <a:spcAft>
                          <a:spcPts val="0"/>
                        </a:spcAft>
                      </a:pPr>
                      <a:r>
                        <a:rPr lang="zh-CN" sz="1400" b="1" kern="0" dirty="0">
                          <a:latin typeface="Calibri"/>
                          <a:ea typeface="宋体"/>
                          <a:cs typeface="宋体"/>
                        </a:rPr>
                        <a:t>到</a:t>
                      </a:r>
                      <a:r>
                        <a:rPr lang="en-US" sz="1400" b="1" kern="0" dirty="0">
                          <a:latin typeface="Calibri"/>
                          <a:ea typeface="宋体"/>
                          <a:cs typeface="宋体"/>
                        </a:rPr>
                        <a:t>2050</a:t>
                      </a:r>
                      <a:r>
                        <a:rPr lang="zh-CN" sz="1400" b="1" kern="0" dirty="0">
                          <a:latin typeface="Calibri"/>
                          <a:ea typeface="宋体"/>
                          <a:cs typeface="宋体"/>
                        </a:rPr>
                        <a:t>年能源需求翻倍，</a:t>
                      </a:r>
                      <a:r>
                        <a:rPr lang="en-US" sz="1400" b="1" kern="0" dirty="0">
                          <a:latin typeface="Calibri"/>
                          <a:ea typeface="宋体"/>
                          <a:cs typeface="宋体"/>
                        </a:rPr>
                        <a:t>2030</a:t>
                      </a:r>
                      <a:r>
                        <a:rPr lang="zh-CN" sz="1400" b="1" kern="0" dirty="0">
                          <a:latin typeface="Calibri"/>
                          <a:ea typeface="宋体"/>
                          <a:cs typeface="宋体"/>
                        </a:rPr>
                        <a:t>年前电力需求翻倍</a:t>
                      </a:r>
                      <a:r>
                        <a:rPr lang="en-US" sz="1400" b="1" kern="0" dirty="0">
                          <a:latin typeface="Calibri"/>
                          <a:ea typeface="宋体"/>
                          <a:cs typeface="宋体"/>
                        </a:rPr>
                        <a:t/>
                      </a:r>
                      <a:br>
                        <a:rPr lang="en-US" sz="1400" b="1" kern="0" dirty="0">
                          <a:latin typeface="Calibri"/>
                          <a:ea typeface="宋体"/>
                          <a:cs typeface="宋体"/>
                        </a:rPr>
                      </a:br>
                      <a:r>
                        <a:rPr lang="zh-CN" sz="1400" i="1" kern="0" dirty="0">
                          <a:latin typeface="Calibri"/>
                          <a:ea typeface="宋体"/>
                          <a:cs typeface="宋体"/>
                        </a:rPr>
                        <a:t>（数据来源：</a:t>
                      </a:r>
                      <a:r>
                        <a:rPr lang="en-US" sz="1400" i="1" kern="0" dirty="0">
                          <a:latin typeface="Calibri"/>
                          <a:ea typeface="宋体"/>
                          <a:cs typeface="宋体"/>
                        </a:rPr>
                        <a:t>IEA 2009</a:t>
                      </a:r>
                      <a:r>
                        <a:rPr lang="zh-CN" sz="1400" i="1" kern="0" dirty="0">
                          <a:latin typeface="Calibri"/>
                          <a:ea typeface="宋体"/>
                          <a:cs typeface="宋体"/>
                        </a:rPr>
                        <a:t>）</a:t>
                      </a:r>
                      <a:endParaRPr lang="zh-CN" sz="1050" kern="100" dirty="0">
                        <a:latin typeface="Calibri"/>
                        <a:ea typeface="宋体"/>
                        <a:cs typeface="Times New Roman"/>
                      </a:endParaRPr>
                    </a:p>
                  </a:txBody>
                  <a:tcPr marL="0" marR="0" marT="0" marB="0" anchor="ctr">
                    <a:lnL>
                      <a:noFill/>
                    </a:lnL>
                    <a:lnR>
                      <a:noFill/>
                    </a:lnR>
                    <a:lnT>
                      <a:noFill/>
                    </a:lnT>
                    <a:lnB>
                      <a:noFill/>
                    </a:lnB>
                  </a:tcPr>
                </a:tc>
              </a:tr>
              <a:tr h="232641">
                <a:tc>
                  <a:txBody>
                    <a:bodyPr/>
                    <a:lstStyle/>
                    <a:p>
                      <a:pPr algn="l">
                        <a:spcAft>
                          <a:spcPts val="0"/>
                        </a:spcAft>
                      </a:pPr>
                      <a:r>
                        <a:rPr lang="en-US" sz="1400" kern="0">
                          <a:latin typeface="宋体"/>
                          <a:ea typeface="宋体"/>
                          <a:cs typeface="宋体"/>
                        </a:rPr>
                        <a:t> </a:t>
                      </a:r>
                      <a:endParaRPr lang="zh-CN" sz="1050" kern="100">
                        <a:latin typeface="Calibri"/>
                        <a:ea typeface="宋体"/>
                        <a:cs typeface="Times New Roman"/>
                      </a:endParaRPr>
                    </a:p>
                  </a:txBody>
                  <a:tcPr marL="0" marR="0" marT="0" marB="0" anchor="ctr">
                    <a:lnL>
                      <a:noFill/>
                    </a:lnL>
                    <a:lnR>
                      <a:noFill/>
                    </a:lnR>
                    <a:lnT>
                      <a:noFill/>
                    </a:lnT>
                    <a:lnB>
                      <a:noFill/>
                    </a:lnB>
                  </a:tcPr>
                </a:tc>
                <a:tc>
                  <a:txBody>
                    <a:bodyPr/>
                    <a:lstStyle/>
                    <a:p>
                      <a:endParaRPr lang="zh-CN" sz="1050" kern="100">
                        <a:latin typeface="Calibri"/>
                        <a:cs typeface="Times New Roman"/>
                      </a:endParaRPr>
                    </a:p>
                  </a:txBody>
                  <a:tcPr marL="0" marR="0" marT="0" marB="0" anchor="ctr">
                    <a:lnL>
                      <a:noFill/>
                    </a:lnL>
                    <a:lnR>
                      <a:noFill/>
                    </a:lnR>
                    <a:lnT>
                      <a:noFill/>
                    </a:lnT>
                    <a:lnB>
                      <a:noFill/>
                    </a:lnB>
                  </a:tcPr>
                </a:tc>
              </a:tr>
              <a:tr h="1395847">
                <a:tc>
                  <a:txBody>
                    <a:bodyPr/>
                    <a:lstStyle/>
                    <a:p>
                      <a:pPr algn="l">
                        <a:spcAft>
                          <a:spcPts val="0"/>
                        </a:spcAft>
                      </a:pPr>
                      <a:endParaRPr lang="en-US" sz="1400" kern="0">
                        <a:latin typeface="宋体"/>
                        <a:ea typeface="宋体"/>
                        <a:cs typeface="宋体"/>
                      </a:endParaRPr>
                    </a:p>
                  </a:txBody>
                  <a:tcPr marL="0" marR="0" marT="0" marB="0" anchor="ctr">
                    <a:lnL>
                      <a:noFill/>
                    </a:lnL>
                    <a:lnR>
                      <a:noFill/>
                    </a:lnR>
                    <a:lnT>
                      <a:noFill/>
                    </a:lnT>
                    <a:lnB>
                      <a:noFill/>
                    </a:lnB>
                  </a:tcPr>
                </a:tc>
                <a:tc>
                  <a:txBody>
                    <a:bodyPr/>
                    <a:lstStyle/>
                    <a:p>
                      <a:pPr algn="l">
                        <a:spcAft>
                          <a:spcPts val="0"/>
                        </a:spcAft>
                      </a:pPr>
                      <a:r>
                        <a:rPr lang="zh-CN" sz="1400" b="1" kern="0" dirty="0">
                          <a:latin typeface="Calibri"/>
                          <a:ea typeface="宋体"/>
                          <a:cs typeface="宋体"/>
                        </a:rPr>
                        <a:t>到</a:t>
                      </a:r>
                      <a:r>
                        <a:rPr lang="en-US" sz="1400" b="1" kern="0" dirty="0">
                          <a:latin typeface="Calibri"/>
                          <a:ea typeface="宋体"/>
                          <a:cs typeface="宋体"/>
                        </a:rPr>
                        <a:t>2050</a:t>
                      </a:r>
                      <a:r>
                        <a:rPr lang="zh-CN" sz="1400" b="1" kern="0" dirty="0">
                          <a:latin typeface="Calibri"/>
                          <a:ea typeface="宋体"/>
                          <a:cs typeface="宋体"/>
                        </a:rPr>
                        <a:t>年</a:t>
                      </a:r>
                      <a:r>
                        <a:rPr lang="en-US" sz="1400" b="1" kern="0" dirty="0">
                          <a:latin typeface="Calibri"/>
                          <a:ea typeface="宋体"/>
                          <a:cs typeface="宋体"/>
                        </a:rPr>
                        <a:t>CO2</a:t>
                      </a:r>
                      <a:r>
                        <a:rPr lang="zh-CN" sz="1400" b="1" kern="0" dirty="0">
                          <a:latin typeface="Calibri"/>
                          <a:ea typeface="宋体"/>
                          <a:cs typeface="宋体"/>
                        </a:rPr>
                        <a:t>排放量减半，以避免显著的气候变化</a:t>
                      </a:r>
                      <a:r>
                        <a:rPr lang="en-US" sz="1400" b="1" kern="0" dirty="0">
                          <a:latin typeface="Calibri"/>
                          <a:ea typeface="宋体"/>
                          <a:cs typeface="宋体"/>
                        </a:rPr>
                        <a:t/>
                      </a:r>
                      <a:br>
                        <a:rPr lang="en-US" sz="1400" b="1" kern="0" dirty="0">
                          <a:latin typeface="Calibri"/>
                          <a:ea typeface="宋体"/>
                          <a:cs typeface="宋体"/>
                        </a:rPr>
                      </a:br>
                      <a:r>
                        <a:rPr lang="zh-CN" sz="1400" i="1" kern="0" dirty="0">
                          <a:latin typeface="Calibri"/>
                          <a:ea typeface="宋体"/>
                          <a:cs typeface="宋体"/>
                        </a:rPr>
                        <a:t>（数据来源：</a:t>
                      </a:r>
                      <a:r>
                        <a:rPr lang="en-US" sz="1400" i="1" kern="0" dirty="0">
                          <a:latin typeface="Calibri"/>
                          <a:ea typeface="宋体"/>
                          <a:cs typeface="宋体"/>
                        </a:rPr>
                        <a:t>IPCC</a:t>
                      </a:r>
                      <a:r>
                        <a:rPr lang="zh-CN" sz="1400" i="1" kern="0" dirty="0">
                          <a:latin typeface="Calibri"/>
                          <a:ea typeface="宋体"/>
                          <a:cs typeface="宋体"/>
                        </a:rPr>
                        <a:t>）</a:t>
                      </a:r>
                      <a:endParaRPr lang="zh-CN" sz="1050" kern="100" dirty="0">
                        <a:latin typeface="Calibri"/>
                        <a:ea typeface="宋体"/>
                        <a:cs typeface="Times New Roman"/>
                      </a:endParaRPr>
                    </a:p>
                  </a:txBody>
                  <a:tcPr marL="0" marR="0" marT="0" marB="0" anchor="ctr">
                    <a:lnL>
                      <a:noFill/>
                    </a:lnL>
                    <a:lnR>
                      <a:noFill/>
                    </a:lnR>
                    <a:lnT>
                      <a:noFill/>
                    </a:lnT>
                    <a:lnB>
                      <a:noFill/>
                    </a:lnB>
                  </a:tcPr>
                </a:tc>
              </a:tr>
            </a:tbl>
          </a:graphicData>
        </a:graphic>
      </p:graphicFrame>
      <p:pic>
        <p:nvPicPr>
          <p:cNvPr id="6155" name="图片 2" descr="http://www.schneider-electric.cn/images/energy-challenge/devide_2.jpg"/>
          <p:cNvPicPr>
            <a:picLocks noChangeAspect="1" noChangeArrowheads="1"/>
          </p:cNvPicPr>
          <p:nvPr/>
        </p:nvPicPr>
        <p:blipFill>
          <a:blip r:embed="rId2" cstate="print"/>
          <a:srcRect/>
          <a:stretch>
            <a:fillRect/>
          </a:stretch>
        </p:blipFill>
        <p:spPr bwMode="auto">
          <a:xfrm>
            <a:off x="1692275" y="4936933"/>
            <a:ext cx="1311275" cy="830263"/>
          </a:xfrm>
          <a:prstGeom prst="rect">
            <a:avLst/>
          </a:prstGeom>
          <a:noFill/>
          <a:ln w="9525">
            <a:noFill/>
            <a:miter lim="800000"/>
            <a:headEnd/>
            <a:tailEnd/>
          </a:ln>
        </p:spPr>
      </p:pic>
      <p:pic>
        <p:nvPicPr>
          <p:cNvPr id="6156" name="Picture 4" descr="http://www.schneider-electric.cn/images/energy-challenge/multiply_2.jpg"/>
          <p:cNvPicPr>
            <a:picLocks noChangeAspect="1" noChangeArrowheads="1"/>
          </p:cNvPicPr>
          <p:nvPr/>
        </p:nvPicPr>
        <p:blipFill>
          <a:blip r:embed="rId3" cstate="print"/>
          <a:srcRect/>
          <a:stretch>
            <a:fillRect/>
          </a:stretch>
        </p:blipFill>
        <p:spPr bwMode="auto">
          <a:xfrm>
            <a:off x="1692275" y="3463733"/>
            <a:ext cx="1295400" cy="895350"/>
          </a:xfrm>
          <a:prstGeom prst="rect">
            <a:avLst/>
          </a:prstGeom>
          <a:noFill/>
          <a:ln w="9525">
            <a:noFill/>
            <a:miter lim="800000"/>
            <a:headEnd/>
            <a:tailEnd/>
          </a:ln>
        </p:spPr>
      </p:pic>
      <p:sp>
        <p:nvSpPr>
          <p:cNvPr id="6157" name="TextBox 1"/>
          <p:cNvSpPr txBox="1">
            <a:spLocks noChangeArrowheads="1"/>
          </p:cNvSpPr>
          <p:nvPr/>
        </p:nvSpPr>
        <p:spPr bwMode="auto">
          <a:xfrm>
            <a:off x="3132138" y="260350"/>
            <a:ext cx="6011862"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能源和能效</a:t>
            </a:r>
          </a:p>
        </p:txBody>
      </p:sp>
    </p:spTree>
    <p:extLst>
      <p:ext uri="{BB962C8B-B14F-4D97-AF65-F5344CB8AC3E}">
        <p14:creationId xmlns:p14="http://schemas.microsoft.com/office/powerpoint/2010/main" val="314173260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755650" y="2008451"/>
            <a:ext cx="7848600" cy="4293483"/>
          </a:xfrm>
          <a:prstGeom prst="rect">
            <a:avLst/>
          </a:prstGeom>
          <a:noFill/>
          <a:ln w="9525">
            <a:noFill/>
            <a:miter lim="800000"/>
            <a:headEnd/>
            <a:tailEnd/>
          </a:ln>
        </p:spPr>
        <p:txBody>
          <a:bodyPr>
            <a:spAutoFit/>
          </a:bodyPr>
          <a:lstStyle/>
          <a:p>
            <a:pPr marL="36000">
              <a:spcBef>
                <a:spcPts val="600"/>
              </a:spcBef>
              <a:spcAft>
                <a:spcPts val="600"/>
              </a:spcAft>
              <a:buFont typeface="Wingdings" pitchFamily="2" charset="2"/>
              <a:buChar char="Ø"/>
            </a:pPr>
            <a:r>
              <a:rPr lang="zh-CN" altLang="zh-CN" sz="2000" dirty="0"/>
              <a:t>所有的经济学家都会告诉你：明天，最具竞争力的公司将成为最低碳和能源效率的企业</a:t>
            </a:r>
            <a:r>
              <a:rPr lang="zh-CN" altLang="en-US" sz="2000" dirty="0"/>
              <a:t>。</a:t>
            </a:r>
            <a:endParaRPr lang="en-US" altLang="zh-CN" sz="2000" dirty="0"/>
          </a:p>
          <a:p>
            <a:pPr marL="36000">
              <a:spcBef>
                <a:spcPts val="600"/>
              </a:spcBef>
              <a:spcAft>
                <a:spcPts val="600"/>
              </a:spcAft>
              <a:buFont typeface="Wingdings" pitchFamily="2" charset="2"/>
              <a:buChar char="Ø"/>
            </a:pPr>
            <a:r>
              <a:rPr lang="zh-CN" altLang="zh-CN" sz="2000" dirty="0"/>
              <a:t>您是否有这样的苦恼：有没有一种办法，不用“拉闸限电”的方法也能完成国家的节能减排指标</a:t>
            </a:r>
            <a:r>
              <a:rPr lang="zh-CN" altLang="zh-CN" sz="2000" dirty="0" smtClean="0"/>
              <a:t>？</a:t>
            </a:r>
            <a:r>
              <a:rPr lang="zh-CN" altLang="en-US" sz="2000" dirty="0" smtClean="0"/>
              <a:t>学校</a:t>
            </a:r>
            <a:r>
              <a:rPr lang="zh-CN" altLang="zh-CN" sz="2000" dirty="0" smtClean="0"/>
              <a:t>的</a:t>
            </a:r>
            <a:r>
              <a:rPr lang="zh-CN" altLang="zh-CN" sz="2000" dirty="0"/>
              <a:t>能源怎么一直不够用</a:t>
            </a:r>
            <a:r>
              <a:rPr lang="zh-CN" altLang="zh-CN" sz="2000" dirty="0" smtClean="0"/>
              <a:t>？</a:t>
            </a:r>
            <a:r>
              <a:rPr lang="zh-CN" altLang="en-US" sz="2000" dirty="0" smtClean="0"/>
              <a:t>学校</a:t>
            </a:r>
            <a:r>
              <a:rPr lang="zh-CN" altLang="zh-CN" sz="2000" dirty="0" smtClean="0"/>
              <a:t>的</a:t>
            </a:r>
            <a:r>
              <a:rPr lang="zh-CN" altLang="zh-CN" sz="2000" dirty="0"/>
              <a:t>能源都用在哪里呐？怎么样才能节能又省钱？哪里能节能</a:t>
            </a:r>
            <a:r>
              <a:rPr lang="zh-CN" altLang="en-US" sz="2000" dirty="0"/>
              <a:t>呢</a:t>
            </a:r>
            <a:r>
              <a:rPr lang="zh-CN" altLang="zh-CN" sz="2000" dirty="0"/>
              <a:t>？</a:t>
            </a:r>
          </a:p>
          <a:p>
            <a:pPr marL="36000">
              <a:spcBef>
                <a:spcPts val="600"/>
              </a:spcBef>
              <a:spcAft>
                <a:spcPts val="600"/>
              </a:spcAft>
              <a:buFont typeface="Wingdings" pitchFamily="2" charset="2"/>
              <a:buChar char="Ø"/>
            </a:pPr>
            <a:r>
              <a:rPr lang="zh-CN" altLang="zh-CN" sz="2000" dirty="0"/>
              <a:t>您是否有这样一个梦想：在降低能耗</a:t>
            </a:r>
            <a:r>
              <a:rPr lang="zh-CN" altLang="zh-CN" sz="2000" dirty="0" smtClean="0"/>
              <a:t>并且</a:t>
            </a:r>
            <a:r>
              <a:rPr lang="zh-CN" altLang="en-US" sz="2000" dirty="0" smtClean="0"/>
              <a:t>不用</a:t>
            </a:r>
            <a:r>
              <a:rPr lang="zh-CN" altLang="zh-CN" sz="2000" dirty="0" smtClean="0"/>
              <a:t>“拉闸限电”</a:t>
            </a:r>
            <a:r>
              <a:rPr lang="zh-CN" altLang="zh-CN" sz="2000" dirty="0"/>
              <a:t>的情况下享受能源给人们带来的便利？</a:t>
            </a:r>
          </a:p>
          <a:p>
            <a:pPr marL="36000">
              <a:spcBef>
                <a:spcPts val="600"/>
              </a:spcBef>
              <a:spcAft>
                <a:spcPts val="600"/>
              </a:spcAft>
              <a:buFont typeface="Wingdings" pitchFamily="2" charset="2"/>
              <a:buChar char="Ø"/>
            </a:pPr>
            <a:r>
              <a:rPr lang="zh-CN" altLang="zh-CN" sz="2000" dirty="0"/>
              <a:t>我们可以帮助您实现这一梦想：我们提供的解决方案使</a:t>
            </a:r>
            <a:r>
              <a:rPr lang="zh-CN" altLang="en-US" sz="2000" dirty="0"/>
              <a:t>您</a:t>
            </a:r>
            <a:r>
              <a:rPr lang="zh-CN" altLang="zh-CN" sz="2000" dirty="0"/>
              <a:t>对本单位的能</a:t>
            </a:r>
            <a:r>
              <a:rPr lang="zh-CN" altLang="en-US" sz="2000" dirty="0"/>
              <a:t>耗</a:t>
            </a:r>
            <a:r>
              <a:rPr lang="zh-CN" altLang="zh-CN" sz="2000" dirty="0"/>
              <a:t>总体使用情况了如指掌，做到能</a:t>
            </a:r>
            <a:r>
              <a:rPr lang="zh-CN" altLang="en-US" sz="2000" dirty="0"/>
              <a:t>效</a:t>
            </a:r>
            <a:r>
              <a:rPr lang="zh-CN" altLang="zh-CN" sz="2000" dirty="0"/>
              <a:t>管理的可计划性、安全性、可靠性、经济性、高效性而且环保，优化单位用能和个人用能的能效管理！</a:t>
            </a:r>
          </a:p>
          <a:p>
            <a:endParaRPr lang="zh-CN" altLang="en-US" dirty="0"/>
          </a:p>
        </p:txBody>
      </p:sp>
      <p:sp>
        <p:nvSpPr>
          <p:cNvPr id="7171" name="TextBox 2"/>
          <p:cNvSpPr txBox="1">
            <a:spLocks noChangeArrowheads="1"/>
          </p:cNvSpPr>
          <p:nvPr/>
        </p:nvSpPr>
        <p:spPr bwMode="auto">
          <a:xfrm>
            <a:off x="827088" y="1432189"/>
            <a:ext cx="5113337" cy="523875"/>
          </a:xfrm>
          <a:prstGeom prst="rect">
            <a:avLst/>
          </a:prstGeom>
          <a:noFill/>
          <a:ln w="9525">
            <a:noFill/>
            <a:miter lim="800000"/>
            <a:headEnd/>
            <a:tailEnd/>
          </a:ln>
        </p:spPr>
        <p:txBody>
          <a:bodyPr>
            <a:spAutoFit/>
          </a:bodyPr>
          <a:lstStyle/>
          <a:p>
            <a:r>
              <a:rPr lang="zh-CN" altLang="en-US" sz="2800" b="1" dirty="0"/>
              <a:t>合理使用能源是每个人的使命！</a:t>
            </a:r>
          </a:p>
        </p:txBody>
      </p:sp>
      <p:sp>
        <p:nvSpPr>
          <p:cNvPr id="7172" name="TextBox 1"/>
          <p:cNvSpPr txBox="1">
            <a:spLocks noChangeArrowheads="1"/>
          </p:cNvSpPr>
          <p:nvPr/>
        </p:nvSpPr>
        <p:spPr bwMode="auto">
          <a:xfrm>
            <a:off x="3132138" y="260350"/>
            <a:ext cx="6011862"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能源和能效</a:t>
            </a:r>
          </a:p>
        </p:txBody>
      </p:sp>
    </p:spTree>
    <p:extLst>
      <p:ext uri="{BB962C8B-B14F-4D97-AF65-F5344CB8AC3E}">
        <p14:creationId xmlns:p14="http://schemas.microsoft.com/office/powerpoint/2010/main" val="136049391"/>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755650" y="1557338"/>
            <a:ext cx="4968875" cy="523875"/>
          </a:xfrm>
          <a:prstGeom prst="rect">
            <a:avLst/>
          </a:prstGeom>
          <a:noFill/>
          <a:ln w="9525">
            <a:noFill/>
            <a:miter lim="800000"/>
            <a:headEnd/>
            <a:tailEnd/>
          </a:ln>
        </p:spPr>
        <p:txBody>
          <a:bodyPr>
            <a:spAutoFit/>
          </a:bodyPr>
          <a:lstStyle/>
          <a:p>
            <a:r>
              <a:rPr lang="zh-CN" altLang="zh-CN" sz="2800" b="1" dirty="0"/>
              <a:t>最有效的解决方案：能效管理</a:t>
            </a:r>
            <a:endParaRPr lang="zh-CN" altLang="zh-CN" sz="2800" dirty="0"/>
          </a:p>
        </p:txBody>
      </p:sp>
      <p:sp>
        <p:nvSpPr>
          <p:cNvPr id="8195" name="TextBox 2"/>
          <p:cNvSpPr txBox="1">
            <a:spLocks noChangeArrowheads="1"/>
          </p:cNvSpPr>
          <p:nvPr/>
        </p:nvSpPr>
        <p:spPr bwMode="auto">
          <a:xfrm>
            <a:off x="611188" y="2205038"/>
            <a:ext cx="7848600" cy="4324261"/>
          </a:xfrm>
          <a:prstGeom prst="rect">
            <a:avLst/>
          </a:prstGeom>
          <a:noFill/>
          <a:ln w="9525">
            <a:noFill/>
            <a:miter lim="800000"/>
            <a:headEnd/>
            <a:tailEnd/>
          </a:ln>
        </p:spPr>
        <p:txBody>
          <a:bodyPr>
            <a:spAutoFit/>
          </a:bodyPr>
          <a:lstStyle/>
          <a:p>
            <a:pPr>
              <a:spcBef>
                <a:spcPts val="600"/>
              </a:spcBef>
              <a:buFont typeface="Wingdings" pitchFamily="2" charset="2"/>
              <a:buChar char="Ø"/>
            </a:pPr>
            <a:r>
              <a:rPr lang="zh-CN" altLang="en-US" sz="2000" dirty="0"/>
              <a:t>当</a:t>
            </a:r>
            <a:r>
              <a:rPr lang="zh-CN" altLang="zh-CN" sz="2000" dirty="0"/>
              <a:t>能源需求在全球社会的方</a:t>
            </a:r>
            <a:r>
              <a:rPr lang="zh-CN" altLang="en-US" sz="2000" dirty="0"/>
              <a:t>方方面面</a:t>
            </a:r>
            <a:r>
              <a:rPr lang="zh-CN" altLang="zh-CN" sz="2000" dirty="0"/>
              <a:t>均呈增长</a:t>
            </a:r>
            <a:r>
              <a:rPr lang="zh-CN" altLang="en-US" sz="2000" dirty="0"/>
              <a:t>趋势时</a:t>
            </a:r>
            <a:r>
              <a:rPr lang="zh-CN" altLang="zh-CN" sz="2000" dirty="0"/>
              <a:t>，最尖锐的问题在于，发电厂发出的每</a:t>
            </a:r>
            <a:r>
              <a:rPr lang="en-US" altLang="zh-CN" sz="2000" dirty="0"/>
              <a:t>3</a:t>
            </a:r>
            <a:r>
              <a:rPr lang="zh-CN" altLang="zh-CN" sz="2000" dirty="0"/>
              <a:t>个单位的电能中，只有</a:t>
            </a:r>
            <a:r>
              <a:rPr lang="en-US" altLang="zh-CN" sz="2000" dirty="0"/>
              <a:t>1</a:t>
            </a:r>
            <a:r>
              <a:rPr lang="zh-CN" altLang="zh-CN" sz="2000" dirty="0"/>
              <a:t>个单位在用户端被有效利用。因此，针对浪费所开展的工作，即充分利用对未使用的电力的工作，最有可能为企业和住宅带来最佳的回报</a:t>
            </a:r>
            <a:r>
              <a:rPr lang="zh-CN" altLang="en-US" sz="2000" dirty="0" smtClean="0"/>
              <a:t>；</a:t>
            </a:r>
            <a:endParaRPr lang="en-US" altLang="zh-CN" sz="2000" dirty="0" smtClean="0"/>
          </a:p>
          <a:p>
            <a:pPr>
              <a:spcBef>
                <a:spcPts val="600"/>
              </a:spcBef>
            </a:pPr>
            <a:endParaRPr lang="en-US" altLang="zh-CN" sz="2000" dirty="0"/>
          </a:p>
          <a:p>
            <a:pPr>
              <a:spcBef>
                <a:spcPts val="600"/>
              </a:spcBef>
              <a:buFont typeface="Wingdings" pitchFamily="2" charset="2"/>
              <a:buChar char="Ø"/>
            </a:pPr>
            <a:r>
              <a:rPr lang="zh-CN" altLang="en-US" sz="2800" b="1" dirty="0"/>
              <a:t>中国</a:t>
            </a:r>
            <a:r>
              <a:rPr lang="en-US" altLang="zh-CN" sz="2800" b="1" dirty="0"/>
              <a:t>GDP</a:t>
            </a:r>
            <a:r>
              <a:rPr lang="zh-CN" altLang="en-US" sz="2800" b="1" dirty="0"/>
              <a:t>万人能耗是日本的</a:t>
            </a:r>
            <a:r>
              <a:rPr lang="en-US" altLang="zh-CN" sz="2800" b="1" dirty="0"/>
              <a:t>5</a:t>
            </a:r>
            <a:r>
              <a:rPr lang="zh-CN" altLang="en-US" sz="2800" b="1" dirty="0"/>
              <a:t>倍</a:t>
            </a:r>
            <a:r>
              <a:rPr lang="zh-CN" altLang="en-US" sz="2800" b="1" dirty="0" smtClean="0"/>
              <a:t>！</a:t>
            </a:r>
            <a:endParaRPr lang="en-US" altLang="zh-CN" sz="2800" b="1" dirty="0" smtClean="0"/>
          </a:p>
          <a:p>
            <a:pPr>
              <a:spcBef>
                <a:spcPts val="600"/>
              </a:spcBef>
            </a:pPr>
            <a:endParaRPr lang="en-US" altLang="zh-CN" sz="2000" dirty="0"/>
          </a:p>
          <a:p>
            <a:pPr>
              <a:buFont typeface="Wingdings" pitchFamily="2" charset="2"/>
              <a:buChar char="Ø"/>
            </a:pPr>
            <a:r>
              <a:rPr lang="zh-CN" altLang="zh-CN" sz="2800" b="1" dirty="0"/>
              <a:t>到</a:t>
            </a:r>
            <a:r>
              <a:rPr lang="en-US" altLang="zh-CN" sz="2800" b="1" dirty="0"/>
              <a:t>2030</a:t>
            </a:r>
            <a:r>
              <a:rPr lang="zh-CN" altLang="zh-CN" sz="2800" b="1" dirty="0"/>
              <a:t>年，全世界</a:t>
            </a:r>
            <a:r>
              <a:rPr lang="en-US" altLang="zh-CN" sz="2800" dirty="0"/>
              <a:t>  </a:t>
            </a:r>
            <a:r>
              <a:rPr lang="en-US" altLang="zh-CN" sz="4800" dirty="0">
                <a:solidFill>
                  <a:schemeClr val="tx2"/>
                </a:solidFill>
              </a:rPr>
              <a:t>57%</a:t>
            </a:r>
            <a:r>
              <a:rPr lang="en-US" altLang="zh-CN" sz="4000" dirty="0">
                <a:solidFill>
                  <a:schemeClr val="tx2"/>
                </a:solidFill>
              </a:rPr>
              <a:t> </a:t>
            </a:r>
            <a:r>
              <a:rPr lang="zh-CN" altLang="zh-CN" sz="2800" b="1" dirty="0"/>
              <a:t>的</a:t>
            </a:r>
            <a:r>
              <a:rPr lang="en-US" altLang="zh-CN" sz="2800" b="1" dirty="0"/>
              <a:t>CO2</a:t>
            </a:r>
            <a:r>
              <a:rPr lang="zh-CN" altLang="zh-CN" sz="2800" b="1" dirty="0"/>
              <a:t>减排量将来自于最终使用效率的提升</a:t>
            </a:r>
            <a:r>
              <a:rPr lang="en-US" altLang="zh-CN" b="1" dirty="0"/>
              <a:t/>
            </a:r>
            <a:br>
              <a:rPr lang="en-US" altLang="zh-CN" b="1" dirty="0"/>
            </a:br>
            <a:r>
              <a:rPr lang="zh-CN" altLang="zh-CN" i="1" dirty="0"/>
              <a:t>（数据来源：国际能源署</a:t>
            </a:r>
            <a:r>
              <a:rPr lang="en-US" altLang="zh-CN" i="1" dirty="0"/>
              <a:t>2009</a:t>
            </a:r>
            <a:r>
              <a:rPr lang="zh-CN" altLang="zh-CN" i="1" dirty="0"/>
              <a:t>）</a:t>
            </a:r>
            <a:endParaRPr lang="zh-CN" altLang="zh-CN" dirty="0"/>
          </a:p>
          <a:p>
            <a:endParaRPr lang="zh-CN" altLang="en-US" dirty="0"/>
          </a:p>
        </p:txBody>
      </p:sp>
      <p:sp>
        <p:nvSpPr>
          <p:cNvPr id="8196" name="TextBox 1"/>
          <p:cNvSpPr txBox="1">
            <a:spLocks noChangeArrowheads="1"/>
          </p:cNvSpPr>
          <p:nvPr/>
        </p:nvSpPr>
        <p:spPr bwMode="auto">
          <a:xfrm>
            <a:off x="3132138" y="260350"/>
            <a:ext cx="6011862"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能源和能效</a:t>
            </a:r>
          </a:p>
        </p:txBody>
      </p:sp>
    </p:spTree>
    <p:extLst>
      <p:ext uri="{BB962C8B-B14F-4D97-AF65-F5344CB8AC3E}">
        <p14:creationId xmlns:p14="http://schemas.microsoft.com/office/powerpoint/2010/main" val="19542775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683568" y="5157192"/>
            <a:ext cx="7920880" cy="1008112"/>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defRPr/>
            </a:pPr>
            <a:r>
              <a:rPr lang="zh-CN" altLang="en-US" sz="2400" dirty="0">
                <a:solidFill>
                  <a:schemeClr val="tx1"/>
                </a:solidFill>
              </a:rPr>
              <a:t>通过能效的行为教育宣传，让节能减排的思想深入人心，让师生成为社会的节能先锋</a:t>
            </a:r>
          </a:p>
        </p:txBody>
      </p:sp>
      <p:sp>
        <p:nvSpPr>
          <p:cNvPr id="10" name="圆角矩形 9"/>
          <p:cNvSpPr/>
          <p:nvPr/>
        </p:nvSpPr>
        <p:spPr>
          <a:xfrm>
            <a:off x="683568" y="4005064"/>
            <a:ext cx="7920880" cy="1008112"/>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defRPr/>
            </a:pPr>
            <a:r>
              <a:rPr lang="zh-CN" altLang="en-US" sz="2400" dirty="0">
                <a:solidFill>
                  <a:schemeClr val="tx1"/>
                </a:solidFill>
              </a:rPr>
              <a:t>以能耗数据为依据，通过加强管理手段，利用持续性节能措施，有效地节能，并验证节能的效果</a:t>
            </a:r>
          </a:p>
        </p:txBody>
      </p:sp>
      <p:sp>
        <p:nvSpPr>
          <p:cNvPr id="8" name="圆角矩形 7"/>
          <p:cNvSpPr/>
          <p:nvPr/>
        </p:nvSpPr>
        <p:spPr>
          <a:xfrm>
            <a:off x="683568" y="2852936"/>
            <a:ext cx="7920880" cy="1008112"/>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defRPr/>
            </a:pPr>
            <a:r>
              <a:rPr lang="zh-CN" altLang="en-US" sz="2400" dirty="0">
                <a:solidFill>
                  <a:schemeClr val="tx1"/>
                </a:solidFill>
              </a:rPr>
              <a:t>以能耗数据为依据，通过技术改造，更换节能设备，科学节能</a:t>
            </a:r>
          </a:p>
        </p:txBody>
      </p:sp>
      <p:sp>
        <p:nvSpPr>
          <p:cNvPr id="7" name="圆角矩形 6"/>
          <p:cNvSpPr/>
          <p:nvPr/>
        </p:nvSpPr>
        <p:spPr>
          <a:xfrm>
            <a:off x="683568" y="1772816"/>
            <a:ext cx="7920880" cy="936104"/>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zh-CN" altLang="en-US" sz="2400" dirty="0">
                <a:solidFill>
                  <a:schemeClr val="tx1"/>
                </a:solidFill>
              </a:rPr>
              <a:t>全面掌握学校能源分布情况，做到科学节能、合理节能</a:t>
            </a:r>
          </a:p>
        </p:txBody>
      </p:sp>
      <p:sp>
        <p:nvSpPr>
          <p:cNvPr id="9230" name="TextBox 1"/>
          <p:cNvSpPr txBox="1">
            <a:spLocks noChangeArrowheads="1"/>
          </p:cNvSpPr>
          <p:nvPr/>
        </p:nvSpPr>
        <p:spPr bwMode="auto">
          <a:xfrm>
            <a:off x="3563938" y="260350"/>
            <a:ext cx="5580062"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latin typeface="+mj-ea"/>
                <a:ea typeface="+mj-ea"/>
              </a:rPr>
              <a:t>能效</a:t>
            </a:r>
            <a:r>
              <a:rPr lang="zh-CN" altLang="en-US" sz="2800" b="1" dirty="0" smtClean="0">
                <a:solidFill>
                  <a:schemeClr val="bg1"/>
                </a:solidFill>
                <a:latin typeface="+mj-ea"/>
                <a:ea typeface="+mj-ea"/>
              </a:rPr>
              <a:t>管理系统的</a:t>
            </a:r>
            <a:r>
              <a:rPr lang="zh-CN" altLang="en-US" sz="2800" b="1" dirty="0">
                <a:solidFill>
                  <a:schemeClr val="bg1"/>
                </a:solidFill>
                <a:latin typeface="+mj-ea"/>
                <a:ea typeface="+mj-ea"/>
              </a:rPr>
              <a:t>价值和意义</a:t>
            </a:r>
          </a:p>
        </p:txBody>
      </p:sp>
    </p:spTree>
    <p:extLst>
      <p:ext uri="{BB962C8B-B14F-4D97-AF65-F5344CB8AC3E}">
        <p14:creationId xmlns:p14="http://schemas.microsoft.com/office/powerpoint/2010/main" val="3174180673"/>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4751388" y="260648"/>
            <a:ext cx="4392612" cy="503237"/>
          </a:xfrm>
          <a:prstGeom prst="rect">
            <a:avLst/>
          </a:prstGeom>
        </p:spPr>
        <p:txBody>
          <a:bodyPr/>
          <a:lstStyle/>
          <a:p>
            <a:pPr algn="r" eaLnBrk="1" hangingPunct="1"/>
            <a:r>
              <a:rPr lang="zh-CN" altLang="en-US" sz="2800" b="1" dirty="0" smtClean="0">
                <a:solidFill>
                  <a:schemeClr val="bg1"/>
                </a:solidFill>
              </a:rPr>
              <a:t>总体目标</a:t>
            </a:r>
          </a:p>
        </p:txBody>
      </p:sp>
      <p:sp>
        <p:nvSpPr>
          <p:cNvPr id="9" name="圆角矩形 8"/>
          <p:cNvSpPr/>
          <p:nvPr/>
        </p:nvSpPr>
        <p:spPr>
          <a:xfrm>
            <a:off x="467544" y="1484784"/>
            <a:ext cx="8280920" cy="1584176"/>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defRPr/>
            </a:pPr>
            <a:r>
              <a:rPr lang="zh-CN" altLang="en-US" sz="2400" dirty="0">
                <a:solidFill>
                  <a:schemeClr val="tx1"/>
                </a:solidFill>
              </a:rPr>
              <a:t>基础设施建设：</a:t>
            </a:r>
            <a:endParaRPr lang="en-US" altLang="zh-CN" sz="2400" dirty="0">
              <a:solidFill>
                <a:schemeClr val="tx1"/>
              </a:solidFill>
            </a:endParaRPr>
          </a:p>
          <a:p>
            <a:pPr>
              <a:defRPr/>
            </a:pPr>
            <a:r>
              <a:rPr lang="zh-CN" altLang="en-US" sz="2400" dirty="0">
                <a:solidFill>
                  <a:schemeClr val="tx1"/>
                </a:solidFill>
              </a:rPr>
              <a:t>对校内重点用电、</a:t>
            </a:r>
            <a:r>
              <a:rPr lang="zh-CN" altLang="en-US" sz="2400" dirty="0" smtClean="0">
                <a:solidFill>
                  <a:schemeClr val="tx1"/>
                </a:solidFill>
              </a:rPr>
              <a:t>用水、用气、用热等建筑</a:t>
            </a:r>
            <a:r>
              <a:rPr lang="zh-CN" altLang="en-US" sz="2400" dirty="0">
                <a:solidFill>
                  <a:schemeClr val="tx1"/>
                </a:solidFill>
              </a:rPr>
              <a:t>安装分项计量设备</a:t>
            </a:r>
          </a:p>
        </p:txBody>
      </p:sp>
      <p:sp>
        <p:nvSpPr>
          <p:cNvPr id="10" name="圆角矩形 9"/>
          <p:cNvSpPr/>
          <p:nvPr/>
        </p:nvSpPr>
        <p:spPr>
          <a:xfrm>
            <a:off x="467544" y="3284984"/>
            <a:ext cx="8280920" cy="1440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defRPr/>
            </a:pPr>
            <a:r>
              <a:rPr lang="zh-CN" altLang="en-US" sz="2400" dirty="0">
                <a:solidFill>
                  <a:schemeClr val="tx1"/>
                </a:solidFill>
              </a:rPr>
              <a:t>能效综合管理平台建设：</a:t>
            </a:r>
            <a:endParaRPr lang="en-US" altLang="zh-CN" sz="2400" dirty="0">
              <a:solidFill>
                <a:schemeClr val="tx1"/>
              </a:solidFill>
            </a:endParaRPr>
          </a:p>
          <a:p>
            <a:pPr>
              <a:defRPr/>
            </a:pPr>
            <a:r>
              <a:rPr lang="zh-CN" altLang="en-US" sz="2400" dirty="0">
                <a:solidFill>
                  <a:schemeClr val="tx1"/>
                </a:solidFill>
              </a:rPr>
              <a:t>    实现校内公共建筑能耗、水耗监测，能耗统计，</a:t>
            </a:r>
            <a:endParaRPr lang="en-US" altLang="zh-CN" sz="2400" dirty="0">
              <a:solidFill>
                <a:schemeClr val="tx1"/>
              </a:solidFill>
            </a:endParaRPr>
          </a:p>
          <a:p>
            <a:pPr>
              <a:defRPr/>
            </a:pPr>
            <a:r>
              <a:rPr lang="zh-CN" altLang="en-US" sz="2400" dirty="0">
                <a:solidFill>
                  <a:schemeClr val="tx1"/>
                </a:solidFill>
              </a:rPr>
              <a:t>    能效审计，能耗公示的数字化管理</a:t>
            </a:r>
          </a:p>
        </p:txBody>
      </p:sp>
      <p:sp>
        <p:nvSpPr>
          <p:cNvPr id="11" name="圆角矩形 10"/>
          <p:cNvSpPr/>
          <p:nvPr/>
        </p:nvSpPr>
        <p:spPr>
          <a:xfrm>
            <a:off x="467544" y="4941168"/>
            <a:ext cx="8280920" cy="1440160"/>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defRPr/>
            </a:pPr>
            <a:r>
              <a:rPr lang="zh-CN" altLang="en-US" sz="2400" dirty="0">
                <a:solidFill>
                  <a:schemeClr val="tx1"/>
                </a:solidFill>
              </a:rPr>
              <a:t>科学能效管理：</a:t>
            </a:r>
            <a:endParaRPr lang="en-US" altLang="zh-CN" sz="2400" dirty="0">
              <a:solidFill>
                <a:schemeClr val="tx1"/>
              </a:solidFill>
            </a:endParaRPr>
          </a:p>
          <a:p>
            <a:pPr>
              <a:defRPr/>
            </a:pPr>
            <a:r>
              <a:rPr lang="zh-CN" altLang="en-US" sz="2400" dirty="0">
                <a:solidFill>
                  <a:schemeClr val="tx1"/>
                </a:solidFill>
              </a:rPr>
              <a:t>    </a:t>
            </a:r>
            <a:r>
              <a:rPr lang="zh-CN" altLang="en-US" sz="2400" dirty="0" smtClean="0">
                <a:solidFill>
                  <a:schemeClr val="tx1"/>
                </a:solidFill>
              </a:rPr>
              <a:t>完善水、电、气、热的管理</a:t>
            </a:r>
            <a:r>
              <a:rPr lang="zh-CN" altLang="en-US" sz="2400" dirty="0">
                <a:solidFill>
                  <a:schemeClr val="tx1"/>
                </a:solidFill>
              </a:rPr>
              <a:t>制度，</a:t>
            </a:r>
            <a:r>
              <a:rPr lang="zh-CN" altLang="en-US" sz="2400" dirty="0" smtClean="0">
                <a:solidFill>
                  <a:schemeClr val="tx1"/>
                </a:solidFill>
              </a:rPr>
              <a:t>提高能源的运行</a:t>
            </a:r>
            <a:r>
              <a:rPr lang="zh-CN" altLang="en-US" sz="2400" dirty="0">
                <a:solidFill>
                  <a:schemeClr val="tx1"/>
                </a:solidFill>
              </a:rPr>
              <a:t>效率，为</a:t>
            </a:r>
            <a:r>
              <a:rPr lang="zh-CN" altLang="en-US" sz="2400" dirty="0" smtClean="0">
                <a:solidFill>
                  <a:schemeClr val="tx1"/>
                </a:solidFill>
              </a:rPr>
              <a:t>节能改造</a:t>
            </a:r>
            <a:r>
              <a:rPr lang="zh-CN" altLang="en-US" sz="2400" dirty="0">
                <a:solidFill>
                  <a:schemeClr val="tx1"/>
                </a:solidFill>
              </a:rPr>
              <a:t>提供条件和科学依据</a:t>
            </a:r>
          </a:p>
        </p:txBody>
      </p:sp>
    </p:spTree>
    <p:extLst>
      <p:ext uri="{BB962C8B-B14F-4D97-AF65-F5344CB8AC3E}">
        <p14:creationId xmlns:p14="http://schemas.microsoft.com/office/powerpoint/2010/main" val="95351206"/>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5508625" y="260350"/>
            <a:ext cx="3635375" cy="523220"/>
          </a:xfrm>
          <a:prstGeom prst="rect">
            <a:avLst/>
          </a:prstGeom>
          <a:noFill/>
          <a:ln w="9525">
            <a:noFill/>
            <a:miter lim="800000"/>
            <a:headEnd/>
            <a:tailEnd/>
          </a:ln>
        </p:spPr>
        <p:txBody>
          <a:bodyPr wrap="square">
            <a:spAutoFit/>
          </a:bodyPr>
          <a:lstStyle/>
          <a:p>
            <a:pPr algn="r"/>
            <a:r>
              <a:rPr lang="zh-CN" altLang="en-US" sz="2800" b="1" dirty="0">
                <a:solidFill>
                  <a:schemeClr val="bg1"/>
                </a:solidFill>
              </a:rPr>
              <a:t>建设依据</a:t>
            </a:r>
          </a:p>
        </p:txBody>
      </p:sp>
      <p:sp>
        <p:nvSpPr>
          <p:cNvPr id="11267" name="TextBox 2"/>
          <p:cNvSpPr txBox="1">
            <a:spLocks noChangeArrowheads="1"/>
          </p:cNvSpPr>
          <p:nvPr/>
        </p:nvSpPr>
        <p:spPr bwMode="auto">
          <a:xfrm>
            <a:off x="323850" y="1461545"/>
            <a:ext cx="8640763" cy="5324535"/>
          </a:xfrm>
          <a:prstGeom prst="rect">
            <a:avLst/>
          </a:prstGeom>
          <a:noFill/>
          <a:ln w="9525">
            <a:noFill/>
            <a:miter lim="800000"/>
            <a:headEnd/>
            <a:tailEnd/>
          </a:ln>
        </p:spPr>
        <p:txBody>
          <a:bodyPr>
            <a:spAutoFit/>
          </a:bodyPr>
          <a:lstStyle/>
          <a:p>
            <a:pPr>
              <a:spcBef>
                <a:spcPts val="600"/>
              </a:spcBef>
              <a:buFont typeface="Wingdings" pitchFamily="2" charset="2"/>
              <a:buChar char="Ø"/>
            </a:pPr>
            <a:r>
              <a:rPr lang="zh-CN" altLang="zh-CN" sz="2000" dirty="0"/>
              <a:t>《国务院关于加强节能工作的决定》（国发</a:t>
            </a:r>
            <a:r>
              <a:rPr lang="en-US" altLang="zh-CN" sz="2000" dirty="0"/>
              <a:t>[2006]28 </a:t>
            </a:r>
            <a:r>
              <a:rPr lang="zh-CN" altLang="zh-CN" sz="2000" dirty="0"/>
              <a:t>号）、</a:t>
            </a:r>
            <a:endParaRPr lang="en-US" altLang="zh-CN" sz="2000" dirty="0"/>
          </a:p>
          <a:p>
            <a:pPr>
              <a:spcBef>
                <a:spcPts val="600"/>
              </a:spcBef>
              <a:buFont typeface="Wingdings" pitchFamily="2" charset="2"/>
              <a:buChar char="Ø"/>
            </a:pPr>
            <a:r>
              <a:rPr lang="zh-CN" altLang="zh-CN" sz="2000" dirty="0"/>
              <a:t>《国务院关于印发节能减排综合性工作方案的通知》（国发</a:t>
            </a:r>
            <a:r>
              <a:rPr lang="en-US" altLang="zh-CN" sz="2000" dirty="0"/>
              <a:t>[2007]15 </a:t>
            </a:r>
            <a:r>
              <a:rPr lang="zh-CN" altLang="zh-CN" sz="2000" dirty="0"/>
              <a:t>号），</a:t>
            </a:r>
            <a:endParaRPr lang="en-US" altLang="zh-CN" sz="2000" dirty="0"/>
          </a:p>
          <a:p>
            <a:pPr>
              <a:spcBef>
                <a:spcPts val="600"/>
              </a:spcBef>
              <a:buFont typeface="Wingdings" pitchFamily="2" charset="2"/>
              <a:buChar char="Ø"/>
            </a:pPr>
            <a:r>
              <a:rPr lang="zh-CN" altLang="zh-CN" sz="2000" dirty="0"/>
              <a:t>《教育部关于建设节约型学校的通知》（教发</a:t>
            </a:r>
            <a:r>
              <a:rPr lang="en-US" altLang="zh-CN" sz="2000" dirty="0"/>
              <a:t>[2006]3 </a:t>
            </a:r>
            <a:r>
              <a:rPr lang="zh-CN" altLang="zh-CN" sz="2000" dirty="0"/>
              <a:t>号），</a:t>
            </a:r>
            <a:endParaRPr lang="en-US" altLang="zh-CN" sz="2000" dirty="0"/>
          </a:p>
          <a:p>
            <a:pPr>
              <a:spcBef>
                <a:spcPts val="600"/>
              </a:spcBef>
              <a:buFont typeface="Wingdings" pitchFamily="2" charset="2"/>
              <a:buChar char="Ø"/>
            </a:pPr>
            <a:r>
              <a:rPr lang="zh-CN" altLang="zh-CN" sz="2000" dirty="0"/>
              <a:t>《住房与城乡建设部、教育部关于推进高等学校节约型校园建设进一步做好节能节水工作的意见》（建科</a:t>
            </a:r>
            <a:r>
              <a:rPr lang="en-US" altLang="zh-CN" sz="2000" dirty="0"/>
              <a:t>[2008]90 </a:t>
            </a:r>
            <a:r>
              <a:rPr lang="zh-CN" altLang="zh-CN" sz="2000" dirty="0"/>
              <a:t>号），</a:t>
            </a:r>
            <a:endParaRPr lang="en-US" altLang="zh-CN" sz="2000" dirty="0"/>
          </a:p>
          <a:p>
            <a:pPr>
              <a:spcBef>
                <a:spcPts val="600"/>
              </a:spcBef>
              <a:buFont typeface="Wingdings" pitchFamily="2" charset="2"/>
              <a:buChar char="Ø"/>
            </a:pPr>
            <a:r>
              <a:rPr lang="zh-CN" altLang="zh-CN" sz="2000" dirty="0"/>
              <a:t>《国家机关办公建筑和大型公共建筑能源审计导则》（建科〔</a:t>
            </a:r>
            <a:r>
              <a:rPr lang="en-US" altLang="zh-CN" sz="2000" dirty="0"/>
              <a:t>2007</a:t>
            </a:r>
            <a:r>
              <a:rPr lang="zh-CN" altLang="zh-CN" sz="2000" dirty="0"/>
              <a:t>〕</a:t>
            </a:r>
            <a:r>
              <a:rPr lang="en-US" altLang="zh-CN" sz="2000" dirty="0"/>
              <a:t>249 </a:t>
            </a:r>
            <a:r>
              <a:rPr lang="zh-CN" altLang="zh-CN" sz="2000" dirty="0"/>
              <a:t>号），</a:t>
            </a:r>
            <a:endParaRPr lang="en-US" altLang="zh-CN" sz="2000" dirty="0"/>
          </a:p>
          <a:p>
            <a:pPr>
              <a:spcBef>
                <a:spcPts val="600"/>
              </a:spcBef>
              <a:buFont typeface="Wingdings" pitchFamily="2" charset="2"/>
              <a:buChar char="Ø"/>
            </a:pPr>
            <a:r>
              <a:rPr lang="zh-CN" altLang="zh-CN" sz="2000" dirty="0"/>
              <a:t>住房和城乡建设部《高等学校节约型校园建设管理与技术导则（试行）》（建科</a:t>
            </a:r>
            <a:r>
              <a:rPr lang="en-US" altLang="zh-CN" sz="2000" dirty="0"/>
              <a:t>[2008]89 </a:t>
            </a:r>
            <a:r>
              <a:rPr lang="zh-CN" altLang="zh-CN" sz="2000" dirty="0"/>
              <a:t>号），</a:t>
            </a:r>
            <a:endParaRPr lang="en-US" altLang="zh-CN" sz="2000" dirty="0"/>
          </a:p>
          <a:p>
            <a:pPr>
              <a:spcBef>
                <a:spcPts val="600"/>
              </a:spcBef>
              <a:buFont typeface="Wingdings" pitchFamily="2" charset="2"/>
              <a:buChar char="Ø"/>
            </a:pPr>
            <a:r>
              <a:rPr lang="zh-CN" altLang="zh-CN" sz="2000" dirty="0"/>
              <a:t>住房和城乡建设部《关于加强国家机关办公建筑和大型公共建筑节能管理工作的实施意见》（建科〔</a:t>
            </a:r>
            <a:r>
              <a:rPr lang="en-US" altLang="zh-CN" sz="2000" dirty="0"/>
              <a:t>2007</a:t>
            </a:r>
            <a:r>
              <a:rPr lang="zh-CN" altLang="zh-CN" sz="2000" dirty="0"/>
              <a:t>〕</a:t>
            </a:r>
            <a:r>
              <a:rPr lang="en-US" altLang="zh-CN" sz="2000" dirty="0"/>
              <a:t>245 </a:t>
            </a:r>
            <a:r>
              <a:rPr lang="zh-CN" altLang="zh-CN" sz="2000" dirty="0"/>
              <a:t>号），</a:t>
            </a:r>
            <a:endParaRPr lang="en-US" altLang="zh-CN" sz="2000" dirty="0"/>
          </a:p>
          <a:p>
            <a:pPr>
              <a:spcBef>
                <a:spcPts val="600"/>
              </a:spcBef>
              <a:buFont typeface="Wingdings" pitchFamily="2" charset="2"/>
              <a:buChar char="Ø"/>
            </a:pPr>
            <a:r>
              <a:rPr lang="zh-CN" altLang="zh-CN" sz="2000" dirty="0"/>
              <a:t>财政部《关于印发〈国家机关办公建筑和大型公共建筑节能专项资金管理暂行办法〉的通知》（财建</a:t>
            </a:r>
            <a:r>
              <a:rPr lang="en-US" altLang="zh-CN" sz="2000" dirty="0"/>
              <a:t>[2007]558 </a:t>
            </a:r>
            <a:r>
              <a:rPr lang="zh-CN" altLang="zh-CN" sz="2000" dirty="0"/>
              <a:t>号），</a:t>
            </a:r>
            <a:endParaRPr lang="en-US" altLang="zh-CN" sz="2000" dirty="0"/>
          </a:p>
          <a:p>
            <a:pPr>
              <a:spcBef>
                <a:spcPts val="600"/>
              </a:spcBef>
              <a:buFont typeface="Wingdings" pitchFamily="2" charset="2"/>
              <a:buChar char="Ø"/>
            </a:pPr>
            <a:r>
              <a:rPr lang="zh-CN" altLang="zh-CN" sz="2000" dirty="0"/>
              <a:t>财政部、住建部《关于开展国家机关办公建筑和大型公共建筑节能监管体系建设示范的通知》等文件</a:t>
            </a:r>
            <a:r>
              <a:rPr lang="zh-CN" altLang="zh-CN" sz="2000" dirty="0" smtClean="0"/>
              <a:t>精神</a:t>
            </a:r>
            <a:endParaRPr lang="zh-CN" altLang="en-US" sz="2000" dirty="0"/>
          </a:p>
        </p:txBody>
      </p:sp>
    </p:spTree>
    <p:extLst>
      <p:ext uri="{BB962C8B-B14F-4D97-AF65-F5344CB8AC3E}">
        <p14:creationId xmlns:p14="http://schemas.microsoft.com/office/powerpoint/2010/main" val="276004033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2054</Words>
  <Application>Microsoft Office PowerPoint</Application>
  <PresentationFormat>全屏显示(4:3)</PresentationFormat>
  <Paragraphs>203</Paragraphs>
  <Slides>29</Slides>
  <Notes>1</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总体目标</vt:lpstr>
      <vt:lpstr>PowerPoint 演示文稿</vt:lpstr>
      <vt:lpstr>能效综合管理平台</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xiaozhen.wang</dc:creator>
  <cp:lastModifiedBy>Kinger</cp:lastModifiedBy>
  <cp:revision>16</cp:revision>
  <dcterms:created xsi:type="dcterms:W3CDTF">2012-04-06T15:10:37Z</dcterms:created>
  <dcterms:modified xsi:type="dcterms:W3CDTF">2012-04-17T08:01:38Z</dcterms:modified>
</cp:coreProperties>
</file>