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7"/>
  </p:notesMasterIdLst>
  <p:sldIdLst>
    <p:sldId id="262" r:id="rId3"/>
    <p:sldId id="268" r:id="rId4"/>
    <p:sldId id="280" r:id="rId5"/>
    <p:sldId id="269" r:id="rId6"/>
    <p:sldId id="271" r:id="rId7"/>
    <p:sldId id="274" r:id="rId8"/>
    <p:sldId id="275" r:id="rId9"/>
    <p:sldId id="276" r:id="rId10"/>
    <p:sldId id="277" r:id="rId11"/>
    <p:sldId id="282" r:id="rId12"/>
    <p:sldId id="279" r:id="rId13"/>
    <p:sldId id="278" r:id="rId14"/>
    <p:sldId id="292" r:id="rId15"/>
    <p:sldId id="300" r:id="rId16"/>
    <p:sldId id="290" r:id="rId17"/>
    <p:sldId id="293" r:id="rId18"/>
    <p:sldId id="294" r:id="rId19"/>
    <p:sldId id="295" r:id="rId20"/>
    <p:sldId id="296" r:id="rId21"/>
    <p:sldId id="297" r:id="rId22"/>
    <p:sldId id="298" r:id="rId23"/>
    <p:sldId id="286" r:id="rId24"/>
    <p:sldId id="287" r:id="rId25"/>
    <p:sldId id="289"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F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27" autoAdjust="0"/>
  </p:normalViewPr>
  <p:slideViewPr>
    <p:cSldViewPr>
      <p:cViewPr varScale="1">
        <p:scale>
          <a:sx n="74" d="100"/>
          <a:sy n="74" d="100"/>
        </p:scale>
        <p:origin x="10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33F5624-3162-4FD3-8281-4BFF629B2B1F}" type="datetimeFigureOut">
              <a:rPr lang="zh-CN" altLang="en-US"/>
              <a:pPr>
                <a:defRPr/>
              </a:pPr>
              <a:t>2013-05-28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DFACF5F-34AF-4E2F-BA10-5BF8870D403A}" type="slidenum">
              <a:rPr lang="zh-CN" altLang="en-US"/>
              <a:pPr>
                <a:defRPr/>
              </a:pPr>
              <a:t>‹#›</a:t>
            </a:fld>
            <a:endParaRPr lang="zh-CN" altLang="en-US"/>
          </a:p>
        </p:txBody>
      </p:sp>
    </p:spTree>
    <p:extLst>
      <p:ext uri="{BB962C8B-B14F-4D97-AF65-F5344CB8AC3E}">
        <p14:creationId xmlns:p14="http://schemas.microsoft.com/office/powerpoint/2010/main" val="944311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C22CF30-ED27-4E7D-B27F-7C64B2F14F0A}" type="slidenum">
              <a:rPr lang="zh-CN" altLang="en-US" smtClean="0"/>
              <a:pPr>
                <a:spcBef>
                  <a:spcPct val="0"/>
                </a:spcBef>
              </a:pPr>
              <a:t>1</a:t>
            </a:fld>
            <a:endParaRPr lang="zh-CN" altLang="en-US" smtClean="0"/>
          </a:p>
        </p:txBody>
      </p:sp>
    </p:spTree>
    <p:extLst>
      <p:ext uri="{BB962C8B-B14F-4D97-AF65-F5344CB8AC3E}">
        <p14:creationId xmlns:p14="http://schemas.microsoft.com/office/powerpoint/2010/main" val="223875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2-3</a:t>
            </a:r>
            <a:r>
              <a:rPr lang="zh-CN" altLang="en-US" smtClean="0"/>
              <a:t>分钟</a:t>
            </a: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8F51B9-7038-4084-955E-5151B11688B4}" type="slidenum">
              <a:rPr lang="zh-CN" altLang="en-US" smtClean="0">
                <a:latin typeface="Calibri" panose="020F0502020204030204" pitchFamily="34" charset="0"/>
              </a:rPr>
              <a:pPr/>
              <a:t>17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31837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2-3</a:t>
            </a:r>
            <a:r>
              <a:rPr lang="zh-CN" altLang="en-US" smtClean="0"/>
              <a:t>分钟</a:t>
            </a:r>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F80B74-9B2A-4C5D-93D3-C1A15C980FA6}" type="slidenum">
              <a:rPr lang="zh-CN" altLang="en-US" smtClean="0">
                <a:latin typeface="Calibri" panose="020F0502020204030204" pitchFamily="34" charset="0"/>
              </a:rPr>
              <a:pPr/>
              <a:t>18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848959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2-3</a:t>
            </a:r>
            <a:r>
              <a:rPr lang="zh-CN" altLang="en-US" smtClean="0"/>
              <a:t>分钟</a:t>
            </a:r>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CB693A-9263-443B-8507-10268017C5C1}" type="slidenum">
              <a:rPr lang="zh-CN" altLang="en-US" smtClean="0">
                <a:latin typeface="Calibri" panose="020F0502020204030204" pitchFamily="34" charset="0"/>
              </a:rPr>
              <a:pPr/>
              <a:t>19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5773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1-2</a:t>
            </a:r>
            <a:r>
              <a:rPr lang="zh-CN" altLang="en-US" smtClean="0"/>
              <a:t>分钟。</a:t>
            </a:r>
            <a:r>
              <a:rPr lang="zh-CN" altLang="zh-CN" smtClean="0"/>
              <a:t>汇文图书馆系统（已完成对接测试）门禁系统、体育场馆系统、身份认证系统、公共数据中心</a:t>
            </a: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CDD8B8-F0C9-4E83-B37F-56F7F28BF917}" type="slidenum">
              <a:rPr lang="zh-CN" altLang="en-US" smtClean="0">
                <a:latin typeface="Calibri" panose="020F0502020204030204" pitchFamily="34" charset="0"/>
              </a:rPr>
              <a:pPr/>
              <a:t>20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707129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1-2</a:t>
            </a:r>
            <a:r>
              <a:rPr lang="zh-CN" altLang="en-US" smtClean="0"/>
              <a:t>分钟。</a:t>
            </a:r>
            <a:r>
              <a:rPr lang="zh-CN" altLang="zh-CN" smtClean="0"/>
              <a:t>汇文图书馆系统（已完成对接测试）门禁系统、体育场馆系统、身份认证系统、公共数据中心</a:t>
            </a: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7D3A3B-9CF8-43A4-9F48-D471B0029B3F}" type="slidenum">
              <a:rPr lang="zh-CN" altLang="en-US" smtClean="0">
                <a:latin typeface="Calibri" panose="020F0502020204030204" pitchFamily="34" charset="0"/>
              </a:rPr>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0187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zh-CN" altLang="en-US" b="1" smtClean="0">
                <a:solidFill>
                  <a:srgbClr val="3366CC"/>
                </a:solidFill>
                <a:latin typeface="楷体_GB2312"/>
                <a:ea typeface="楷体_GB2312"/>
                <a:cs typeface="楷体_GB2312"/>
              </a:rPr>
              <a:t>涵盖整体管理、范围管理、进度管理、质量管理、沟通管理、收尾管理等各个方面，</a:t>
            </a:r>
            <a:r>
              <a:rPr kumimoji="1" lang="en-US" altLang="zh-CN" b="1" smtClean="0">
                <a:solidFill>
                  <a:srgbClr val="3366CC"/>
                </a:solidFill>
                <a:latin typeface="楷体_GB2312"/>
                <a:ea typeface="楷体_GB2312"/>
                <a:cs typeface="楷体_GB2312"/>
              </a:rPr>
              <a:t>3-5</a:t>
            </a:r>
            <a:r>
              <a:rPr kumimoji="1" lang="zh-CN" altLang="en-US" b="1" smtClean="0">
                <a:solidFill>
                  <a:srgbClr val="3366CC"/>
                </a:solidFill>
                <a:latin typeface="楷体_GB2312"/>
                <a:ea typeface="楷体_GB2312"/>
                <a:cs typeface="楷体_GB2312"/>
              </a:rPr>
              <a:t>分钟</a:t>
            </a: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4B98FF-CB0A-47C8-9A6B-DCA3D7A462EF}" type="slidenum">
              <a:rPr lang="zh-CN" altLang="en-US" smtClean="0">
                <a:latin typeface="Calibri" panose="020F0502020204030204" pitchFamily="34" charset="0"/>
              </a:rPr>
              <a:pPr/>
              <a:t>22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133474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比如</a:t>
            </a:r>
            <a:r>
              <a:rPr lang="en-US" altLang="zh-CN" smtClean="0"/>
              <a:t>3</a:t>
            </a:r>
            <a:r>
              <a:rPr lang="zh-CN" altLang="en-US" smtClean="0"/>
              <a:t>个月的现场服务，月度的系统检查、一保二保，   </a:t>
            </a:r>
            <a:r>
              <a:rPr lang="en-US" altLang="zh-CN" smtClean="0"/>
              <a:t>2-3</a:t>
            </a:r>
            <a:r>
              <a:rPr lang="zh-CN" altLang="en-US" smtClean="0"/>
              <a:t>分钟</a:t>
            </a:r>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F78E34-8C86-4480-933C-137A0A03EC83}" type="slidenum">
              <a:rPr lang="zh-CN" altLang="en-US" smtClean="0">
                <a:latin typeface="Calibri" panose="020F0502020204030204" pitchFamily="34" charset="0"/>
              </a:rPr>
              <a:pPr/>
              <a:t>23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23245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solidFill>
                  <a:srgbClr val="000000"/>
                </a:solidFill>
                <a:latin typeface="楷体_GB2312"/>
                <a:ea typeface="楷体_GB2312"/>
                <a:cs typeface="楷体_GB2312"/>
              </a:rPr>
              <a:t>2004</a:t>
            </a:r>
            <a:r>
              <a:rPr lang="zh-CN" altLang="en-US" b="1" smtClean="0">
                <a:solidFill>
                  <a:srgbClr val="000000"/>
                </a:solidFill>
                <a:latin typeface="楷体_GB2312"/>
                <a:ea typeface="楷体_GB2312"/>
                <a:cs typeface="楷体_GB2312"/>
              </a:rPr>
              <a:t>年建设完工，</a:t>
            </a:r>
            <a:r>
              <a:rPr lang="zh-CN" altLang="en-US" b="1" smtClean="0">
                <a:solidFill>
                  <a:srgbClr val="FF0000"/>
                </a:solidFill>
                <a:latin typeface="楷体_GB2312"/>
                <a:ea typeface="楷体_GB2312"/>
                <a:cs typeface="楷体_GB2312"/>
              </a:rPr>
              <a:t>系统总体达到当时国内最先进水平，是国内第一个真正的校园一卡通系统。</a:t>
            </a: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C8166A-5C04-454B-8C2B-6A6D6AB567B7}"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91163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8K</a:t>
            </a:r>
            <a:r>
              <a:rPr lang="zh-CN" altLang="zh-CN" smtClean="0"/>
              <a:t>纯</a:t>
            </a:r>
            <a:r>
              <a:rPr lang="en-US" altLang="zh-CN" smtClean="0"/>
              <a:t>CPU</a:t>
            </a:r>
            <a:r>
              <a:rPr lang="zh-CN" altLang="zh-CN" smtClean="0"/>
              <a:t>卡</a:t>
            </a:r>
            <a:r>
              <a:rPr lang="en-US" altLang="zh-CN" smtClean="0"/>
              <a:t>+</a:t>
            </a:r>
            <a:r>
              <a:rPr lang="zh-CN" altLang="zh-CN" smtClean="0"/>
              <a:t>联通</a:t>
            </a:r>
            <a:r>
              <a:rPr lang="en-US" altLang="zh-CN" smtClean="0"/>
              <a:t>13.56</a:t>
            </a:r>
            <a:r>
              <a:rPr lang="zh-CN" altLang="zh-CN" smtClean="0"/>
              <a:t>手机卡校园一卡通</a:t>
            </a:r>
            <a:r>
              <a:rPr lang="en-US" altLang="zh-CN" smtClean="0"/>
              <a:t>(</a:t>
            </a:r>
            <a:r>
              <a:rPr lang="zh-CN" altLang="zh-CN" smtClean="0"/>
              <a:t>一卡通用户</a:t>
            </a:r>
            <a:r>
              <a:rPr lang="en-US" altLang="zh-CN" smtClean="0"/>
              <a:t>25000</a:t>
            </a:r>
            <a:r>
              <a:rPr lang="zh-CN" altLang="zh-CN" smtClean="0"/>
              <a:t>人</a:t>
            </a:r>
            <a:r>
              <a:rPr lang="en-US" altLang="zh-CN" smtClean="0"/>
              <a:t>)</a:t>
            </a:r>
            <a:r>
              <a:rPr lang="zh-CN" altLang="en-US" smtClean="0"/>
              <a:t>，</a:t>
            </a:r>
            <a:r>
              <a:rPr lang="en-US" altLang="zh-CN" smtClean="0"/>
              <a:t>2004</a:t>
            </a:r>
            <a:r>
              <a:rPr lang="zh-CN" altLang="zh-CN" smtClean="0"/>
              <a:t>年</a:t>
            </a:r>
            <a:r>
              <a:rPr lang="en-US" altLang="zh-CN" smtClean="0"/>
              <a:t>3</a:t>
            </a:r>
            <a:r>
              <a:rPr lang="zh-CN" altLang="zh-CN" smtClean="0"/>
              <a:t>月</a:t>
            </a:r>
            <a:r>
              <a:rPr lang="en-US" altLang="zh-CN" smtClean="0"/>
              <a:t>-</a:t>
            </a:r>
            <a:r>
              <a:rPr lang="zh-CN" altLang="zh-CN" smtClean="0"/>
              <a:t>至今</a:t>
            </a: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4D8860-3E41-4BF0-A448-CFF9B7AE50A2}" type="slidenum">
              <a:rPr lang="zh-CN" altLang="en-US" smtClean="0">
                <a:latin typeface="Calibri" panose="020F0502020204030204" pitchFamily="34" charset="0"/>
              </a:rPr>
              <a:pPr/>
              <a:t>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36198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第一次与其他软件厂商合作，以全开放形式提供卡片结构、密钥设计、设备结构等</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232870-4E2A-4F93-AF30-0AC09C199C03}" type="slidenum">
              <a:rPr lang="zh-CN" altLang="en-US" smtClean="0">
                <a:latin typeface="Calibri" panose="020F0502020204030204" pitchFamily="34" charset="0"/>
              </a:rPr>
              <a:pPr/>
              <a:t>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7780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558527-0CBA-45F9-83B3-5DD1A4AE5C0C}"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0984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2-3</a:t>
            </a:r>
            <a:r>
              <a:rPr lang="zh-CN" altLang="en-US" dirty="0" smtClean="0"/>
              <a:t>分钟</a:t>
            </a:r>
            <a:endParaRPr lang="en-US" altLang="zh-CN" dirty="0" smtClean="0"/>
          </a:p>
          <a:p>
            <a:r>
              <a:rPr lang="zh-CN" altLang="en-US" smtClean="0">
                <a:latin typeface="宋体" panose="02010600030101010101" pitchFamily="2" charset="-122"/>
              </a:rPr>
              <a:t>多层数据库模式将数据库应用程序合理地分块。客户端程序专门处理数据显示和用户界面。在理想的情况下，它不需要了解数据是如何被存储及维护的。应用服务器（中间层）能够自动地协调和处理来自多个客户端的请求和数据更新。它处理了所有定义的数据集的细节以及与数据库的交互。</a:t>
            </a:r>
            <a:endParaRPr lang="en-US" altLang="zh-CN" dirty="0" smtClean="0"/>
          </a:p>
          <a:p>
            <a:r>
              <a:rPr lang="zh-CN" altLang="en-US" dirty="0" smtClean="0"/>
              <a:t>把业务逻辑封装在共享的中间层里。不同的客户端都访问相同的中间层。这可以减少由于在每个单独的客户端应用中重复业务逻辑所造成的冗余（以及相应的维护成本）。</a:t>
            </a:r>
            <a:endParaRPr lang="en-US" altLang="zh-CN" dirty="0" smtClean="0"/>
          </a:p>
          <a:p>
            <a:r>
              <a:rPr lang="en-US" altLang="zh-CN" dirty="0" smtClean="0"/>
              <a:t>“</a:t>
            </a:r>
            <a:r>
              <a:rPr lang="zh-CN" altLang="en-US" dirty="0" smtClean="0"/>
              <a:t>瘦”的客户端。客户端应用程序可以写得很小，而把大多数工作交给中间层处理。客户端应用程序不仅是变小了，而且还更加的易于发布，因为它们不需要再考虑安装，配置和维护数据库连接软件（例如 </a:t>
            </a:r>
            <a:r>
              <a:rPr lang="en-US" altLang="zh-CN" dirty="0" smtClean="0"/>
              <a:t>BDE/ADO </a:t>
            </a:r>
            <a:r>
              <a:rPr lang="zh-CN" altLang="en-US" dirty="0" smtClean="0"/>
              <a:t>及数据服务器的客户端软件）的问题。“瘦”客户端应用程序可以通过 </a:t>
            </a:r>
            <a:r>
              <a:rPr lang="en-US" altLang="zh-CN" dirty="0" smtClean="0"/>
              <a:t>Internet </a:t>
            </a:r>
            <a:r>
              <a:rPr lang="zh-CN" altLang="en-US" dirty="0" smtClean="0"/>
              <a:t>以更加灵活的方式发布。</a:t>
            </a:r>
            <a:endParaRPr lang="en-US" altLang="zh-CN" dirty="0" smtClean="0"/>
          </a:p>
          <a:p>
            <a:r>
              <a:rPr lang="zh-CN" altLang="en-US" dirty="0" smtClean="0"/>
              <a:t>分布式数据处理。将一个应用系统的工作分布到几台机器上可以改善系统的性能，因为可以提供负载平衡以及用备用的机器去替代发生故障的机器。</a:t>
            </a:r>
            <a:endParaRPr lang="en-US" altLang="zh-CN" dirty="0" smtClean="0"/>
          </a:p>
          <a:p>
            <a:r>
              <a:rPr lang="zh-CN" altLang="en-US" dirty="0" smtClean="0"/>
              <a:t>增强安全性。可以通过使用不同的访问约束，来分层隔离敏感的功能。这提供了一个灵活的和可配置的安全层。中间层可以限制敏感部分的入口点，使你能更加容易地控制对它的访问。如果你使用 </a:t>
            </a:r>
            <a:r>
              <a:rPr lang="en-US" altLang="zh-CN" dirty="0" smtClean="0"/>
              <a:t>HTTP, CORBA </a:t>
            </a:r>
            <a:r>
              <a:rPr lang="zh-CN" altLang="en-US" dirty="0" smtClean="0"/>
              <a:t>或是 </a:t>
            </a:r>
            <a:r>
              <a:rPr lang="en-US" altLang="zh-CN" dirty="0" smtClean="0"/>
              <a:t>COM+ </a:t>
            </a:r>
            <a:r>
              <a:rPr lang="zh-CN" altLang="en-US" dirty="0" smtClean="0"/>
              <a:t>，你还可以同时享受到它们支持的安全模式所带来的优势。</a:t>
            </a:r>
            <a:endParaRPr lang="en-US" altLang="zh-CN" dirty="0" smtClean="0"/>
          </a:p>
          <a:p>
            <a:endParaRPr lang="en-US" altLang="zh-CN" dirty="0" smtClean="0"/>
          </a:p>
          <a:p>
            <a:endParaRPr lang="zh-CN" altLang="en-US" dirty="0"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7B01BF-4B6C-46F9-B656-BA445A373C71}" type="slidenum">
              <a:rPr lang="zh-CN" altLang="en-US" smtClean="0">
                <a:latin typeface="Calibri" panose="020F0502020204030204" pitchFamily="34" charset="0"/>
              </a:rPr>
              <a:pPr/>
              <a:t>13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48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2-3</a:t>
            </a:r>
            <a:r>
              <a:rPr lang="zh-CN" altLang="en-US" smtClean="0"/>
              <a:t>分钟</a:t>
            </a:r>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7B01BF-4B6C-46F9-B656-BA445A373C71}" type="slidenum">
              <a:rPr lang="zh-CN" altLang="en-US" smtClean="0">
                <a:latin typeface="Calibri" panose="020F0502020204030204" pitchFamily="34" charset="0"/>
              </a:rPr>
              <a:pPr/>
              <a:t>14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22544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en-US" altLang="zh-CN" b="1" smtClean="0">
                <a:solidFill>
                  <a:srgbClr val="3366CC"/>
                </a:solidFill>
                <a:latin typeface="楷体_GB2312"/>
                <a:ea typeface="楷体_GB2312"/>
                <a:cs typeface="楷体_GB2312"/>
              </a:rPr>
              <a:t>1-2</a:t>
            </a:r>
            <a:r>
              <a:rPr kumimoji="1" lang="zh-CN" altLang="en-US" b="1" smtClean="0">
                <a:solidFill>
                  <a:srgbClr val="3366CC"/>
                </a:solidFill>
                <a:latin typeface="楷体_GB2312"/>
                <a:ea typeface="楷体_GB2312"/>
                <a:cs typeface="楷体_GB2312"/>
              </a:rPr>
              <a:t>分钟</a:t>
            </a:r>
            <a:endParaRPr kumimoji="1" lang="en-US" altLang="zh-CN" b="1" smtClean="0">
              <a:solidFill>
                <a:srgbClr val="3366CC"/>
              </a:solidFill>
              <a:latin typeface="楷体_GB2312"/>
              <a:ea typeface="楷体_GB2312"/>
              <a:cs typeface="楷体_GB2312"/>
            </a:endParaRPr>
          </a:p>
          <a:p>
            <a:r>
              <a:rPr kumimoji="1" lang="zh-CN" altLang="zh-CN" b="1" smtClean="0">
                <a:solidFill>
                  <a:srgbClr val="3366CC"/>
                </a:solidFill>
                <a:latin typeface="楷体_GB2312"/>
                <a:ea typeface="楷体_GB2312"/>
                <a:cs typeface="楷体_GB2312"/>
              </a:rPr>
              <a:t>综合消费类。主要用于处理校内的各种消费服务、圈存转帐等与现金有关的服务项目，比如餐饮收费、浴室收费、医疗收费、圈存转帐等</a:t>
            </a:r>
          </a:p>
          <a:p>
            <a:r>
              <a:rPr kumimoji="1" lang="zh-CN" altLang="zh-CN" b="1" smtClean="0">
                <a:solidFill>
                  <a:srgbClr val="3366CC"/>
                </a:solidFill>
                <a:latin typeface="楷体_GB2312"/>
                <a:ea typeface="楷体_GB2312"/>
                <a:cs typeface="楷体_GB2312"/>
              </a:rPr>
              <a:t>安全认证类。校园通系统中以校园卡进行电子身份认证，用以判断卡片的合法性和有效性。可应用在门禁、图书借阅、通道控制、校门出入、考勤、会议签到、考试监管、学校老生指纹报道等重要场所</a:t>
            </a:r>
          </a:p>
          <a:p>
            <a:r>
              <a:rPr kumimoji="1" lang="zh-CN" altLang="zh-CN" b="1" smtClean="0">
                <a:solidFill>
                  <a:srgbClr val="3366CC"/>
                </a:solidFill>
                <a:latin typeface="楷体_GB2312"/>
                <a:ea typeface="楷体_GB2312"/>
                <a:cs typeface="楷体_GB2312"/>
              </a:rPr>
              <a:t>社区互动类。通过多种信息渠道（网络、电话、短信），为持卡人提供校园卡的账户信息、消费数据等查询服务，为持卡人提供校园卡的挂失、转账等自助服务，为管理者提供金融数据、认证数据的分析</a:t>
            </a:r>
          </a:p>
          <a:p>
            <a:r>
              <a:rPr kumimoji="1" lang="zh-CN" altLang="zh-CN" b="1" smtClean="0">
                <a:solidFill>
                  <a:srgbClr val="3366CC"/>
                </a:solidFill>
                <a:latin typeface="楷体_GB2312"/>
                <a:ea typeface="楷体_GB2312"/>
                <a:cs typeface="楷体_GB2312"/>
              </a:rPr>
              <a:t>业务集成类。主要用于与图书馆、财务等第三方系统对接，实现了以校园卡为媒介的流程整合</a:t>
            </a:r>
            <a:endParaRPr lang="zh-CN" altLang="en-US" smtClean="0"/>
          </a:p>
          <a:p>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2FFB5E-17A6-42A7-8CE1-EF7CEE3415A5}" type="slidenum">
              <a:rPr lang="zh-CN" altLang="en-US" smtClean="0">
                <a:latin typeface="Calibri" panose="020F0502020204030204" pitchFamily="34" charset="0"/>
              </a:rPr>
              <a:pPr/>
              <a:t>15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25804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2-3</a:t>
            </a:r>
            <a:r>
              <a:rPr lang="zh-CN" altLang="en-US" smtClean="0"/>
              <a:t>分钟</a:t>
            </a:r>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B4DC5A-5425-428D-A53E-46C34CD99143}" type="slidenum">
              <a:rPr lang="zh-CN" altLang="en-US" smtClean="0">
                <a:latin typeface="Calibri" panose="020F0502020204030204" pitchFamily="34" charset="0"/>
              </a:rPr>
              <a:pPr/>
              <a:t>16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988111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descr="48738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15225" y="255588"/>
            <a:ext cx="13636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4860032" y="836715"/>
            <a:ext cx="3595936" cy="1368152"/>
          </a:xfrm>
        </p:spPr>
        <p:txBody>
          <a:bodyPr>
            <a:normAutofit/>
          </a:bodyPr>
          <a:lstStyle>
            <a:lvl1pPr>
              <a:defRPr sz="1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EA6D08BE-156D-4382-A8DE-71453265A0B5}" type="datetimeFigureOut">
              <a:rPr lang="zh-CN" altLang="en-US"/>
              <a:pPr>
                <a:defRPr/>
              </a:pPr>
              <a:t>2013-05-28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09FC724-2108-45F0-A5D5-5895DB2988C7}" type="slidenum">
              <a:rPr lang="zh-CN" altLang="en-US"/>
              <a:pPr>
                <a:defRPr/>
              </a:pPr>
              <a:t>‹#›</a:t>
            </a:fld>
            <a:endParaRPr lang="zh-CN" altLang="en-US"/>
          </a:p>
        </p:txBody>
      </p:sp>
    </p:spTree>
    <p:extLst>
      <p:ext uri="{BB962C8B-B14F-4D97-AF65-F5344CB8AC3E}">
        <p14:creationId xmlns:p14="http://schemas.microsoft.com/office/powerpoint/2010/main" val="333901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BB0DFE0-C33F-4B09-B610-7056E4A41669}" type="datetimeFigureOut">
              <a:rPr lang="zh-CN" altLang="en-US"/>
              <a:pPr>
                <a:defRPr/>
              </a:pPr>
              <a:t>2013-05-28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99FC10-8FA6-41E3-9316-CB1A20A634C5}" type="slidenum">
              <a:rPr lang="zh-CN" altLang="en-US"/>
              <a:pPr>
                <a:defRPr/>
              </a:pPr>
              <a:t>‹#›</a:t>
            </a:fld>
            <a:endParaRPr lang="zh-CN" altLang="en-US"/>
          </a:p>
        </p:txBody>
      </p:sp>
    </p:spTree>
    <p:extLst>
      <p:ext uri="{BB962C8B-B14F-4D97-AF65-F5344CB8AC3E}">
        <p14:creationId xmlns:p14="http://schemas.microsoft.com/office/powerpoint/2010/main" val="134724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3FDF0BE-0E3F-4840-9E24-7F1A289885DE}" type="datetimeFigureOut">
              <a:rPr lang="zh-CN" altLang="en-US"/>
              <a:pPr>
                <a:defRPr/>
              </a:pPr>
              <a:t>2013-05-28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F4A7FF-FA98-43A5-B87B-3BCE2BE87A9F}" type="slidenum">
              <a:rPr lang="zh-CN" altLang="en-US"/>
              <a:pPr>
                <a:defRPr/>
              </a:pPr>
              <a:t>‹#›</a:t>
            </a:fld>
            <a:endParaRPr lang="zh-CN" altLang="en-US"/>
          </a:p>
        </p:txBody>
      </p:sp>
    </p:spTree>
    <p:extLst>
      <p:ext uri="{BB962C8B-B14F-4D97-AF65-F5344CB8AC3E}">
        <p14:creationId xmlns:p14="http://schemas.microsoft.com/office/powerpoint/2010/main" val="395153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2CA7BDCA-E1C0-4BAE-9BB2-9821E2EB94C8}" type="slidenum">
              <a:rPr lang="en-US" altLang="zh-CN"/>
              <a:pPr>
                <a:defRPr/>
              </a:pPr>
              <a:t>‹#›</a:t>
            </a:fld>
            <a:endParaRPr lang="fr-FR" altLang="en-US"/>
          </a:p>
        </p:txBody>
      </p:sp>
    </p:spTree>
    <p:extLst>
      <p:ext uri="{BB962C8B-B14F-4D97-AF65-F5344CB8AC3E}">
        <p14:creationId xmlns:p14="http://schemas.microsoft.com/office/powerpoint/2010/main" val="125011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860FC17F-F767-4FE0-9663-54400E410339}" type="slidenum">
              <a:rPr lang="en-US" altLang="zh-CN"/>
              <a:pPr>
                <a:defRPr/>
              </a:pPr>
              <a:t>‹#›</a:t>
            </a:fld>
            <a:endParaRPr lang="fr-FR" altLang="en-US"/>
          </a:p>
        </p:txBody>
      </p:sp>
    </p:spTree>
    <p:extLst>
      <p:ext uri="{BB962C8B-B14F-4D97-AF65-F5344CB8AC3E}">
        <p14:creationId xmlns:p14="http://schemas.microsoft.com/office/powerpoint/2010/main" val="237215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0A80A3DD-5577-436F-8024-E0E17EC46D9E}" type="slidenum">
              <a:rPr lang="en-US" altLang="zh-CN"/>
              <a:pPr>
                <a:defRPr/>
              </a:pPr>
              <a:t>‹#›</a:t>
            </a:fld>
            <a:endParaRPr lang="fr-FR" altLang="en-US"/>
          </a:p>
        </p:txBody>
      </p:sp>
    </p:spTree>
    <p:extLst>
      <p:ext uri="{BB962C8B-B14F-4D97-AF65-F5344CB8AC3E}">
        <p14:creationId xmlns:p14="http://schemas.microsoft.com/office/powerpoint/2010/main" val="333471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44139346-1E27-4EB0-940C-614234E53D58}" type="slidenum">
              <a:rPr lang="en-US" altLang="zh-CN"/>
              <a:pPr>
                <a:defRPr/>
              </a:pPr>
              <a:t>‹#›</a:t>
            </a:fld>
            <a:endParaRPr lang="fr-FR" altLang="en-US"/>
          </a:p>
        </p:txBody>
      </p:sp>
    </p:spTree>
    <p:extLst>
      <p:ext uri="{BB962C8B-B14F-4D97-AF65-F5344CB8AC3E}">
        <p14:creationId xmlns:p14="http://schemas.microsoft.com/office/powerpoint/2010/main" val="374846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8"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9" name="Espace réservé du numéro de diapositive 5"/>
          <p:cNvSpPr>
            <a:spLocks noGrp="1" noChangeArrowheads="1"/>
          </p:cNvSpPr>
          <p:nvPr>
            <p:ph type="sldNum" sz="quarter" idx="12"/>
          </p:nvPr>
        </p:nvSpPr>
        <p:spPr>
          <a:ln/>
        </p:spPr>
        <p:txBody>
          <a:bodyPr/>
          <a:lstStyle>
            <a:lvl1pPr>
              <a:defRPr/>
            </a:lvl1pPr>
          </a:lstStyle>
          <a:p>
            <a:pPr>
              <a:defRPr/>
            </a:pPr>
            <a:fld id="{5BD19D79-1408-4DDE-BF42-B1B5872C08B7}" type="slidenum">
              <a:rPr lang="en-US" altLang="zh-CN"/>
              <a:pPr>
                <a:defRPr/>
              </a:pPr>
              <a:t>‹#›</a:t>
            </a:fld>
            <a:endParaRPr lang="fr-FR" altLang="en-US"/>
          </a:p>
        </p:txBody>
      </p:sp>
    </p:spTree>
    <p:extLst>
      <p:ext uri="{BB962C8B-B14F-4D97-AF65-F5344CB8AC3E}">
        <p14:creationId xmlns:p14="http://schemas.microsoft.com/office/powerpoint/2010/main" val="239333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4"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5" name="Espace réservé du numéro de diapositive 5"/>
          <p:cNvSpPr>
            <a:spLocks noGrp="1" noChangeArrowheads="1"/>
          </p:cNvSpPr>
          <p:nvPr>
            <p:ph type="sldNum" sz="quarter" idx="12"/>
          </p:nvPr>
        </p:nvSpPr>
        <p:spPr>
          <a:ln/>
        </p:spPr>
        <p:txBody>
          <a:bodyPr/>
          <a:lstStyle>
            <a:lvl1pPr>
              <a:defRPr/>
            </a:lvl1pPr>
          </a:lstStyle>
          <a:p>
            <a:pPr>
              <a:defRPr/>
            </a:pPr>
            <a:fld id="{103D0F6E-67A6-4E48-A495-8B2E9850ACD9}" type="slidenum">
              <a:rPr lang="en-US" altLang="zh-CN"/>
              <a:pPr>
                <a:defRPr/>
              </a:pPr>
              <a:t>‹#›</a:t>
            </a:fld>
            <a:endParaRPr lang="fr-FR" altLang="en-US"/>
          </a:p>
        </p:txBody>
      </p:sp>
    </p:spTree>
    <p:extLst>
      <p:ext uri="{BB962C8B-B14F-4D97-AF65-F5344CB8AC3E}">
        <p14:creationId xmlns:p14="http://schemas.microsoft.com/office/powerpoint/2010/main" val="1460025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3"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4" name="Espace réservé du numéro de diapositive 5"/>
          <p:cNvSpPr>
            <a:spLocks noGrp="1" noChangeArrowheads="1"/>
          </p:cNvSpPr>
          <p:nvPr>
            <p:ph type="sldNum" sz="quarter" idx="12"/>
          </p:nvPr>
        </p:nvSpPr>
        <p:spPr>
          <a:ln/>
        </p:spPr>
        <p:txBody>
          <a:bodyPr/>
          <a:lstStyle>
            <a:lvl1pPr>
              <a:defRPr/>
            </a:lvl1pPr>
          </a:lstStyle>
          <a:p>
            <a:pPr>
              <a:defRPr/>
            </a:pPr>
            <a:fld id="{3CEFD2F8-F294-44D2-B6D5-94642FA2074A}" type="slidenum">
              <a:rPr lang="en-US" altLang="zh-CN"/>
              <a:pPr>
                <a:defRPr/>
              </a:pPr>
              <a:t>‹#›</a:t>
            </a:fld>
            <a:endParaRPr lang="fr-FR" altLang="en-US"/>
          </a:p>
        </p:txBody>
      </p:sp>
    </p:spTree>
    <p:extLst>
      <p:ext uri="{BB962C8B-B14F-4D97-AF65-F5344CB8AC3E}">
        <p14:creationId xmlns:p14="http://schemas.microsoft.com/office/powerpoint/2010/main" val="671771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C1424A20-DA53-4A8D-8D97-91DF3AEEA6DA}" type="slidenum">
              <a:rPr lang="en-US" altLang="zh-CN"/>
              <a:pPr>
                <a:defRPr/>
              </a:pPr>
              <a:t>‹#›</a:t>
            </a:fld>
            <a:endParaRPr lang="fr-FR" altLang="en-US"/>
          </a:p>
        </p:txBody>
      </p:sp>
    </p:spTree>
    <p:extLst>
      <p:ext uri="{BB962C8B-B14F-4D97-AF65-F5344CB8AC3E}">
        <p14:creationId xmlns:p14="http://schemas.microsoft.com/office/powerpoint/2010/main" val="26686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图片 7" descr="PPT简洁背景.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19D34DE-C00B-4C02-A6A9-DBEB5E1072C2}" type="datetimeFigureOut">
              <a:rPr lang="zh-CN" altLang="en-US"/>
              <a:pPr>
                <a:defRPr/>
              </a:pPr>
              <a:t>2013-05-28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40B800-4292-49A5-B2F4-0DB8174E0BDB}" type="slidenum">
              <a:rPr lang="zh-CN" altLang="en-US"/>
              <a:pPr>
                <a:defRPr/>
              </a:pPr>
              <a:t>‹#›</a:t>
            </a:fld>
            <a:endParaRPr lang="zh-CN" altLang="en-US"/>
          </a:p>
        </p:txBody>
      </p:sp>
    </p:spTree>
    <p:extLst>
      <p:ext uri="{BB962C8B-B14F-4D97-AF65-F5344CB8AC3E}">
        <p14:creationId xmlns:p14="http://schemas.microsoft.com/office/powerpoint/2010/main" val="3653677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9B59D9C3-6E08-4A99-987E-AFB309A39085}" type="slidenum">
              <a:rPr lang="en-US" altLang="zh-CN"/>
              <a:pPr>
                <a:defRPr/>
              </a:pPr>
              <a:t>‹#›</a:t>
            </a:fld>
            <a:endParaRPr lang="fr-FR" altLang="en-US"/>
          </a:p>
        </p:txBody>
      </p:sp>
    </p:spTree>
    <p:extLst>
      <p:ext uri="{BB962C8B-B14F-4D97-AF65-F5344CB8AC3E}">
        <p14:creationId xmlns:p14="http://schemas.microsoft.com/office/powerpoint/2010/main" val="3916122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6E93E731-F4D6-4A97-88EE-1404D4EEE302}" type="slidenum">
              <a:rPr lang="en-US" altLang="zh-CN"/>
              <a:pPr>
                <a:defRPr/>
              </a:pPr>
              <a:t>‹#›</a:t>
            </a:fld>
            <a:endParaRPr lang="fr-FR" altLang="en-US"/>
          </a:p>
        </p:txBody>
      </p:sp>
    </p:spTree>
    <p:extLst>
      <p:ext uri="{BB962C8B-B14F-4D97-AF65-F5344CB8AC3E}">
        <p14:creationId xmlns:p14="http://schemas.microsoft.com/office/powerpoint/2010/main" val="1126172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Espace réservé de la date 3"/>
          <p:cNvSpPr>
            <a:spLocks noGrp="1" noChangeArrowheads="1"/>
          </p:cNvSpPr>
          <p:nvPr>
            <p:ph type="dt" sz="half" idx="10"/>
          </p:nvPr>
        </p:nvSpPr>
        <p:spPr>
          <a:ln/>
        </p:spPr>
        <p:txBody>
          <a:bodyPr/>
          <a:lstStyle>
            <a:lvl1pPr>
              <a:defRPr/>
            </a:lvl1pPr>
          </a:lstStyle>
          <a:p>
            <a:pPr>
              <a:defRPr/>
            </a:pPr>
            <a:endParaRPr lang="fr-FR" altLang="en-US"/>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475D1F75-D34D-4D3E-A537-1AB523158390}" type="slidenum">
              <a:rPr lang="en-US" altLang="zh-CN"/>
              <a:pPr>
                <a:defRPr/>
              </a:pPr>
              <a:t>‹#›</a:t>
            </a:fld>
            <a:endParaRPr lang="fr-FR" altLang="en-US"/>
          </a:p>
        </p:txBody>
      </p:sp>
    </p:spTree>
    <p:extLst>
      <p:ext uri="{BB962C8B-B14F-4D97-AF65-F5344CB8AC3E}">
        <p14:creationId xmlns:p14="http://schemas.microsoft.com/office/powerpoint/2010/main" val="57174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97910E9-F24B-47C8-89EC-E1BBBC4706B5}" type="datetimeFigureOut">
              <a:rPr lang="zh-CN" altLang="en-US"/>
              <a:pPr>
                <a:defRPr/>
              </a:pPr>
              <a:t>2013-05-28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ECB2A0-9A36-4826-A55F-20F48F99A8F6}" type="slidenum">
              <a:rPr lang="zh-CN" altLang="en-US"/>
              <a:pPr>
                <a:defRPr/>
              </a:pPr>
              <a:t>‹#›</a:t>
            </a:fld>
            <a:endParaRPr lang="zh-CN" altLang="en-US"/>
          </a:p>
        </p:txBody>
      </p:sp>
    </p:spTree>
    <p:extLst>
      <p:ext uri="{BB962C8B-B14F-4D97-AF65-F5344CB8AC3E}">
        <p14:creationId xmlns:p14="http://schemas.microsoft.com/office/powerpoint/2010/main" val="334668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A03E885-7A41-46AD-BC26-97FC9A0DCF3C}" type="datetimeFigureOut">
              <a:rPr lang="zh-CN" altLang="en-US"/>
              <a:pPr>
                <a:defRPr/>
              </a:pPr>
              <a:t>2013-05-28</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0D593B8-A91C-46AE-82B4-023E75942A25}" type="slidenum">
              <a:rPr lang="zh-CN" altLang="en-US"/>
              <a:pPr>
                <a:defRPr/>
              </a:pPr>
              <a:t>‹#›</a:t>
            </a:fld>
            <a:endParaRPr lang="zh-CN" altLang="en-US"/>
          </a:p>
        </p:txBody>
      </p:sp>
    </p:spTree>
    <p:extLst>
      <p:ext uri="{BB962C8B-B14F-4D97-AF65-F5344CB8AC3E}">
        <p14:creationId xmlns:p14="http://schemas.microsoft.com/office/powerpoint/2010/main" val="302219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6E6D68B9-EBEC-49D8-8B3E-E2374263004A}" type="datetimeFigureOut">
              <a:rPr lang="zh-CN" altLang="en-US"/>
              <a:pPr>
                <a:defRPr/>
              </a:pPr>
              <a:t>2013-05-28</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3ED7E387-439C-42F2-882D-1ACC046A5CB6}" type="slidenum">
              <a:rPr lang="zh-CN" altLang="en-US"/>
              <a:pPr>
                <a:defRPr/>
              </a:pPr>
              <a:t>‹#›</a:t>
            </a:fld>
            <a:endParaRPr lang="zh-CN" altLang="en-US"/>
          </a:p>
        </p:txBody>
      </p:sp>
    </p:spTree>
    <p:extLst>
      <p:ext uri="{BB962C8B-B14F-4D97-AF65-F5344CB8AC3E}">
        <p14:creationId xmlns:p14="http://schemas.microsoft.com/office/powerpoint/2010/main" val="54109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B9ED167A-E6AB-433C-92A5-8E10A45AF854}" type="datetimeFigureOut">
              <a:rPr lang="zh-CN" altLang="en-US"/>
              <a:pPr>
                <a:defRPr/>
              </a:pPr>
              <a:t>2013-05-28</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BA31E055-5675-4F30-AA74-5B7CC12041B1}" type="slidenum">
              <a:rPr lang="zh-CN" altLang="en-US"/>
              <a:pPr>
                <a:defRPr/>
              </a:pPr>
              <a:t>‹#›</a:t>
            </a:fld>
            <a:endParaRPr lang="zh-CN" altLang="en-US"/>
          </a:p>
        </p:txBody>
      </p:sp>
    </p:spTree>
    <p:extLst>
      <p:ext uri="{BB962C8B-B14F-4D97-AF65-F5344CB8AC3E}">
        <p14:creationId xmlns:p14="http://schemas.microsoft.com/office/powerpoint/2010/main" val="124676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3B420FA4-0BC9-423F-B3A5-504CAF7D0950}" type="datetimeFigureOut">
              <a:rPr lang="zh-CN" altLang="en-US"/>
              <a:pPr>
                <a:defRPr/>
              </a:pPr>
              <a:t>2013-05-28</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C395E9A0-83DD-4621-B381-5F58231963AF}" type="slidenum">
              <a:rPr lang="zh-CN" altLang="en-US"/>
              <a:pPr>
                <a:defRPr/>
              </a:pPr>
              <a:t>‹#›</a:t>
            </a:fld>
            <a:endParaRPr lang="zh-CN" altLang="en-US"/>
          </a:p>
        </p:txBody>
      </p:sp>
    </p:spTree>
    <p:extLst>
      <p:ext uri="{BB962C8B-B14F-4D97-AF65-F5344CB8AC3E}">
        <p14:creationId xmlns:p14="http://schemas.microsoft.com/office/powerpoint/2010/main" val="374306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73052"/>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8"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3E0C869-D01D-4948-86F8-00F7C559D914}" type="datetimeFigureOut">
              <a:rPr lang="zh-CN" altLang="en-US"/>
              <a:pPr>
                <a:defRPr/>
              </a:pPr>
              <a:t>2013-05-28</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110E6E78-D707-4655-86D8-922B938C9BB0}" type="slidenum">
              <a:rPr lang="zh-CN" altLang="en-US"/>
              <a:pPr>
                <a:defRPr/>
              </a:pPr>
              <a:t>‹#›</a:t>
            </a:fld>
            <a:endParaRPr lang="zh-CN" altLang="en-US"/>
          </a:p>
        </p:txBody>
      </p:sp>
    </p:spTree>
    <p:extLst>
      <p:ext uri="{BB962C8B-B14F-4D97-AF65-F5344CB8AC3E}">
        <p14:creationId xmlns:p14="http://schemas.microsoft.com/office/powerpoint/2010/main" val="29904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0ABE429-7F9B-4A62-A1DB-C7A0EF3729B3}" type="datetimeFigureOut">
              <a:rPr lang="zh-CN" altLang="en-US"/>
              <a:pPr>
                <a:defRPr/>
              </a:pPr>
              <a:t>2013-05-28</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F3B9067-9330-4A28-85E7-A65858EF4E0E}" type="slidenum">
              <a:rPr lang="zh-CN" altLang="en-US"/>
              <a:pPr>
                <a:defRPr/>
              </a:pPr>
              <a:t>‹#›</a:t>
            </a:fld>
            <a:endParaRPr lang="zh-CN" altLang="en-US"/>
          </a:p>
        </p:txBody>
      </p:sp>
    </p:spTree>
    <p:extLst>
      <p:ext uri="{BB962C8B-B14F-4D97-AF65-F5344CB8AC3E}">
        <p14:creationId xmlns:p14="http://schemas.microsoft.com/office/powerpoint/2010/main" val="67038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A2C7880-D83F-4C26-AA0C-FB736F388FFD}" type="datetimeFigureOut">
              <a:rPr lang="zh-CN" altLang="en-US"/>
              <a:pPr>
                <a:defRPr/>
              </a:pPr>
              <a:t>2013-05-28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9A7A573-285E-4E84-9185-9BAFEB5B69DC}" type="slidenum">
              <a:rPr lang="zh-CN" altLang="en-US"/>
              <a:pPr>
                <a:defRPr/>
              </a:pPr>
              <a:t>‹#›</a:t>
            </a:fld>
            <a:endParaRPr lang="zh-CN" altLang="en-US"/>
          </a:p>
        </p:txBody>
      </p:sp>
      <p:pic>
        <p:nvPicPr>
          <p:cNvPr id="1031" name="图片 6" descr="PPT简洁背景.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p>
        </p:txBody>
      </p:sp>
      <p:sp>
        <p:nvSpPr>
          <p:cNvPr id="2051" name="Espace réservé du texte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p>
        </p:txBody>
      </p:sp>
      <p:sp>
        <p:nvSpPr>
          <p:cNvPr id="3076" name="Espace réservé de la date 3"/>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a:solidFill>
                  <a:srgbClr val="898989"/>
                </a:solidFill>
                <a:latin typeface="+mn-lt"/>
                <a:ea typeface="+mn-ea"/>
              </a:defRPr>
            </a:lvl1pPr>
          </a:lstStyle>
          <a:p>
            <a:pPr>
              <a:defRPr/>
            </a:pPr>
            <a:endParaRPr lang="fr-FR" altLang="en-US"/>
          </a:p>
        </p:txBody>
      </p:sp>
      <p:sp>
        <p:nvSpPr>
          <p:cNvPr id="3077" name="Espace réservé du pied de page 4"/>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fontAlgn="auto" hangingPunct="1">
              <a:spcBef>
                <a:spcPts val="0"/>
              </a:spcBef>
              <a:spcAft>
                <a:spcPts val="0"/>
              </a:spcAft>
              <a:defRPr sz="1200">
                <a:solidFill>
                  <a:srgbClr val="898989"/>
                </a:solidFill>
                <a:latin typeface="+mn-lt"/>
                <a:ea typeface="+mn-ea"/>
              </a:defRPr>
            </a:lvl1pPr>
          </a:lstStyle>
          <a:p>
            <a:pPr>
              <a:defRPr/>
            </a:pPr>
            <a:endParaRPr lang="zh-CN" altLang="zh-CN"/>
          </a:p>
        </p:txBody>
      </p:sp>
      <p:sp>
        <p:nvSpPr>
          <p:cNvPr id="3078" name="Espace réservé du numéro de diapositive 5"/>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230232E-94FE-41A1-A717-54124680E64C}" type="slidenum">
              <a:rPr lang="en-US" altLang="zh-CN"/>
              <a:pPr>
                <a:defRPr/>
              </a:pPr>
              <a:t>‹#›</a:t>
            </a:fld>
            <a:endParaRPr lang="fr-FR" altLang="en-US"/>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9672" y="1103561"/>
            <a:ext cx="5730430" cy="156966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fontAlgn="auto" hangingPunct="1">
              <a:spcBef>
                <a:spcPts val="0"/>
              </a:spcBef>
              <a:spcAft>
                <a:spcPts val="0"/>
              </a:spcAft>
              <a:defRPr/>
            </a:pPr>
            <a:r>
              <a:rPr lang="zh-CN" altLang="en-US" sz="3200" b="1" spc="50" dirty="0">
                <a:ln w="11430"/>
                <a:effectLst>
                  <a:outerShdw blurRad="76200" dist="50800" dir="5400000" algn="tl" rotWithShape="0">
                    <a:srgbClr val="000000">
                      <a:alpha val="65000"/>
                    </a:srgbClr>
                  </a:outerShdw>
                </a:effectLst>
                <a:latin typeface="微软雅黑" pitchFamily="34" charset="-122"/>
                <a:ea typeface="微软雅黑" pitchFamily="34" charset="-122"/>
              </a:rPr>
              <a:t>上海对外经贸大学</a:t>
            </a:r>
            <a:endParaRPr lang="en-US" altLang="zh-CN" sz="3200" b="1" spc="50" dirty="0">
              <a:ln w="11430"/>
              <a:effectLst>
                <a:outerShdw blurRad="76200" dist="50800" dir="5400000" algn="tl" rotWithShape="0">
                  <a:srgbClr val="000000">
                    <a:alpha val="65000"/>
                  </a:srgbClr>
                </a:outerShdw>
              </a:effectLst>
              <a:latin typeface="微软雅黑" pitchFamily="34" charset="-122"/>
              <a:ea typeface="微软雅黑" pitchFamily="34" charset="-122"/>
            </a:endParaRPr>
          </a:p>
          <a:p>
            <a:pPr algn="r" eaLnBrk="1" fontAlgn="auto" hangingPunct="1">
              <a:spcBef>
                <a:spcPts val="0"/>
              </a:spcBef>
              <a:spcAft>
                <a:spcPts val="0"/>
              </a:spcAft>
              <a:defRPr/>
            </a:pPr>
            <a:r>
              <a:rPr lang="zh-CN" altLang="en-US" sz="3200" b="1" spc="50" dirty="0">
                <a:ln w="11430"/>
                <a:effectLst>
                  <a:outerShdw blurRad="76200" dist="50800" dir="5400000" algn="tl" rotWithShape="0">
                    <a:srgbClr val="000000">
                      <a:alpha val="65000"/>
                    </a:srgbClr>
                  </a:outerShdw>
                </a:effectLst>
                <a:latin typeface="微软雅黑" pitchFamily="34" charset="-122"/>
                <a:ea typeface="微软雅黑" pitchFamily="34" charset="-122"/>
              </a:rPr>
              <a:t>校园一卡通项目方案讲解</a:t>
            </a:r>
            <a:endParaRPr lang="en-US" altLang="zh-CN" sz="3200" b="1" spc="50" dirty="0">
              <a:ln w="11430"/>
              <a:effectLst>
                <a:outerShdw blurRad="76200" dist="50800" dir="5400000" algn="tl" rotWithShape="0">
                  <a:srgbClr val="000000">
                    <a:alpha val="65000"/>
                  </a:srgbClr>
                </a:outerShdw>
              </a:effectLst>
              <a:latin typeface="微软雅黑" pitchFamily="34" charset="-122"/>
              <a:ea typeface="微软雅黑" pitchFamily="34" charset="-122"/>
            </a:endParaRPr>
          </a:p>
          <a:p>
            <a:pPr algn="ctr" eaLnBrk="1" fontAlgn="auto" hangingPunct="1">
              <a:spcBef>
                <a:spcPts val="0"/>
              </a:spcBef>
              <a:spcAft>
                <a:spcPts val="0"/>
              </a:spcAft>
              <a:defRPr/>
            </a:pPr>
            <a:endParaRPr lang="zh-CN" altLang="en-US" sz="3200" b="1" spc="50" dirty="0">
              <a:ln w="11430"/>
              <a:effectLst>
                <a:outerShdw blurRad="76200" dist="50800" dir="5400000" algn="tl" rotWithShape="0">
                  <a:srgbClr val="000000">
                    <a:alpha val="65000"/>
                  </a:srgbClr>
                </a:outerShdw>
              </a:effectLst>
              <a:latin typeface="微软雅黑" pitchFamily="34" charset="-122"/>
              <a:ea typeface="微软雅黑" pitchFamily="34" charset="-122"/>
            </a:endParaRPr>
          </a:p>
        </p:txBody>
      </p:sp>
      <p:cxnSp>
        <p:nvCxnSpPr>
          <p:cNvPr id="6" name="直接连接符 5"/>
          <p:cNvCxnSpPr/>
          <p:nvPr/>
        </p:nvCxnSpPr>
        <p:spPr>
          <a:xfrm>
            <a:off x="2057400" y="2779713"/>
            <a:ext cx="5514975" cy="285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15364" name="图片 5" descr="www.ooosu.com__027_1600x1200_ooosu.com.png"/>
          <p:cNvPicPr>
            <a:picLocks noChangeAspect="1"/>
          </p:cNvPicPr>
          <p:nvPr/>
        </p:nvPicPr>
        <p:blipFill>
          <a:blip r:embed="rId3" cstate="print">
            <a:extLst>
              <a:ext uri="{28A0092B-C50C-407E-A947-70E740481C1C}">
                <a14:useLocalDpi xmlns:a14="http://schemas.microsoft.com/office/drawing/2010/main" val="0"/>
              </a:ext>
            </a:extLst>
          </a:blip>
          <a:srcRect l="4286" t="2856" b="7143"/>
          <a:stretch>
            <a:fillRect/>
          </a:stretch>
        </p:blipFill>
        <p:spPr bwMode="auto">
          <a:xfrm>
            <a:off x="642938" y="2928938"/>
            <a:ext cx="2570162"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13100" y="4680933"/>
            <a:ext cx="5730430" cy="40011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eaLnBrk="1" fontAlgn="auto" hangingPunct="1">
              <a:spcBef>
                <a:spcPts val="0"/>
              </a:spcBef>
              <a:spcAft>
                <a:spcPts val="0"/>
              </a:spcAft>
              <a:defRPr/>
            </a:pPr>
            <a:r>
              <a:rPr lang="zh-CN" altLang="en-US" sz="2000" b="1" spc="50" dirty="0">
                <a:ln w="11430"/>
                <a:effectLst>
                  <a:outerShdw blurRad="76200" dist="50800" dir="5400000" algn="tl" rotWithShape="0">
                    <a:srgbClr val="000000">
                      <a:alpha val="65000"/>
                    </a:srgbClr>
                  </a:outerShdw>
                </a:effectLst>
                <a:latin typeface="微软雅黑" pitchFamily="34" charset="-122"/>
                <a:ea typeface="微软雅黑" pitchFamily="34" charset="-122"/>
              </a:rPr>
              <a:t>广东智慧电子信息产业股份有限公司</a:t>
            </a: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典型案例：手机一卡通</a:t>
            </a:r>
          </a:p>
        </p:txBody>
      </p:sp>
      <p:sp>
        <p:nvSpPr>
          <p:cNvPr id="28675" name="Rectangle 3"/>
          <p:cNvSpPr>
            <a:spLocks noChangeArrowheads="1"/>
          </p:cNvSpPr>
          <p:nvPr/>
        </p:nvSpPr>
        <p:spPr bwMode="auto">
          <a:xfrm>
            <a:off x="381000" y="949325"/>
            <a:ext cx="84582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zh-CN" altLang="en-US" sz="2400" b="1">
                <a:solidFill>
                  <a:srgbClr val="3366CC"/>
                </a:solidFill>
                <a:latin typeface="楷体_GB2312"/>
                <a:ea typeface="楷体_GB2312"/>
                <a:cs typeface="楷体_GB2312"/>
              </a:rPr>
              <a:t>     在陕西近</a:t>
            </a:r>
            <a:r>
              <a:rPr kumimoji="1" lang="en-US" altLang="zh-CN" sz="2400" b="1">
                <a:solidFill>
                  <a:srgbClr val="3366CC"/>
                </a:solidFill>
                <a:latin typeface="楷体_GB2312"/>
                <a:ea typeface="楷体_GB2312"/>
                <a:cs typeface="楷体_GB2312"/>
              </a:rPr>
              <a:t>30</a:t>
            </a:r>
            <a:r>
              <a:rPr kumimoji="1" lang="zh-CN" altLang="en-US" sz="2400" b="1">
                <a:solidFill>
                  <a:srgbClr val="3366CC"/>
                </a:solidFill>
                <a:latin typeface="楷体_GB2312"/>
                <a:ea typeface="楷体_GB2312"/>
                <a:cs typeface="楷体_GB2312"/>
              </a:rPr>
              <a:t>个学校采用</a:t>
            </a:r>
            <a:r>
              <a:rPr kumimoji="1" lang="en-US" altLang="zh-CN" sz="2400" b="1">
                <a:solidFill>
                  <a:srgbClr val="3366CC"/>
                </a:solidFill>
                <a:latin typeface="楷体_GB2312"/>
                <a:ea typeface="楷体_GB2312"/>
                <a:cs typeface="楷体_GB2312"/>
              </a:rPr>
              <a:t>2.4G</a:t>
            </a:r>
            <a:r>
              <a:rPr kumimoji="1" lang="zh-CN" altLang="en-US" sz="2400" b="1">
                <a:solidFill>
                  <a:srgbClr val="3366CC"/>
                </a:solidFill>
                <a:latin typeface="楷体_GB2312"/>
                <a:ea typeface="楷体_GB2312"/>
                <a:cs typeface="楷体_GB2312"/>
              </a:rPr>
              <a:t>手机卡建设校园一卡通系统。在内蒙古电信构建省级一卡通系统平台软件，接入</a:t>
            </a:r>
            <a:r>
              <a:rPr kumimoji="1" lang="en-US" altLang="zh-CN" sz="2400" b="1">
                <a:solidFill>
                  <a:srgbClr val="3366CC"/>
                </a:solidFill>
                <a:latin typeface="楷体_GB2312"/>
                <a:ea typeface="楷体_GB2312"/>
                <a:cs typeface="楷体_GB2312"/>
              </a:rPr>
              <a:t>500</a:t>
            </a:r>
            <a:r>
              <a:rPr kumimoji="1" lang="zh-CN" altLang="en-US" sz="2400" b="1">
                <a:solidFill>
                  <a:srgbClr val="3366CC"/>
                </a:solidFill>
                <a:latin typeface="楷体_GB2312"/>
                <a:ea typeface="楷体_GB2312"/>
                <a:cs typeface="楷体_GB2312"/>
              </a:rPr>
              <a:t>多家中小学和企业客户。</a:t>
            </a:r>
          </a:p>
        </p:txBody>
      </p:sp>
      <p:pic>
        <p:nvPicPr>
          <p:cNvPr id="28676" name="Picture 207"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74818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4900"/>
            <a:ext cx="5629275"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r>
              <a:rPr lang="zh-CN" altLang="en-US" sz="4000" b="1">
                <a:solidFill>
                  <a:srgbClr val="00B0F0"/>
                </a:solidFill>
                <a:latin typeface="楷体_GB2312"/>
                <a:ea typeface="楷体_GB2312"/>
                <a:cs typeface="楷体_GB2312"/>
              </a:rPr>
              <a:t>典型案例：金融</a:t>
            </a:r>
            <a:r>
              <a:rPr lang="en-US" altLang="zh-CN" sz="4000" b="1">
                <a:solidFill>
                  <a:srgbClr val="00B0F0"/>
                </a:solidFill>
                <a:latin typeface="楷体_GB2312"/>
                <a:ea typeface="楷体_GB2312"/>
                <a:cs typeface="楷体_GB2312"/>
              </a:rPr>
              <a:t>IC</a:t>
            </a:r>
            <a:r>
              <a:rPr lang="zh-CN" altLang="en-US" sz="4000" b="1">
                <a:solidFill>
                  <a:srgbClr val="00B0F0"/>
                </a:solidFill>
                <a:latin typeface="楷体_GB2312"/>
                <a:ea typeface="楷体_GB2312"/>
                <a:cs typeface="楷体_GB2312"/>
              </a:rPr>
              <a:t>卡应用</a:t>
            </a:r>
          </a:p>
        </p:txBody>
      </p:sp>
      <p:sp>
        <p:nvSpPr>
          <p:cNvPr id="29700" name="Rectangle 3"/>
          <p:cNvSpPr>
            <a:spLocks noChangeArrowheads="1"/>
          </p:cNvSpPr>
          <p:nvPr/>
        </p:nvSpPr>
        <p:spPr bwMode="auto">
          <a:xfrm>
            <a:off x="152400" y="11430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en-US" altLang="zh-CN" sz="1800" b="1">
                <a:latin typeface="楷体_GB2312"/>
                <a:ea typeface="楷体_GB2312"/>
                <a:cs typeface="楷体_GB2312"/>
              </a:rPr>
              <a:t>          </a:t>
            </a:r>
            <a:r>
              <a:rPr kumimoji="1" lang="en-US" altLang="zh-CN" sz="2400" b="1">
                <a:latin typeface="楷体_GB2312"/>
                <a:ea typeface="楷体_GB2312"/>
                <a:cs typeface="楷体_GB2312"/>
              </a:rPr>
              <a:t>2010</a:t>
            </a:r>
            <a:r>
              <a:rPr kumimoji="1" lang="zh-CN" altLang="en-US" sz="2400" b="1">
                <a:latin typeface="楷体_GB2312"/>
                <a:ea typeface="楷体_GB2312"/>
                <a:cs typeface="楷体_GB2312"/>
              </a:rPr>
              <a:t>年</a:t>
            </a:r>
            <a:r>
              <a:rPr kumimoji="1" lang="en-US" altLang="zh-CN" sz="2400" b="1">
                <a:latin typeface="楷体_GB2312"/>
                <a:ea typeface="楷体_GB2312"/>
                <a:cs typeface="楷体_GB2312"/>
              </a:rPr>
              <a:t>9</a:t>
            </a:r>
            <a:r>
              <a:rPr kumimoji="1" lang="zh-CN" altLang="en-US" sz="2400" b="1">
                <a:latin typeface="楷体_GB2312"/>
                <a:ea typeface="楷体_GB2312"/>
                <a:cs typeface="楷体_GB2312"/>
              </a:rPr>
              <a:t>月</a:t>
            </a:r>
            <a:r>
              <a:rPr kumimoji="1" lang="en-US" altLang="zh-CN" sz="2400" b="1">
                <a:latin typeface="楷体_GB2312"/>
                <a:ea typeface="楷体_GB2312"/>
                <a:cs typeface="楷体_GB2312"/>
              </a:rPr>
              <a:t>3</a:t>
            </a:r>
            <a:r>
              <a:rPr kumimoji="1" lang="zh-CN" altLang="en-US" sz="2400" b="1">
                <a:latin typeface="楷体_GB2312"/>
                <a:ea typeface="楷体_GB2312"/>
                <a:cs typeface="楷体_GB2312"/>
              </a:rPr>
              <a:t>日与重庆工商银行合作，发行符合银行</a:t>
            </a:r>
            <a:r>
              <a:rPr kumimoji="1" lang="en-US" altLang="zh-CN" sz="2400" b="1">
                <a:latin typeface="楷体_GB2312"/>
                <a:ea typeface="楷体_GB2312"/>
                <a:cs typeface="楷体_GB2312"/>
              </a:rPr>
              <a:t>PBOC2.0</a:t>
            </a:r>
            <a:r>
              <a:rPr kumimoji="1" lang="zh-CN" altLang="en-US" sz="2400" b="1">
                <a:latin typeface="楷体_GB2312"/>
                <a:ea typeface="楷体_GB2312"/>
                <a:cs typeface="楷体_GB2312"/>
              </a:rPr>
              <a:t>规范具有银行卡和校园二合一功能的全国首例灵通校园</a:t>
            </a:r>
            <a:r>
              <a:rPr kumimoji="1" lang="en-US" altLang="zh-CN" sz="2400" b="1">
                <a:latin typeface="楷体_GB2312"/>
                <a:ea typeface="楷体_GB2312"/>
                <a:cs typeface="楷体_GB2312"/>
              </a:rPr>
              <a:t>JAVA</a:t>
            </a:r>
            <a:r>
              <a:rPr kumimoji="1" lang="zh-CN" altLang="en-US" sz="2400" b="1">
                <a:latin typeface="楷体_GB2312"/>
                <a:ea typeface="楷体_GB2312"/>
                <a:cs typeface="楷体_GB2312"/>
              </a:rPr>
              <a:t>卡。其中：</a:t>
            </a:r>
            <a:endParaRPr kumimoji="1" lang="en-US" altLang="zh-CN" sz="24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校园卡功能：校内身份认证，食堂消费，宿舍管理，考勤，电子注册，会议签到，报名考试缴费，图书借阅，实验室管理，车辆管理，巡更管理，奖助学金发放，校网缴费，圈存转账，自助复印打印、电子寄存等</a:t>
            </a:r>
            <a:r>
              <a:rPr lang="zh-CN" altLang="en-US" sz="2400" b="1">
                <a:latin typeface="楷体_GB2312"/>
                <a:ea typeface="楷体_GB2312"/>
                <a:cs typeface="楷体_GB2312"/>
              </a:rPr>
              <a:t>。</a:t>
            </a:r>
            <a:endParaRPr lang="en-US" altLang="zh-CN" sz="24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r>
              <a:rPr kumimoji="1" lang="zh-CN" altLang="en-US" sz="2400" b="1">
                <a:latin typeface="楷体_GB2312"/>
                <a:ea typeface="楷体_GB2312"/>
                <a:cs typeface="楷体_GB2312"/>
              </a:rPr>
              <a:t>        银行卡功能：存款、取款、转账汇款、消费、银证转款、缴交公用事业费、缴交电讯费和投资理财（购买理财产品、基金、人寿分红险、证券投资）、工资发放等功能</a:t>
            </a:r>
            <a:r>
              <a:rPr kumimoji="1" lang="zh-CN" altLang="en-US" sz="2400">
                <a:solidFill>
                  <a:srgbClr val="3366CC"/>
                </a:solidFill>
                <a:ea typeface="方正舒体" panose="02010601030101010101" pitchFamily="2" charset="-122"/>
              </a:rPr>
              <a:t/>
            </a:r>
            <a:br>
              <a:rPr kumimoji="1" lang="zh-CN" altLang="en-US" sz="2400">
                <a:solidFill>
                  <a:srgbClr val="3366CC"/>
                </a:solidFill>
                <a:ea typeface="方正舒体" panose="02010601030101010101" pitchFamily="2" charset="-122"/>
              </a:rPr>
            </a:br>
            <a:endParaRPr kumimoji="1" lang="en-US" altLang="zh-CN" sz="2400">
              <a:solidFill>
                <a:srgbClr val="3366CC"/>
              </a:solidFill>
              <a:ea typeface="方正舒体" panose="02010601030101010101" pitchFamily="2" charset="-122"/>
            </a:endParaRPr>
          </a:p>
          <a:p>
            <a:pPr eaLnBrk="1" hangingPunct="1">
              <a:spcBef>
                <a:spcPct val="0"/>
              </a:spcBef>
              <a:buClr>
                <a:srgbClr val="CCFF33"/>
              </a:buClr>
              <a:buSzPct val="70000"/>
              <a:buFont typeface="Wingdings" panose="05000000000000000000" pitchFamily="2" charset="2"/>
              <a:buNone/>
            </a:pPr>
            <a:r>
              <a:rPr kumimoji="1" lang="en-US" altLang="zh-CN" sz="2400">
                <a:solidFill>
                  <a:srgbClr val="3366CC"/>
                </a:solidFill>
                <a:ea typeface="方正舒体" panose="02010601030101010101" pitchFamily="2" charset="-122"/>
              </a:rPr>
              <a:t>        </a:t>
            </a:r>
            <a:endParaRPr kumimoji="1" lang="zh-CN" altLang="en-US" sz="2400">
              <a:solidFill>
                <a:srgbClr val="3366CC"/>
              </a:solidFill>
              <a:ea typeface="方正舒体" panose="02010601030101010101" pitchFamily="2" charset="-122"/>
            </a:endParaRPr>
          </a:p>
        </p:txBody>
      </p:sp>
      <p:pic>
        <p:nvPicPr>
          <p:cNvPr id="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644900"/>
            <a:ext cx="52578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22"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产品特点</a:t>
            </a:r>
          </a:p>
        </p:txBody>
      </p:sp>
      <p:sp>
        <p:nvSpPr>
          <p:cNvPr id="30723"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zh-CN" sz="2400" b="1">
                <a:solidFill>
                  <a:srgbClr val="3366CC"/>
                </a:solidFill>
                <a:latin typeface="楷体_GB2312"/>
                <a:ea typeface="楷体_GB2312"/>
                <a:cs typeface="楷体_GB2312"/>
              </a:rPr>
              <a:t>以软件架构而不是以硬件设备为中心；</a:t>
            </a:r>
          </a:p>
          <a:p>
            <a:r>
              <a:rPr kumimoji="1" lang="zh-CN" altLang="zh-CN" sz="2400" b="1">
                <a:solidFill>
                  <a:srgbClr val="3366CC"/>
                </a:solidFill>
                <a:latin typeface="楷体_GB2312"/>
                <a:ea typeface="楷体_GB2312"/>
                <a:cs typeface="楷体_GB2312"/>
              </a:rPr>
              <a:t>实现软硬分离、可集成多家厂商设备；</a:t>
            </a:r>
          </a:p>
          <a:p>
            <a:r>
              <a:rPr kumimoji="1" lang="zh-CN" altLang="zh-CN" sz="2400" b="1">
                <a:solidFill>
                  <a:srgbClr val="3366CC"/>
                </a:solidFill>
                <a:latin typeface="楷体_GB2312"/>
                <a:ea typeface="楷体_GB2312"/>
                <a:cs typeface="楷体_GB2312"/>
              </a:rPr>
              <a:t>业主方拥有自主控制权；</a:t>
            </a:r>
          </a:p>
          <a:p>
            <a:r>
              <a:rPr kumimoji="1" lang="zh-CN" altLang="zh-CN" sz="2400" b="1">
                <a:solidFill>
                  <a:srgbClr val="3366CC"/>
                </a:solidFill>
                <a:latin typeface="楷体_GB2312"/>
                <a:ea typeface="楷体_GB2312"/>
                <a:cs typeface="楷体_GB2312"/>
              </a:rPr>
              <a:t>所有数据集中管理；</a:t>
            </a:r>
          </a:p>
          <a:p>
            <a:r>
              <a:rPr kumimoji="1" lang="zh-CN" altLang="en-US" sz="2400" b="1">
                <a:solidFill>
                  <a:srgbClr val="3366CC"/>
                </a:solidFill>
                <a:latin typeface="楷体_GB2312"/>
                <a:ea typeface="楷体_GB2312"/>
                <a:cs typeface="楷体_GB2312"/>
              </a:rPr>
              <a:t>插件</a:t>
            </a:r>
            <a:r>
              <a:rPr kumimoji="1" lang="zh-CN" altLang="zh-CN" sz="2400" b="1">
                <a:solidFill>
                  <a:srgbClr val="3366CC"/>
                </a:solidFill>
                <a:latin typeface="楷体_GB2312"/>
                <a:ea typeface="楷体_GB2312"/>
                <a:cs typeface="楷体_GB2312"/>
              </a:rPr>
              <a:t>式</a:t>
            </a:r>
            <a:r>
              <a:rPr kumimoji="1" lang="zh-CN" altLang="en-US" sz="2400" b="1">
                <a:solidFill>
                  <a:srgbClr val="3366CC"/>
                </a:solidFill>
                <a:latin typeface="楷体_GB2312"/>
                <a:ea typeface="楷体_GB2312"/>
                <a:cs typeface="楷体_GB2312"/>
              </a:rPr>
              <a:t>、分布式</a:t>
            </a:r>
            <a:r>
              <a:rPr kumimoji="1" lang="zh-CN" altLang="zh-CN" sz="2400" b="1">
                <a:solidFill>
                  <a:srgbClr val="3366CC"/>
                </a:solidFill>
                <a:latin typeface="楷体_GB2312"/>
                <a:ea typeface="楷体_GB2312"/>
                <a:cs typeface="楷体_GB2312"/>
              </a:rPr>
              <a:t>架构的开发工艺；</a:t>
            </a:r>
          </a:p>
          <a:p>
            <a:r>
              <a:rPr kumimoji="1" lang="zh-CN" altLang="zh-CN" sz="2400" b="1">
                <a:solidFill>
                  <a:srgbClr val="3366CC"/>
                </a:solidFill>
                <a:latin typeface="楷体_GB2312"/>
                <a:ea typeface="楷体_GB2312"/>
                <a:cs typeface="楷体_GB2312"/>
              </a:rPr>
              <a:t>可支持不同系统、不同架构的容错化</a:t>
            </a:r>
            <a:r>
              <a:rPr kumimoji="1" lang="zh-CN" altLang="en-US" sz="2400" b="1">
                <a:solidFill>
                  <a:srgbClr val="3366CC"/>
                </a:solidFill>
                <a:latin typeface="楷体_GB2312"/>
                <a:ea typeface="楷体_GB2312"/>
                <a:cs typeface="楷体_GB2312"/>
              </a:rPr>
              <a:t>实现</a:t>
            </a:r>
            <a:r>
              <a:rPr kumimoji="1" lang="zh-CN" altLang="zh-CN" sz="2400" b="1">
                <a:solidFill>
                  <a:srgbClr val="3366CC"/>
                </a:solidFill>
                <a:latin typeface="楷体_GB2312"/>
                <a:ea typeface="楷体_GB2312"/>
                <a:cs typeface="楷体_GB2312"/>
              </a:rPr>
              <a:t>；</a:t>
            </a:r>
          </a:p>
          <a:p>
            <a:r>
              <a:rPr kumimoji="1" lang="zh-CN" altLang="zh-CN" sz="2400" b="1">
                <a:solidFill>
                  <a:srgbClr val="3366CC"/>
                </a:solidFill>
                <a:latin typeface="楷体_GB2312"/>
                <a:ea typeface="楷体_GB2312"/>
                <a:cs typeface="楷体_GB2312"/>
              </a:rPr>
              <a:t>可管理的集中式监控预警；</a:t>
            </a:r>
          </a:p>
          <a:p>
            <a:r>
              <a:rPr kumimoji="1" lang="zh-CN" altLang="zh-CN" sz="2400" b="1">
                <a:solidFill>
                  <a:srgbClr val="3366CC"/>
                </a:solidFill>
                <a:latin typeface="楷体_GB2312"/>
                <a:ea typeface="楷体_GB2312"/>
                <a:cs typeface="楷体_GB2312"/>
              </a:rPr>
              <a:t>实现数据分析和挖掘；</a:t>
            </a:r>
          </a:p>
          <a:p>
            <a:r>
              <a:rPr kumimoji="1" lang="zh-CN" altLang="en-US" sz="2400" b="1">
                <a:solidFill>
                  <a:srgbClr val="3366CC"/>
                </a:solidFill>
                <a:latin typeface="楷体_GB2312"/>
                <a:ea typeface="楷体_GB2312"/>
                <a:cs typeface="楷体_GB2312"/>
              </a:rPr>
              <a:t>可扩展到</a:t>
            </a:r>
            <a:r>
              <a:rPr kumimoji="1" lang="en-US" altLang="zh-CN" sz="2400" b="1">
                <a:solidFill>
                  <a:srgbClr val="3366CC"/>
                </a:solidFill>
                <a:latin typeface="楷体_GB2312"/>
                <a:ea typeface="楷体_GB2312"/>
                <a:cs typeface="楷体_GB2312"/>
              </a:rPr>
              <a:t>Android</a:t>
            </a:r>
            <a:r>
              <a:rPr kumimoji="1" lang="zh-CN" altLang="zh-CN" sz="2400" b="1">
                <a:solidFill>
                  <a:srgbClr val="3366CC"/>
                </a:solidFill>
                <a:latin typeface="楷体_GB2312"/>
                <a:ea typeface="楷体_GB2312"/>
                <a:cs typeface="楷体_GB2312"/>
              </a:rPr>
              <a:t>、</a:t>
            </a:r>
            <a:r>
              <a:rPr kumimoji="1" lang="en-US" altLang="zh-CN" sz="2400" b="1">
                <a:solidFill>
                  <a:srgbClr val="3366CC"/>
                </a:solidFill>
                <a:latin typeface="楷体_GB2312"/>
                <a:ea typeface="楷体_GB2312"/>
                <a:cs typeface="楷体_GB2312"/>
              </a:rPr>
              <a:t>iOS</a:t>
            </a:r>
            <a:r>
              <a:rPr kumimoji="1" lang="zh-CN" altLang="zh-CN" sz="2400" b="1">
                <a:solidFill>
                  <a:srgbClr val="3366CC"/>
                </a:solidFill>
                <a:latin typeface="楷体_GB2312"/>
                <a:ea typeface="楷体_GB2312"/>
                <a:cs typeface="楷体_GB2312"/>
              </a:rPr>
              <a:t>的应用平台；</a:t>
            </a: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dirty="0">
                <a:solidFill>
                  <a:srgbClr val="00B0F0"/>
                </a:solidFill>
                <a:latin typeface="楷体_GB2312"/>
                <a:ea typeface="楷体_GB2312"/>
                <a:cs typeface="楷体_GB2312"/>
              </a:rPr>
              <a:t>系统方案</a:t>
            </a:r>
            <a:r>
              <a:rPr lang="en-US" altLang="zh-CN" sz="4000" b="1" dirty="0" smtClean="0">
                <a:solidFill>
                  <a:srgbClr val="00B0F0"/>
                </a:solidFill>
                <a:latin typeface="楷体_GB2312"/>
                <a:ea typeface="楷体_GB2312"/>
                <a:cs typeface="楷体_GB2312"/>
              </a:rPr>
              <a:t>—</a:t>
            </a:r>
            <a:r>
              <a:rPr lang="zh-CN" altLang="en-US" sz="4000" b="1" dirty="0" smtClean="0">
                <a:solidFill>
                  <a:srgbClr val="00B0F0"/>
                </a:solidFill>
                <a:latin typeface="楷体_GB2312"/>
                <a:ea typeface="楷体_GB2312"/>
                <a:cs typeface="楷体_GB2312"/>
              </a:rPr>
              <a:t>系统架构</a:t>
            </a:r>
            <a:endParaRPr lang="zh-CN" altLang="en-US" sz="4000" b="1" dirty="0">
              <a:solidFill>
                <a:srgbClr val="00B0F0"/>
              </a:solidFill>
              <a:latin typeface="楷体_GB2312"/>
              <a:ea typeface="楷体_GB2312"/>
              <a:cs typeface="楷体_GB2312"/>
            </a:endParaRPr>
          </a:p>
        </p:txBody>
      </p:sp>
      <p:grpSp>
        <p:nvGrpSpPr>
          <p:cNvPr id="4" name="Group 3"/>
          <p:cNvGrpSpPr>
            <a:grpSpLocks/>
          </p:cNvGrpSpPr>
          <p:nvPr/>
        </p:nvGrpSpPr>
        <p:grpSpPr bwMode="auto">
          <a:xfrm>
            <a:off x="1619672" y="1412776"/>
            <a:ext cx="8418512" cy="1582737"/>
            <a:chOff x="457" y="595"/>
            <a:chExt cx="5303" cy="997"/>
          </a:xfrm>
        </p:grpSpPr>
        <p:grpSp>
          <p:nvGrpSpPr>
            <p:cNvPr id="5" name="Group 4"/>
            <p:cNvGrpSpPr>
              <a:grpSpLocks/>
            </p:cNvGrpSpPr>
            <p:nvPr/>
          </p:nvGrpSpPr>
          <p:grpSpPr bwMode="auto">
            <a:xfrm>
              <a:off x="745" y="787"/>
              <a:ext cx="1104" cy="624"/>
              <a:chOff x="624" y="960"/>
              <a:chExt cx="1104" cy="624"/>
            </a:xfrm>
          </p:grpSpPr>
          <p:grpSp>
            <p:nvGrpSpPr>
              <p:cNvPr id="10" name="Group 5"/>
              <p:cNvGrpSpPr>
                <a:grpSpLocks/>
              </p:cNvGrpSpPr>
              <p:nvPr/>
            </p:nvGrpSpPr>
            <p:grpSpPr bwMode="auto">
              <a:xfrm>
                <a:off x="624" y="960"/>
                <a:ext cx="240" cy="336"/>
                <a:chOff x="2592" y="1266"/>
                <a:chExt cx="240" cy="270"/>
              </a:xfrm>
            </p:grpSpPr>
            <p:sp>
              <p:nvSpPr>
                <p:cNvPr id="60" name="Rectangle 6"/>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7"/>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8"/>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9"/>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0"/>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1"/>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2"/>
              <p:cNvGrpSpPr>
                <a:grpSpLocks/>
              </p:cNvGrpSpPr>
              <p:nvPr/>
            </p:nvGrpSpPr>
            <p:grpSpPr bwMode="auto">
              <a:xfrm>
                <a:off x="720" y="1056"/>
                <a:ext cx="240" cy="336"/>
                <a:chOff x="2592" y="1266"/>
                <a:chExt cx="240" cy="270"/>
              </a:xfrm>
            </p:grpSpPr>
            <p:sp>
              <p:nvSpPr>
                <p:cNvPr id="54" name="Rectangle 13"/>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4"/>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5"/>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6"/>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17"/>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18"/>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19"/>
              <p:cNvGrpSpPr>
                <a:grpSpLocks/>
              </p:cNvGrpSpPr>
              <p:nvPr/>
            </p:nvGrpSpPr>
            <p:grpSpPr bwMode="auto">
              <a:xfrm>
                <a:off x="816" y="1152"/>
                <a:ext cx="240" cy="336"/>
                <a:chOff x="2592" y="1266"/>
                <a:chExt cx="240" cy="270"/>
              </a:xfrm>
            </p:grpSpPr>
            <p:sp>
              <p:nvSpPr>
                <p:cNvPr id="48" name="Rectangle 20"/>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1"/>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2"/>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3"/>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4"/>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5"/>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26"/>
              <p:cNvGrpSpPr>
                <a:grpSpLocks/>
              </p:cNvGrpSpPr>
              <p:nvPr/>
            </p:nvGrpSpPr>
            <p:grpSpPr bwMode="auto">
              <a:xfrm>
                <a:off x="912" y="1248"/>
                <a:ext cx="240" cy="336"/>
                <a:chOff x="2592" y="1266"/>
                <a:chExt cx="240" cy="270"/>
              </a:xfrm>
            </p:grpSpPr>
            <p:sp>
              <p:nvSpPr>
                <p:cNvPr id="42" name="Rectangle 27"/>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8"/>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9"/>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0"/>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1"/>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2"/>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33"/>
              <p:cNvGrpSpPr>
                <a:grpSpLocks/>
              </p:cNvGrpSpPr>
              <p:nvPr/>
            </p:nvGrpSpPr>
            <p:grpSpPr bwMode="auto">
              <a:xfrm>
                <a:off x="1200" y="960"/>
                <a:ext cx="240" cy="336"/>
                <a:chOff x="2592" y="1266"/>
                <a:chExt cx="240" cy="270"/>
              </a:xfrm>
            </p:grpSpPr>
            <p:sp>
              <p:nvSpPr>
                <p:cNvPr id="36" name="Rectangle 34"/>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40"/>
              <p:cNvGrpSpPr>
                <a:grpSpLocks/>
              </p:cNvGrpSpPr>
              <p:nvPr/>
            </p:nvGrpSpPr>
            <p:grpSpPr bwMode="auto">
              <a:xfrm>
                <a:off x="1296" y="1056"/>
                <a:ext cx="240" cy="336"/>
                <a:chOff x="2592" y="1266"/>
                <a:chExt cx="240" cy="270"/>
              </a:xfrm>
            </p:grpSpPr>
            <p:sp>
              <p:nvSpPr>
                <p:cNvPr id="30" name="Rectangle 41"/>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2"/>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43"/>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44"/>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45"/>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46"/>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47"/>
              <p:cNvGrpSpPr>
                <a:grpSpLocks/>
              </p:cNvGrpSpPr>
              <p:nvPr/>
            </p:nvGrpSpPr>
            <p:grpSpPr bwMode="auto">
              <a:xfrm>
                <a:off x="1392" y="1152"/>
                <a:ext cx="240" cy="336"/>
                <a:chOff x="2592" y="1266"/>
                <a:chExt cx="240" cy="270"/>
              </a:xfrm>
            </p:grpSpPr>
            <p:sp>
              <p:nvSpPr>
                <p:cNvPr id="24" name="Rectangle 48"/>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9"/>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50"/>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1"/>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52"/>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53"/>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54"/>
              <p:cNvGrpSpPr>
                <a:grpSpLocks/>
              </p:cNvGrpSpPr>
              <p:nvPr/>
            </p:nvGrpSpPr>
            <p:grpSpPr bwMode="auto">
              <a:xfrm>
                <a:off x="1488" y="1248"/>
                <a:ext cx="240" cy="336"/>
                <a:chOff x="2592" y="1266"/>
                <a:chExt cx="240" cy="270"/>
              </a:xfrm>
            </p:grpSpPr>
            <p:sp>
              <p:nvSpPr>
                <p:cNvPr id="18" name="Rectangle 55"/>
                <p:cNvSpPr>
                  <a:spLocks noChangeArrowheads="1"/>
                </p:cNvSpPr>
                <p:nvPr/>
              </p:nvSpPr>
              <p:spPr bwMode="auto">
                <a:xfrm>
                  <a:off x="2640" y="1266"/>
                  <a:ext cx="144" cy="27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56"/>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57"/>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58"/>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59"/>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60"/>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 name="Text Box 61"/>
            <p:cNvSpPr txBox="1">
              <a:spLocks noChangeArrowheads="1"/>
            </p:cNvSpPr>
            <p:nvPr/>
          </p:nvSpPr>
          <p:spPr bwMode="auto">
            <a:xfrm>
              <a:off x="1922" y="1286"/>
              <a:ext cx="10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1800" b="1" i="1" dirty="0">
                  <a:effectLst>
                    <a:outerShdw blurRad="38100" dist="38100" dir="2700000" algn="tl">
                      <a:srgbClr val="000000"/>
                    </a:outerShdw>
                  </a:effectLst>
                  <a:latin typeface="Arial" panose="020B0604020202020204" pitchFamily="34" charset="0"/>
                </a:rPr>
                <a:t>Web</a:t>
              </a:r>
              <a:r>
                <a:rPr kumimoji="0" lang="zh-CN" altLang="en-US" sz="1800" b="1" i="1" dirty="0">
                  <a:effectLst>
                    <a:outerShdw blurRad="38100" dist="38100" dir="2700000" algn="tl">
                      <a:srgbClr val="000000"/>
                    </a:outerShdw>
                  </a:effectLst>
                  <a:latin typeface="Arial" panose="020B0604020202020204" pitchFamily="34" charset="0"/>
                </a:rPr>
                <a:t>服务器集</a:t>
              </a:r>
            </a:p>
          </p:txBody>
        </p:sp>
        <p:sp>
          <p:nvSpPr>
            <p:cNvPr id="7" name="Oval 62"/>
            <p:cNvSpPr>
              <a:spLocks noChangeArrowheads="1"/>
            </p:cNvSpPr>
            <p:nvPr/>
          </p:nvSpPr>
          <p:spPr bwMode="auto">
            <a:xfrm>
              <a:off x="457" y="595"/>
              <a:ext cx="1728" cy="9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3"/>
            <p:cNvSpPr>
              <a:spLocks noChangeArrowheads="1"/>
            </p:cNvSpPr>
            <p:nvPr/>
          </p:nvSpPr>
          <p:spPr bwMode="auto">
            <a:xfrm>
              <a:off x="3414" y="618"/>
              <a:ext cx="58" cy="634"/>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64"/>
            <p:cNvSpPr txBox="1">
              <a:spLocks noChangeArrowheads="1"/>
            </p:cNvSpPr>
            <p:nvPr/>
          </p:nvSpPr>
          <p:spPr bwMode="auto">
            <a:xfrm>
              <a:off x="3524" y="597"/>
              <a:ext cx="2236"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kumimoji="0" lang="en-US" altLang="zh-CN" sz="1800" b="1" i="1" dirty="0">
                <a:effectLst>
                  <a:outerShdw blurRad="38100" dist="38100" dir="2700000" algn="tl">
                    <a:srgbClr val="000000"/>
                  </a:outerShdw>
                </a:effectLst>
                <a:latin typeface="Arial" panose="020B0604020202020204" pitchFamily="34" charset="0"/>
              </a:endParaRPr>
            </a:p>
            <a:p>
              <a:pPr eaLnBrk="0" hangingPunct="0"/>
              <a:r>
                <a:rPr kumimoji="0" lang="zh-CN" altLang="en-US" sz="2000" b="1" dirty="0">
                  <a:effectLst>
                    <a:outerShdw blurRad="38100" dist="38100" dir="2700000" algn="tl">
                      <a:srgbClr val="000000"/>
                    </a:outerShdw>
                  </a:effectLst>
                  <a:latin typeface="Arial" panose="020B0604020202020204" pitchFamily="34" charset="0"/>
                </a:rPr>
                <a:t>网络负载平衡</a:t>
              </a:r>
            </a:p>
            <a:p>
              <a:pPr eaLnBrk="0" hangingPunct="0">
                <a:buClr>
                  <a:schemeClr val="tx2"/>
                </a:buClr>
                <a:buSzPct val="75000"/>
                <a:buFont typeface="Wingdings" panose="05000000000000000000" pitchFamily="2" charset="2"/>
                <a:buChar char="n"/>
              </a:pPr>
              <a:r>
                <a:rPr kumimoji="0" lang="zh-CN" altLang="en-US" sz="1800" b="1" dirty="0">
                  <a:effectLst>
                    <a:outerShdw blurRad="38100" dist="38100" dir="2700000" algn="tl">
                      <a:srgbClr val="000000"/>
                    </a:outerShdw>
                  </a:effectLst>
                  <a:latin typeface="Arial" panose="020B0604020202020204" pitchFamily="34" charset="0"/>
                </a:rPr>
                <a:t> </a:t>
              </a:r>
              <a:r>
                <a:rPr kumimoji="0" lang="zh-CN" altLang="en-US" sz="2000" b="1" dirty="0">
                  <a:effectLst>
                    <a:outerShdw blurRad="38100" dist="38100" dir="2700000" algn="tl">
                      <a:srgbClr val="000000"/>
                    </a:outerShdw>
                  </a:effectLst>
                  <a:latin typeface="Arial" panose="020B0604020202020204" pitchFamily="34" charset="0"/>
                </a:rPr>
                <a:t>网页</a:t>
              </a:r>
              <a:r>
                <a:rPr kumimoji="0" lang="en-US" altLang="zh-CN" sz="2000" b="1" dirty="0">
                  <a:effectLst>
                    <a:outerShdw blurRad="38100" dist="38100" dir="2700000" algn="tl">
                      <a:srgbClr val="000000"/>
                    </a:outerShdw>
                  </a:effectLst>
                  <a:latin typeface="Arial" panose="020B0604020202020204" pitchFamily="34" charset="0"/>
                </a:rPr>
                <a:t>/</a:t>
              </a:r>
              <a:r>
                <a:rPr kumimoji="0" lang="zh-CN" altLang="en-US" sz="2000" b="1" dirty="0">
                  <a:effectLst>
                    <a:outerShdw blurRad="38100" dist="38100" dir="2700000" algn="tl">
                      <a:srgbClr val="000000"/>
                    </a:outerShdw>
                  </a:effectLst>
                  <a:latin typeface="Arial" panose="020B0604020202020204" pitchFamily="34" charset="0"/>
                </a:rPr>
                <a:t>内容</a:t>
              </a:r>
            </a:p>
          </p:txBody>
        </p:sp>
      </p:grpSp>
      <p:grpSp>
        <p:nvGrpSpPr>
          <p:cNvPr id="66" name="Group 65"/>
          <p:cNvGrpSpPr>
            <a:grpSpLocks/>
          </p:cNvGrpSpPr>
          <p:nvPr/>
        </p:nvGrpSpPr>
        <p:grpSpPr bwMode="auto">
          <a:xfrm>
            <a:off x="1579984" y="3224113"/>
            <a:ext cx="4232275" cy="1600200"/>
            <a:chOff x="398" y="2248"/>
            <a:chExt cx="2666" cy="1008"/>
          </a:xfrm>
        </p:grpSpPr>
        <p:sp>
          <p:nvSpPr>
            <p:cNvPr id="67" name="Line 66"/>
            <p:cNvSpPr>
              <a:spLocks noChangeShapeType="1"/>
            </p:cNvSpPr>
            <p:nvPr/>
          </p:nvSpPr>
          <p:spPr bwMode="auto">
            <a:xfrm>
              <a:off x="858" y="2536"/>
              <a:ext cx="9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 name="Group 67"/>
            <p:cNvGrpSpPr>
              <a:grpSpLocks/>
            </p:cNvGrpSpPr>
            <p:nvPr/>
          </p:nvGrpSpPr>
          <p:grpSpPr bwMode="auto">
            <a:xfrm>
              <a:off x="1022" y="2488"/>
              <a:ext cx="240" cy="336"/>
              <a:chOff x="2592" y="1266"/>
              <a:chExt cx="240" cy="270"/>
            </a:xfrm>
          </p:grpSpPr>
          <p:sp>
            <p:nvSpPr>
              <p:cNvPr id="87" name="Rectangle 68"/>
              <p:cNvSpPr>
                <a:spLocks noChangeArrowheads="1"/>
              </p:cNvSpPr>
              <p:nvPr/>
            </p:nvSpPr>
            <p:spPr bwMode="auto">
              <a:xfrm>
                <a:off x="2640" y="1266"/>
                <a:ext cx="144" cy="27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69"/>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70"/>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71"/>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72"/>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73"/>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 name="Group 74"/>
            <p:cNvGrpSpPr>
              <a:grpSpLocks/>
            </p:cNvGrpSpPr>
            <p:nvPr/>
          </p:nvGrpSpPr>
          <p:grpSpPr bwMode="auto">
            <a:xfrm>
              <a:off x="1454" y="2488"/>
              <a:ext cx="240" cy="336"/>
              <a:chOff x="2592" y="1266"/>
              <a:chExt cx="240" cy="270"/>
            </a:xfrm>
          </p:grpSpPr>
          <p:sp>
            <p:nvSpPr>
              <p:cNvPr id="81" name="Rectangle 75"/>
              <p:cNvSpPr>
                <a:spLocks noChangeArrowheads="1"/>
              </p:cNvSpPr>
              <p:nvPr/>
            </p:nvSpPr>
            <p:spPr bwMode="auto">
              <a:xfrm>
                <a:off x="2640" y="1266"/>
                <a:ext cx="144" cy="27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76"/>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7"/>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78"/>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79"/>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0"/>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 name="Group 81"/>
            <p:cNvGrpSpPr>
              <a:grpSpLocks/>
            </p:cNvGrpSpPr>
            <p:nvPr/>
          </p:nvGrpSpPr>
          <p:grpSpPr bwMode="auto">
            <a:xfrm>
              <a:off x="1838" y="2488"/>
              <a:ext cx="240" cy="336"/>
              <a:chOff x="2592" y="1266"/>
              <a:chExt cx="240" cy="270"/>
            </a:xfrm>
          </p:grpSpPr>
          <p:sp>
            <p:nvSpPr>
              <p:cNvPr id="75" name="Rectangle 82"/>
              <p:cNvSpPr>
                <a:spLocks noChangeArrowheads="1"/>
              </p:cNvSpPr>
              <p:nvPr/>
            </p:nvSpPr>
            <p:spPr bwMode="auto">
              <a:xfrm>
                <a:off x="2640" y="1266"/>
                <a:ext cx="144" cy="27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83"/>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84"/>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85"/>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86"/>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87"/>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Text Box 88"/>
            <p:cNvSpPr txBox="1">
              <a:spLocks noChangeArrowheads="1"/>
            </p:cNvSpPr>
            <p:nvPr/>
          </p:nvSpPr>
          <p:spPr bwMode="auto">
            <a:xfrm>
              <a:off x="2078" y="2843"/>
              <a:ext cx="9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zh-CN" altLang="en-US" sz="1800" b="1" i="1" dirty="0">
                  <a:effectLst>
                    <a:outerShdw blurRad="38100" dist="38100" dir="2700000" algn="tl">
                      <a:srgbClr val="000000"/>
                    </a:outerShdw>
                  </a:effectLst>
                  <a:latin typeface="Arial" panose="020B0604020202020204" pitchFamily="34" charset="0"/>
                </a:rPr>
                <a:t>业务逻辑</a:t>
              </a:r>
              <a:r>
                <a:rPr kumimoji="0" lang="en-US" altLang="zh-CN" sz="1800" b="1" i="1" dirty="0">
                  <a:effectLst>
                    <a:outerShdw blurRad="38100" dist="38100" dir="2700000" algn="tl">
                      <a:srgbClr val="000000"/>
                    </a:outerShdw>
                  </a:effectLst>
                  <a:latin typeface="Arial" panose="020B0604020202020204" pitchFamily="34" charset="0"/>
                </a:rPr>
                <a:t>:</a:t>
              </a:r>
            </a:p>
            <a:p>
              <a:pPr algn="ctr" eaLnBrk="0" hangingPunct="0"/>
              <a:r>
                <a:rPr kumimoji="0" lang="zh-CN" altLang="en-US" sz="1800" b="1" i="1" dirty="0">
                  <a:effectLst>
                    <a:outerShdw blurRad="38100" dist="38100" dir="2700000" algn="tl">
                      <a:srgbClr val="000000"/>
                    </a:outerShdw>
                  </a:effectLst>
                  <a:latin typeface="Arial" panose="020B0604020202020204" pitchFamily="34" charset="0"/>
                </a:rPr>
                <a:t>应用服务群集</a:t>
              </a:r>
            </a:p>
          </p:txBody>
        </p:sp>
        <p:sp>
          <p:nvSpPr>
            <p:cNvPr id="72" name="Oval 89"/>
            <p:cNvSpPr>
              <a:spLocks noChangeArrowheads="1"/>
            </p:cNvSpPr>
            <p:nvPr/>
          </p:nvSpPr>
          <p:spPr bwMode="auto">
            <a:xfrm>
              <a:off x="398" y="2248"/>
              <a:ext cx="1872" cy="100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90"/>
            <p:cNvSpPr>
              <a:spLocks noChangeShapeType="1"/>
            </p:cNvSpPr>
            <p:nvPr/>
          </p:nvSpPr>
          <p:spPr bwMode="auto">
            <a:xfrm>
              <a:off x="848" y="2581"/>
              <a:ext cx="60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91"/>
            <p:cNvSpPr>
              <a:spLocks noChangeShapeType="1"/>
            </p:cNvSpPr>
            <p:nvPr/>
          </p:nvSpPr>
          <p:spPr bwMode="auto">
            <a:xfrm flipV="1">
              <a:off x="853" y="2632"/>
              <a:ext cx="18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 name="Group 92"/>
          <p:cNvGrpSpPr>
            <a:grpSpLocks/>
          </p:cNvGrpSpPr>
          <p:nvPr/>
        </p:nvGrpSpPr>
        <p:grpSpPr bwMode="auto">
          <a:xfrm>
            <a:off x="997372" y="2004913"/>
            <a:ext cx="7488237" cy="2719388"/>
            <a:chOff x="30" y="1493"/>
            <a:chExt cx="4717" cy="1713"/>
          </a:xfrm>
        </p:grpSpPr>
        <p:grpSp>
          <p:nvGrpSpPr>
            <p:cNvPr id="94" name="Group 93"/>
            <p:cNvGrpSpPr>
              <a:grpSpLocks/>
            </p:cNvGrpSpPr>
            <p:nvPr/>
          </p:nvGrpSpPr>
          <p:grpSpPr bwMode="auto">
            <a:xfrm>
              <a:off x="30" y="1493"/>
              <a:ext cx="1576" cy="1713"/>
              <a:chOff x="30" y="1493"/>
              <a:chExt cx="1576" cy="1713"/>
            </a:xfrm>
          </p:grpSpPr>
          <p:sp>
            <p:nvSpPr>
              <p:cNvPr id="97" name="Freeform 94"/>
              <p:cNvSpPr>
                <a:spLocks/>
              </p:cNvSpPr>
              <p:nvPr/>
            </p:nvSpPr>
            <p:spPr bwMode="auto">
              <a:xfrm>
                <a:off x="526" y="2438"/>
                <a:ext cx="314" cy="188"/>
              </a:xfrm>
              <a:custGeom>
                <a:avLst/>
                <a:gdLst>
                  <a:gd name="T0" fmla="*/ 0 w 3601"/>
                  <a:gd name="T1" fmla="*/ 288 h 481"/>
                  <a:gd name="T2" fmla="*/ 1536 w 3601"/>
                  <a:gd name="T3" fmla="*/ 288 h 481"/>
                  <a:gd name="T4" fmla="*/ 1584 w 3601"/>
                  <a:gd name="T5" fmla="*/ 0 h 481"/>
                  <a:gd name="T6" fmla="*/ 1632 w 3601"/>
                  <a:gd name="T7" fmla="*/ 480 h 481"/>
                  <a:gd name="T8" fmla="*/ 1680 w 3601"/>
                  <a:gd name="T9" fmla="*/ 192 h 481"/>
                  <a:gd name="T10" fmla="*/ 1728 w 3601"/>
                  <a:gd name="T11" fmla="*/ 288 h 481"/>
                  <a:gd name="T12" fmla="*/ 3600 w 3601"/>
                  <a:gd name="T13" fmla="*/ 288 h 481"/>
                </a:gdLst>
                <a:ahLst/>
                <a:cxnLst>
                  <a:cxn ang="0">
                    <a:pos x="T0" y="T1"/>
                  </a:cxn>
                  <a:cxn ang="0">
                    <a:pos x="T2" y="T3"/>
                  </a:cxn>
                  <a:cxn ang="0">
                    <a:pos x="T4" y="T5"/>
                  </a:cxn>
                  <a:cxn ang="0">
                    <a:pos x="T6" y="T7"/>
                  </a:cxn>
                  <a:cxn ang="0">
                    <a:pos x="T8" y="T9"/>
                  </a:cxn>
                  <a:cxn ang="0">
                    <a:pos x="T10" y="T11"/>
                  </a:cxn>
                  <a:cxn ang="0">
                    <a:pos x="T12" y="T13"/>
                  </a:cxn>
                </a:cxnLst>
                <a:rect l="0" t="0" r="r" b="b"/>
                <a:pathLst>
                  <a:path w="3601" h="481">
                    <a:moveTo>
                      <a:pt x="0" y="288"/>
                    </a:moveTo>
                    <a:lnTo>
                      <a:pt x="1536" y="288"/>
                    </a:lnTo>
                    <a:lnTo>
                      <a:pt x="1584" y="0"/>
                    </a:lnTo>
                    <a:lnTo>
                      <a:pt x="1632" y="480"/>
                    </a:lnTo>
                    <a:lnTo>
                      <a:pt x="1680" y="192"/>
                    </a:lnTo>
                    <a:lnTo>
                      <a:pt x="1728" y="288"/>
                    </a:lnTo>
                    <a:lnTo>
                      <a:pt x="3600" y="288"/>
                    </a:lnTo>
                  </a:path>
                </a:pathLst>
              </a:custGeom>
              <a:solidFill>
                <a:schemeClr val="folHlink"/>
              </a:solidFill>
              <a:ln w="9525" cap="rnd" cmpd="sng">
                <a:solidFill>
                  <a:schemeClr val="hlink"/>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8" name="Group 95"/>
              <p:cNvGrpSpPr>
                <a:grpSpLocks/>
              </p:cNvGrpSpPr>
              <p:nvPr/>
            </p:nvGrpSpPr>
            <p:grpSpPr bwMode="auto">
              <a:xfrm>
                <a:off x="707" y="2428"/>
                <a:ext cx="201" cy="242"/>
                <a:chOff x="2592" y="1266"/>
                <a:chExt cx="240" cy="270"/>
              </a:xfrm>
            </p:grpSpPr>
            <p:sp>
              <p:nvSpPr>
                <p:cNvPr id="113" name="Rectangle 96"/>
                <p:cNvSpPr>
                  <a:spLocks noChangeArrowheads="1"/>
                </p:cNvSpPr>
                <p:nvPr/>
              </p:nvSpPr>
              <p:spPr bwMode="auto">
                <a:xfrm>
                  <a:off x="2640" y="1266"/>
                  <a:ext cx="144" cy="27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97"/>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98"/>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99"/>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00"/>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101"/>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 name="Line 102"/>
              <p:cNvSpPr>
                <a:spLocks noChangeShapeType="1"/>
              </p:cNvSpPr>
              <p:nvPr/>
            </p:nvSpPr>
            <p:spPr bwMode="auto">
              <a:xfrm flipH="1">
                <a:off x="844" y="1526"/>
                <a:ext cx="194" cy="8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103"/>
              <p:cNvSpPr>
                <a:spLocks noChangeShapeType="1"/>
              </p:cNvSpPr>
              <p:nvPr/>
            </p:nvSpPr>
            <p:spPr bwMode="auto">
              <a:xfrm flipH="1">
                <a:off x="892" y="1493"/>
                <a:ext cx="714" cy="9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Text Box 104"/>
              <p:cNvSpPr txBox="1">
                <a:spLocks noChangeArrowheads="1"/>
              </p:cNvSpPr>
              <p:nvPr/>
            </p:nvSpPr>
            <p:spPr bwMode="auto">
              <a:xfrm>
                <a:off x="30" y="2746"/>
                <a:ext cx="68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1400" b="1" i="1">
                    <a:effectLst>
                      <a:outerShdw blurRad="38100" dist="38100" dir="2700000" algn="tl">
                        <a:srgbClr val="000000"/>
                      </a:outerShdw>
                    </a:effectLst>
                    <a:latin typeface="Arial" panose="020B0604020202020204" pitchFamily="34" charset="0"/>
                  </a:rPr>
                  <a:t>CLB </a:t>
                </a:r>
              </a:p>
              <a:p>
                <a:pPr algn="ctr" eaLnBrk="0" hangingPunct="0"/>
                <a:r>
                  <a:rPr kumimoji="0" lang="zh-CN" altLang="en-US" sz="1400" b="1" i="1">
                    <a:effectLst>
                      <a:outerShdw blurRad="38100" dist="38100" dir="2700000" algn="tl">
                        <a:srgbClr val="000000"/>
                      </a:outerShdw>
                    </a:effectLst>
                    <a:latin typeface="Arial" panose="020B0604020202020204" pitchFamily="34" charset="0"/>
                  </a:rPr>
                  <a:t>路由服务器</a:t>
                </a:r>
              </a:p>
              <a:p>
                <a:pPr algn="ctr" eaLnBrk="0" hangingPunct="0"/>
                <a:r>
                  <a:rPr kumimoji="0" lang="en-US" altLang="zh-CN" sz="1400" b="1" i="1">
                    <a:effectLst>
                      <a:outerShdw blurRad="38100" dist="38100" dir="2700000" algn="tl">
                        <a:srgbClr val="000000"/>
                      </a:outerShdw>
                    </a:effectLst>
                    <a:latin typeface="Arial" panose="020B0604020202020204" pitchFamily="34" charset="0"/>
                  </a:rPr>
                  <a:t>(</a:t>
                </a:r>
                <a:r>
                  <a:rPr kumimoji="0" lang="zh-CN" altLang="en-US" sz="1400" b="1" i="1">
                    <a:effectLst>
                      <a:outerShdw blurRad="38100" dist="38100" dir="2700000" algn="tl">
                        <a:srgbClr val="000000"/>
                      </a:outerShdw>
                    </a:effectLst>
                    <a:latin typeface="Arial" panose="020B0604020202020204" pitchFamily="34" charset="0"/>
                  </a:rPr>
                  <a:t>群集的</a:t>
                </a:r>
                <a:r>
                  <a:rPr kumimoji="0" lang="en-US" altLang="zh-CN" sz="1400" b="1" i="1">
                    <a:effectLst>
                      <a:outerShdw blurRad="38100" dist="38100" dir="2700000" algn="tl">
                        <a:srgbClr val="000000"/>
                      </a:outerShdw>
                    </a:effectLst>
                    <a:latin typeface="Arial" panose="020B0604020202020204" pitchFamily="34" charset="0"/>
                  </a:rPr>
                  <a:t>)</a:t>
                </a:r>
              </a:p>
            </p:txBody>
          </p:sp>
          <p:grpSp>
            <p:nvGrpSpPr>
              <p:cNvPr id="102" name="Group 105"/>
              <p:cNvGrpSpPr>
                <a:grpSpLocks/>
              </p:cNvGrpSpPr>
              <p:nvPr/>
            </p:nvGrpSpPr>
            <p:grpSpPr bwMode="auto">
              <a:xfrm>
                <a:off x="421" y="2430"/>
                <a:ext cx="201" cy="242"/>
                <a:chOff x="2592" y="1266"/>
                <a:chExt cx="240" cy="270"/>
              </a:xfrm>
            </p:grpSpPr>
            <p:sp>
              <p:nvSpPr>
                <p:cNvPr id="107" name="Rectangle 106"/>
                <p:cNvSpPr>
                  <a:spLocks noChangeArrowheads="1"/>
                </p:cNvSpPr>
                <p:nvPr/>
              </p:nvSpPr>
              <p:spPr bwMode="auto">
                <a:xfrm>
                  <a:off x="2640" y="1266"/>
                  <a:ext cx="144" cy="27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7"/>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08"/>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09"/>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110"/>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11"/>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AutoShape 112"/>
              <p:cNvSpPr>
                <a:spLocks noChangeArrowheads="1"/>
              </p:cNvSpPr>
              <p:nvPr/>
            </p:nvSpPr>
            <p:spPr bwMode="auto">
              <a:xfrm>
                <a:off x="573" y="2738"/>
                <a:ext cx="177" cy="202"/>
              </a:xfrm>
              <a:prstGeom prst="can">
                <a:avLst>
                  <a:gd name="adj" fmla="val 28531"/>
                </a:avLst>
              </a:prstGeom>
              <a:solidFill>
                <a:schemeClr val="hlink"/>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4" name="Line 113"/>
              <p:cNvSpPr>
                <a:spLocks noChangeShapeType="1"/>
              </p:cNvSpPr>
              <p:nvPr/>
            </p:nvSpPr>
            <p:spPr bwMode="auto">
              <a:xfrm>
                <a:off x="520" y="2684"/>
                <a:ext cx="55" cy="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14"/>
              <p:cNvSpPr>
                <a:spLocks noChangeShapeType="1"/>
              </p:cNvSpPr>
              <p:nvPr/>
            </p:nvSpPr>
            <p:spPr bwMode="auto">
              <a:xfrm flipH="1">
                <a:off x="738" y="2692"/>
                <a:ext cx="63"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Oval 115"/>
              <p:cNvSpPr>
                <a:spLocks noChangeArrowheads="1"/>
              </p:cNvSpPr>
              <p:nvPr/>
            </p:nvSpPr>
            <p:spPr bwMode="auto">
              <a:xfrm>
                <a:off x="263" y="2303"/>
                <a:ext cx="803" cy="693"/>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5" name="Rectangle 116"/>
            <p:cNvSpPr>
              <a:spLocks noChangeArrowheads="1"/>
            </p:cNvSpPr>
            <p:nvPr/>
          </p:nvSpPr>
          <p:spPr bwMode="auto">
            <a:xfrm>
              <a:off x="3411" y="2275"/>
              <a:ext cx="50" cy="651"/>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Text Box 117"/>
            <p:cNvSpPr txBox="1">
              <a:spLocks noChangeArrowheads="1"/>
            </p:cNvSpPr>
            <p:nvPr/>
          </p:nvSpPr>
          <p:spPr bwMode="auto">
            <a:xfrm>
              <a:off x="3531" y="2235"/>
              <a:ext cx="1216"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0" lang="en-US" altLang="zh-CN" sz="1800" b="1" i="1" dirty="0">
                <a:solidFill>
                  <a:schemeClr val="tx2"/>
                </a:solidFill>
                <a:effectLst>
                  <a:outerShdw blurRad="38100" dist="38100" dir="2700000" algn="tl">
                    <a:srgbClr val="000000"/>
                  </a:outerShdw>
                </a:effectLst>
                <a:latin typeface="Arial" panose="020B0604020202020204" pitchFamily="34" charset="0"/>
              </a:endParaRPr>
            </a:p>
            <a:p>
              <a:pPr eaLnBrk="0" hangingPunct="0"/>
              <a:r>
                <a:rPr kumimoji="0" lang="zh-CN" altLang="en-US" sz="2000" b="1" i="1" dirty="0">
                  <a:solidFill>
                    <a:schemeClr val="tx2"/>
                  </a:solidFill>
                  <a:effectLst>
                    <a:outerShdw blurRad="38100" dist="38100" dir="2700000" algn="tl">
                      <a:srgbClr val="000000"/>
                    </a:outerShdw>
                  </a:effectLst>
                  <a:latin typeface="Arial" panose="020B0604020202020204" pitchFamily="34" charset="0"/>
                </a:rPr>
                <a:t>组件负载平衡</a:t>
              </a:r>
            </a:p>
            <a:p>
              <a:pPr eaLnBrk="0" hangingPunct="0">
                <a:buClr>
                  <a:schemeClr val="tx2"/>
                </a:buClr>
                <a:buSzPct val="75000"/>
                <a:buFont typeface="Wingdings" panose="05000000000000000000" pitchFamily="2" charset="2"/>
                <a:buChar char="n"/>
              </a:pPr>
              <a:r>
                <a:rPr kumimoji="0" lang="zh-CN" altLang="en-US" sz="2000" b="1" dirty="0">
                  <a:effectLst>
                    <a:outerShdw blurRad="38100" dist="38100" dir="2700000" algn="tl">
                      <a:srgbClr val="000000"/>
                    </a:outerShdw>
                  </a:effectLst>
                  <a:latin typeface="Arial" panose="020B0604020202020204" pitchFamily="34" charset="0"/>
                </a:rPr>
                <a:t> 应用服务组件</a:t>
              </a:r>
            </a:p>
          </p:txBody>
        </p:sp>
      </p:grpSp>
      <p:grpSp>
        <p:nvGrpSpPr>
          <p:cNvPr id="119" name="Group 118"/>
          <p:cNvGrpSpPr>
            <a:grpSpLocks/>
          </p:cNvGrpSpPr>
          <p:nvPr/>
        </p:nvGrpSpPr>
        <p:grpSpPr bwMode="auto">
          <a:xfrm>
            <a:off x="1452984" y="4381401"/>
            <a:ext cx="7540625" cy="2160587"/>
            <a:chOff x="336" y="2889"/>
            <a:chExt cx="4750" cy="1361"/>
          </a:xfrm>
        </p:grpSpPr>
        <p:grpSp>
          <p:nvGrpSpPr>
            <p:cNvPr id="120" name="Group 119"/>
            <p:cNvGrpSpPr>
              <a:grpSpLocks/>
            </p:cNvGrpSpPr>
            <p:nvPr/>
          </p:nvGrpSpPr>
          <p:grpSpPr bwMode="auto">
            <a:xfrm>
              <a:off x="931" y="2889"/>
              <a:ext cx="836" cy="529"/>
              <a:chOff x="940" y="2614"/>
              <a:chExt cx="836" cy="529"/>
            </a:xfrm>
          </p:grpSpPr>
          <p:sp>
            <p:nvSpPr>
              <p:cNvPr id="144" name="Line 120"/>
              <p:cNvSpPr>
                <a:spLocks noChangeShapeType="1"/>
              </p:cNvSpPr>
              <p:nvPr/>
            </p:nvSpPr>
            <p:spPr bwMode="auto">
              <a:xfrm flipH="1">
                <a:off x="940" y="2614"/>
                <a:ext cx="180" cy="4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21"/>
              <p:cNvSpPr>
                <a:spLocks noChangeShapeType="1"/>
              </p:cNvSpPr>
              <p:nvPr/>
            </p:nvSpPr>
            <p:spPr bwMode="auto">
              <a:xfrm flipH="1">
                <a:off x="993" y="2628"/>
                <a:ext cx="543" cy="4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22"/>
              <p:cNvSpPr>
                <a:spLocks noChangeShapeType="1"/>
              </p:cNvSpPr>
              <p:nvPr/>
            </p:nvSpPr>
            <p:spPr bwMode="auto">
              <a:xfrm flipH="1">
                <a:off x="995" y="2628"/>
                <a:ext cx="781" cy="5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 name="Freeform 123"/>
            <p:cNvSpPr>
              <a:spLocks/>
            </p:cNvSpPr>
            <p:nvPr/>
          </p:nvSpPr>
          <p:spPr bwMode="auto">
            <a:xfrm>
              <a:off x="888" y="3391"/>
              <a:ext cx="939" cy="336"/>
            </a:xfrm>
            <a:custGeom>
              <a:avLst/>
              <a:gdLst>
                <a:gd name="T0" fmla="*/ 0 w 3601"/>
                <a:gd name="T1" fmla="*/ 288 h 481"/>
                <a:gd name="T2" fmla="*/ 1536 w 3601"/>
                <a:gd name="T3" fmla="*/ 288 h 481"/>
                <a:gd name="T4" fmla="*/ 1584 w 3601"/>
                <a:gd name="T5" fmla="*/ 0 h 481"/>
                <a:gd name="T6" fmla="*/ 1632 w 3601"/>
                <a:gd name="T7" fmla="*/ 480 h 481"/>
                <a:gd name="T8" fmla="*/ 1680 w 3601"/>
                <a:gd name="T9" fmla="*/ 192 h 481"/>
                <a:gd name="T10" fmla="*/ 1728 w 3601"/>
                <a:gd name="T11" fmla="*/ 288 h 481"/>
                <a:gd name="T12" fmla="*/ 3600 w 3601"/>
                <a:gd name="T13" fmla="*/ 288 h 481"/>
              </a:gdLst>
              <a:ahLst/>
              <a:cxnLst>
                <a:cxn ang="0">
                  <a:pos x="T0" y="T1"/>
                </a:cxn>
                <a:cxn ang="0">
                  <a:pos x="T2" y="T3"/>
                </a:cxn>
                <a:cxn ang="0">
                  <a:pos x="T4" y="T5"/>
                </a:cxn>
                <a:cxn ang="0">
                  <a:pos x="T6" y="T7"/>
                </a:cxn>
                <a:cxn ang="0">
                  <a:pos x="T8" y="T9"/>
                </a:cxn>
                <a:cxn ang="0">
                  <a:pos x="T10" y="T11"/>
                </a:cxn>
                <a:cxn ang="0">
                  <a:pos x="T12" y="T13"/>
                </a:cxn>
              </a:cxnLst>
              <a:rect l="0" t="0" r="r" b="b"/>
              <a:pathLst>
                <a:path w="3601" h="481">
                  <a:moveTo>
                    <a:pt x="0" y="288"/>
                  </a:moveTo>
                  <a:lnTo>
                    <a:pt x="1536" y="288"/>
                  </a:lnTo>
                  <a:lnTo>
                    <a:pt x="1584" y="0"/>
                  </a:lnTo>
                  <a:lnTo>
                    <a:pt x="1632" y="480"/>
                  </a:lnTo>
                  <a:lnTo>
                    <a:pt x="1680" y="192"/>
                  </a:lnTo>
                  <a:lnTo>
                    <a:pt x="1728" y="288"/>
                  </a:lnTo>
                  <a:lnTo>
                    <a:pt x="3600" y="288"/>
                  </a:lnTo>
                </a:path>
              </a:pathLst>
            </a:custGeom>
            <a:solidFill>
              <a:schemeClr val="folHlink"/>
            </a:solidFill>
            <a:ln w="25400" cap="rnd" cmpd="sng">
              <a:solidFill>
                <a:schemeClr val="folHlink"/>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AutoShape 124"/>
            <p:cNvSpPr>
              <a:spLocks noChangeArrowheads="1"/>
            </p:cNvSpPr>
            <p:nvPr/>
          </p:nvSpPr>
          <p:spPr bwMode="auto">
            <a:xfrm>
              <a:off x="1205" y="3746"/>
              <a:ext cx="240" cy="288"/>
            </a:xfrm>
            <a:prstGeom prst="can">
              <a:avLst>
                <a:gd name="adj" fmla="val 30000"/>
              </a:avLst>
            </a:prstGeom>
            <a:solidFill>
              <a:schemeClr val="folHlink"/>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3" name="AutoShape 125"/>
            <p:cNvSpPr>
              <a:spLocks noChangeArrowheads="1"/>
            </p:cNvSpPr>
            <p:nvPr/>
          </p:nvSpPr>
          <p:spPr bwMode="auto">
            <a:xfrm>
              <a:off x="1301" y="3842"/>
              <a:ext cx="240" cy="288"/>
            </a:xfrm>
            <a:prstGeom prst="can">
              <a:avLst>
                <a:gd name="adj" fmla="val 30000"/>
              </a:avLst>
            </a:prstGeom>
            <a:solidFill>
              <a:schemeClr val="folHlink"/>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4" name="Line 126"/>
            <p:cNvSpPr>
              <a:spLocks noChangeShapeType="1"/>
            </p:cNvSpPr>
            <p:nvPr/>
          </p:nvSpPr>
          <p:spPr bwMode="auto">
            <a:xfrm>
              <a:off x="970" y="3780"/>
              <a:ext cx="177" cy="10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27"/>
            <p:cNvSpPr>
              <a:spLocks noChangeShapeType="1"/>
            </p:cNvSpPr>
            <p:nvPr/>
          </p:nvSpPr>
          <p:spPr bwMode="auto">
            <a:xfrm flipH="1">
              <a:off x="1563" y="3721"/>
              <a:ext cx="192"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128"/>
            <p:cNvSpPr>
              <a:spLocks noChangeArrowheads="1"/>
            </p:cNvSpPr>
            <p:nvPr/>
          </p:nvSpPr>
          <p:spPr bwMode="auto">
            <a:xfrm>
              <a:off x="336" y="3271"/>
              <a:ext cx="2064" cy="94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7" name="Group 129"/>
            <p:cNvGrpSpPr>
              <a:grpSpLocks/>
            </p:cNvGrpSpPr>
            <p:nvPr/>
          </p:nvGrpSpPr>
          <p:grpSpPr bwMode="auto">
            <a:xfrm>
              <a:off x="1766" y="3395"/>
              <a:ext cx="269" cy="357"/>
              <a:chOff x="2592" y="1266"/>
              <a:chExt cx="240" cy="270"/>
            </a:xfrm>
          </p:grpSpPr>
          <p:sp>
            <p:nvSpPr>
              <p:cNvPr id="138" name="Rectangle 130"/>
              <p:cNvSpPr>
                <a:spLocks noChangeArrowheads="1"/>
              </p:cNvSpPr>
              <p:nvPr/>
            </p:nvSpPr>
            <p:spPr bwMode="auto">
              <a:xfrm>
                <a:off x="2640" y="1266"/>
                <a:ext cx="144" cy="27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131"/>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32"/>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33"/>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34"/>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135"/>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 name="Group 136"/>
            <p:cNvGrpSpPr>
              <a:grpSpLocks/>
            </p:cNvGrpSpPr>
            <p:nvPr/>
          </p:nvGrpSpPr>
          <p:grpSpPr bwMode="auto">
            <a:xfrm>
              <a:off x="668" y="3449"/>
              <a:ext cx="269" cy="357"/>
              <a:chOff x="2592" y="1266"/>
              <a:chExt cx="240" cy="270"/>
            </a:xfrm>
          </p:grpSpPr>
          <p:sp>
            <p:nvSpPr>
              <p:cNvPr id="132" name="Rectangle 137"/>
              <p:cNvSpPr>
                <a:spLocks noChangeArrowheads="1"/>
              </p:cNvSpPr>
              <p:nvPr/>
            </p:nvSpPr>
            <p:spPr bwMode="auto">
              <a:xfrm>
                <a:off x="2640" y="1266"/>
                <a:ext cx="144" cy="27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8"/>
              <p:cNvSpPr>
                <a:spLocks noChangeShapeType="1"/>
              </p:cNvSpPr>
              <p:nvPr/>
            </p:nvSpPr>
            <p:spPr bwMode="auto">
              <a:xfrm>
                <a:off x="2665" y="1292"/>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9"/>
              <p:cNvSpPr>
                <a:spLocks noChangeShapeType="1"/>
              </p:cNvSpPr>
              <p:nvPr/>
            </p:nvSpPr>
            <p:spPr bwMode="auto">
              <a:xfrm>
                <a:off x="2665" y="1341"/>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140"/>
              <p:cNvSpPr>
                <a:spLocks noChangeShapeType="1"/>
              </p:cNvSpPr>
              <p:nvPr/>
            </p:nvSpPr>
            <p:spPr bwMode="auto">
              <a:xfrm>
                <a:off x="2665" y="139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141"/>
              <p:cNvSpPr>
                <a:spLocks noChangeShapeType="1"/>
              </p:cNvSpPr>
              <p:nvPr/>
            </p:nvSpPr>
            <p:spPr bwMode="auto">
              <a:xfrm>
                <a:off x="2665" y="1440"/>
                <a:ext cx="1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42"/>
              <p:cNvSpPr>
                <a:spLocks noChangeShapeType="1"/>
              </p:cNvSpPr>
              <p:nvPr/>
            </p:nvSpPr>
            <p:spPr bwMode="auto">
              <a:xfrm>
                <a:off x="2592" y="1536"/>
                <a:ext cx="24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 name="Text Box 143"/>
            <p:cNvSpPr txBox="1">
              <a:spLocks noChangeArrowheads="1"/>
            </p:cNvSpPr>
            <p:nvPr/>
          </p:nvSpPr>
          <p:spPr bwMode="auto">
            <a:xfrm>
              <a:off x="1912" y="3846"/>
              <a:ext cx="98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sz="1800" b="1" i="1" dirty="0">
                  <a:effectLst>
                    <a:outerShdw blurRad="38100" dist="38100" dir="2700000" algn="tl">
                      <a:srgbClr val="000000"/>
                    </a:outerShdw>
                  </a:effectLst>
                  <a:latin typeface="Arial" panose="020B0604020202020204" pitchFamily="34" charset="0"/>
                </a:rPr>
                <a:t>数据库集群或</a:t>
              </a:r>
            </a:p>
            <a:p>
              <a:pPr eaLnBrk="0" hangingPunct="0"/>
              <a:r>
                <a:rPr kumimoji="0" lang="zh-CN" altLang="en-US" sz="1800" b="1" i="1" dirty="0">
                  <a:effectLst>
                    <a:outerShdw blurRad="38100" dist="38100" dir="2700000" algn="tl">
                      <a:srgbClr val="000000"/>
                    </a:outerShdw>
                  </a:effectLst>
                  <a:latin typeface="Arial" panose="020B0604020202020204" pitchFamily="34" charset="0"/>
                </a:rPr>
                <a:t>分布式数据库</a:t>
              </a:r>
            </a:p>
          </p:txBody>
        </p:sp>
        <p:sp>
          <p:nvSpPr>
            <p:cNvPr id="130" name="Rectangle 144"/>
            <p:cNvSpPr>
              <a:spLocks noChangeArrowheads="1"/>
            </p:cNvSpPr>
            <p:nvPr/>
          </p:nvSpPr>
          <p:spPr bwMode="auto">
            <a:xfrm>
              <a:off x="3418" y="3320"/>
              <a:ext cx="50" cy="83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Text Box 145"/>
            <p:cNvSpPr txBox="1">
              <a:spLocks noChangeArrowheads="1"/>
            </p:cNvSpPr>
            <p:nvPr/>
          </p:nvSpPr>
          <p:spPr bwMode="auto">
            <a:xfrm>
              <a:off x="3548" y="3271"/>
              <a:ext cx="1538"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0" lang="en-US" altLang="zh-CN" sz="1800" b="1" i="1">
                <a:effectLst>
                  <a:outerShdw blurRad="38100" dist="38100" dir="2700000" algn="tl">
                    <a:srgbClr val="000000"/>
                  </a:outerShdw>
                </a:effectLst>
                <a:latin typeface="Arial" panose="020B0604020202020204" pitchFamily="34" charset="0"/>
              </a:endParaRPr>
            </a:p>
            <a:p>
              <a:pPr eaLnBrk="0" hangingPunct="0"/>
              <a:r>
                <a:rPr kumimoji="0" lang="zh-CN" altLang="en-US" sz="2000" b="1" i="1">
                  <a:solidFill>
                    <a:schemeClr val="tx2"/>
                  </a:solidFill>
                  <a:effectLst>
                    <a:outerShdw blurRad="38100" dist="38100" dir="2700000" algn="tl">
                      <a:srgbClr val="000000"/>
                    </a:outerShdw>
                  </a:effectLst>
                  <a:latin typeface="Arial" panose="020B0604020202020204" pitchFamily="34" charset="0"/>
                </a:rPr>
                <a:t>群集服务</a:t>
              </a:r>
            </a:p>
            <a:p>
              <a:pPr eaLnBrk="0" hangingPunct="0">
                <a:buClr>
                  <a:schemeClr val="tx2"/>
                </a:buClr>
                <a:buSzPct val="75000"/>
                <a:buFont typeface="Wingdings" panose="05000000000000000000" pitchFamily="2" charset="2"/>
                <a:buChar char="n"/>
              </a:pPr>
              <a:r>
                <a:rPr kumimoji="0" lang="zh-CN" altLang="en-US" sz="2000" b="1">
                  <a:effectLst>
                    <a:outerShdw blurRad="38100" dist="38100" dir="2700000" algn="tl">
                      <a:srgbClr val="000000"/>
                    </a:outerShdw>
                  </a:effectLst>
                  <a:latin typeface="Arial" panose="020B0604020202020204" pitchFamily="34" charset="0"/>
                </a:rPr>
                <a:t> 数据库与文件共享</a:t>
              </a:r>
            </a:p>
            <a:p>
              <a:pPr eaLnBrk="0" hangingPunct="0"/>
              <a:endParaRPr kumimoji="0" lang="en-US" altLang="zh-CN" sz="2000" b="1">
                <a:effectLst>
                  <a:outerShdw blurRad="38100" dist="38100" dir="2700000" algn="tl">
                    <a:srgbClr val="000000"/>
                  </a:outerShdw>
                </a:effectLst>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dissolve">
                                      <p:cBhvr>
                                        <p:cTn id="12" dur="500"/>
                                        <p:tgtEl>
                                          <p:spTgt spid="93"/>
                                        </p:tgtEl>
                                      </p:cBhvr>
                                    </p:animEffect>
                                  </p:childTnLst>
                                </p:cTn>
                              </p:par>
                            </p:childTnLst>
                          </p:cTn>
                        </p:par>
                        <p:par>
                          <p:cTn id="13" fill="hold">
                            <p:stCondLst>
                              <p:cond delay="500"/>
                            </p:stCondLst>
                            <p:childTnLst>
                              <p:par>
                                <p:cTn id="14" presetID="9" presetClass="entr" presetSubtype="0" fill="hold" nodeType="afterEffect">
                                  <p:stCondLst>
                                    <p:cond delay="500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dissolve">
                                      <p:cBhvr>
                                        <p:cTn id="21"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技术优势</a:t>
            </a:r>
          </a:p>
        </p:txBody>
      </p:sp>
      <p:sp>
        <p:nvSpPr>
          <p:cNvPr id="32771"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en-US" altLang="zh-CN" sz="3600" b="1">
                <a:solidFill>
                  <a:srgbClr val="3366CC"/>
                </a:solidFill>
                <a:latin typeface="楷体_GB2312"/>
                <a:ea typeface="楷体_GB2312"/>
                <a:cs typeface="楷体_GB2312"/>
              </a:rPr>
              <a:t>Distributed</a:t>
            </a:r>
            <a:r>
              <a:rPr kumimoji="1" lang="zh-CN" altLang="en-US" sz="3600" b="1">
                <a:solidFill>
                  <a:srgbClr val="3366CC"/>
                </a:solidFill>
                <a:latin typeface="楷体_GB2312"/>
                <a:ea typeface="楷体_GB2312"/>
                <a:cs typeface="楷体_GB2312"/>
              </a:rPr>
              <a:t>技术</a:t>
            </a:r>
            <a:endParaRPr kumimoji="1" lang="en-US" altLang="zh-CN" sz="3600" b="1">
              <a:solidFill>
                <a:srgbClr val="3366CC"/>
              </a:solidFill>
              <a:latin typeface="楷体_GB2312"/>
              <a:ea typeface="楷体_GB2312"/>
              <a:cs typeface="楷体_GB2312"/>
            </a:endParaRPr>
          </a:p>
          <a:p>
            <a:r>
              <a:rPr kumimoji="1" lang="en-US" altLang="zh-CN" sz="3600" b="1">
                <a:solidFill>
                  <a:srgbClr val="3366CC"/>
                </a:solidFill>
                <a:latin typeface="楷体_GB2312"/>
                <a:ea typeface="楷体_GB2312"/>
                <a:cs typeface="楷体_GB2312"/>
              </a:rPr>
              <a:t>Middleware</a:t>
            </a:r>
            <a:r>
              <a:rPr kumimoji="1" lang="zh-CN" altLang="en-US" sz="3600" b="1">
                <a:solidFill>
                  <a:srgbClr val="3366CC"/>
                </a:solidFill>
                <a:latin typeface="楷体_GB2312"/>
                <a:ea typeface="楷体_GB2312"/>
                <a:cs typeface="楷体_GB2312"/>
              </a:rPr>
              <a:t>技术</a:t>
            </a:r>
            <a:endParaRPr kumimoji="1" lang="en-US" altLang="zh-CN" sz="3600" b="1">
              <a:solidFill>
                <a:srgbClr val="3366CC"/>
              </a:solidFill>
              <a:latin typeface="楷体_GB2312"/>
              <a:ea typeface="楷体_GB2312"/>
              <a:cs typeface="楷体_GB2312"/>
            </a:endParaRPr>
          </a:p>
          <a:p>
            <a:r>
              <a:rPr kumimoji="1" lang="en-US" altLang="zh-CN" sz="3600" b="1">
                <a:solidFill>
                  <a:srgbClr val="3366CC"/>
                </a:solidFill>
                <a:latin typeface="楷体_GB2312"/>
                <a:ea typeface="楷体_GB2312"/>
                <a:cs typeface="楷体_GB2312"/>
              </a:rPr>
              <a:t>Plugin</a:t>
            </a:r>
            <a:r>
              <a:rPr kumimoji="1" lang="zh-CN" altLang="en-US" sz="3600" b="1">
                <a:solidFill>
                  <a:srgbClr val="3366CC"/>
                </a:solidFill>
                <a:latin typeface="楷体_GB2312"/>
                <a:ea typeface="楷体_GB2312"/>
                <a:cs typeface="楷体_GB2312"/>
              </a:rPr>
              <a:t>技术</a:t>
            </a:r>
            <a:endParaRPr kumimoji="1" lang="en-US" altLang="zh-CN" sz="3600" b="1">
              <a:solidFill>
                <a:srgbClr val="3366CC"/>
              </a:solidFill>
              <a:latin typeface="楷体_GB2312"/>
              <a:ea typeface="楷体_GB2312"/>
              <a:cs typeface="楷体_GB2312"/>
            </a:endParaRPr>
          </a:p>
          <a:p>
            <a:r>
              <a:rPr kumimoji="1" lang="en-US" altLang="zh-CN" sz="3600" b="1">
                <a:solidFill>
                  <a:srgbClr val="3366CC"/>
                </a:solidFill>
                <a:latin typeface="楷体_GB2312"/>
                <a:ea typeface="楷体_GB2312"/>
                <a:cs typeface="楷体_GB2312"/>
              </a:rPr>
              <a:t>Hot Fix</a:t>
            </a:r>
            <a:r>
              <a:rPr kumimoji="1" lang="zh-CN" altLang="en-US" sz="3600" b="1">
                <a:solidFill>
                  <a:srgbClr val="3366CC"/>
                </a:solidFill>
                <a:latin typeface="楷体_GB2312"/>
                <a:ea typeface="楷体_GB2312"/>
                <a:cs typeface="楷体_GB2312"/>
              </a:rPr>
              <a:t>技术</a:t>
            </a:r>
            <a:endParaRPr kumimoji="1" lang="en-US" altLang="zh-CN" sz="3600" b="1">
              <a:solidFill>
                <a:srgbClr val="3366CC"/>
              </a:solidFill>
              <a:latin typeface="楷体_GB2312"/>
              <a:ea typeface="楷体_GB2312"/>
              <a:cs typeface="楷体_GB2312"/>
            </a:endParaRPr>
          </a:p>
          <a:p>
            <a:r>
              <a:rPr kumimoji="1" lang="zh-CN" altLang="en-US" sz="3600" b="1">
                <a:solidFill>
                  <a:srgbClr val="3366CC"/>
                </a:solidFill>
                <a:latin typeface="楷体_GB2312"/>
                <a:ea typeface="楷体_GB2312"/>
                <a:cs typeface="楷体_GB2312"/>
              </a:rPr>
              <a:t>服务于第三方的</a:t>
            </a:r>
            <a:r>
              <a:rPr kumimoji="1" lang="en-US" altLang="zh-CN" sz="3600" b="1">
                <a:solidFill>
                  <a:srgbClr val="3366CC"/>
                </a:solidFill>
                <a:latin typeface="楷体_GB2312"/>
                <a:ea typeface="楷体_GB2312"/>
                <a:cs typeface="楷体_GB2312"/>
              </a:rPr>
              <a:t>Interface</a:t>
            </a:r>
            <a:r>
              <a:rPr kumimoji="1" lang="zh-CN" altLang="en-US" sz="3600" b="1">
                <a:solidFill>
                  <a:srgbClr val="3366CC"/>
                </a:solidFill>
                <a:latin typeface="楷体_GB2312"/>
                <a:ea typeface="楷体_GB2312"/>
                <a:cs typeface="楷体_GB2312"/>
              </a:rPr>
              <a:t>标准</a:t>
            </a:r>
            <a:endParaRPr kumimoji="1" lang="en-US" altLang="zh-CN" sz="3600" b="1">
              <a:solidFill>
                <a:srgbClr val="3366CC"/>
              </a:solidFill>
              <a:latin typeface="楷体_GB2312"/>
              <a:ea typeface="楷体_GB2312"/>
              <a:cs typeface="楷体_GB2312"/>
            </a:endParaRPr>
          </a:p>
          <a:p>
            <a:r>
              <a:rPr kumimoji="1" lang="zh-CN" altLang="en-US" sz="3600" b="1">
                <a:solidFill>
                  <a:srgbClr val="3366CC"/>
                </a:solidFill>
                <a:latin typeface="楷体_GB2312"/>
                <a:ea typeface="楷体_GB2312"/>
                <a:cs typeface="楷体_GB2312"/>
              </a:rPr>
              <a:t>基于</a:t>
            </a:r>
            <a:r>
              <a:rPr kumimoji="1" lang="en-US" altLang="zh-CN" sz="3600" b="1">
                <a:solidFill>
                  <a:srgbClr val="3366CC"/>
                </a:solidFill>
                <a:latin typeface="楷体_GB2312"/>
                <a:ea typeface="楷体_GB2312"/>
                <a:cs typeface="楷体_GB2312"/>
              </a:rPr>
              <a:t>Apache</a:t>
            </a:r>
            <a:r>
              <a:rPr kumimoji="1" lang="zh-CN" altLang="en-US" sz="3600" b="1">
                <a:solidFill>
                  <a:srgbClr val="3366CC"/>
                </a:solidFill>
                <a:latin typeface="楷体_GB2312"/>
                <a:ea typeface="楷体_GB2312"/>
                <a:cs typeface="楷体_GB2312"/>
              </a:rPr>
              <a:t>标准的日志体系</a:t>
            </a:r>
            <a:endParaRPr kumimoji="1" lang="en-US" altLang="zh-CN" sz="36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extLst>
      <p:ext uri="{BB962C8B-B14F-4D97-AF65-F5344CB8AC3E}">
        <p14:creationId xmlns:p14="http://schemas.microsoft.com/office/powerpoint/2010/main" val="1391083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产品架构</a:t>
            </a:r>
          </a:p>
        </p:txBody>
      </p:sp>
      <p:pic>
        <p:nvPicPr>
          <p:cNvPr id="34819"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62050"/>
            <a:ext cx="76962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基础平台</a:t>
            </a:r>
          </a:p>
        </p:txBody>
      </p:sp>
      <p:sp>
        <p:nvSpPr>
          <p:cNvPr id="36867"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zh-CN" b="1">
                <a:solidFill>
                  <a:srgbClr val="3366CC"/>
                </a:solidFill>
                <a:latin typeface="楷体_GB2312"/>
                <a:ea typeface="楷体_GB2312"/>
                <a:cs typeface="楷体_GB2312"/>
              </a:rPr>
              <a:t>拍照制卡中心</a:t>
            </a:r>
            <a:endParaRPr kumimoji="1" lang="en-US" altLang="zh-CN" b="1">
              <a:solidFill>
                <a:srgbClr val="3366CC"/>
              </a:solidFill>
              <a:latin typeface="楷体_GB2312"/>
              <a:ea typeface="楷体_GB2312"/>
              <a:cs typeface="楷体_GB2312"/>
            </a:endParaRPr>
          </a:p>
          <a:p>
            <a:r>
              <a:rPr kumimoji="1" lang="zh-CN" altLang="zh-CN" b="1">
                <a:solidFill>
                  <a:srgbClr val="3366CC"/>
                </a:solidFill>
                <a:latin typeface="楷体_GB2312"/>
                <a:ea typeface="楷体_GB2312"/>
                <a:cs typeface="楷体_GB2312"/>
              </a:rPr>
              <a:t>客户管理中心</a:t>
            </a:r>
            <a:endParaRPr kumimoji="1" lang="en-US" altLang="zh-CN" b="1">
              <a:solidFill>
                <a:srgbClr val="3366CC"/>
              </a:solidFill>
              <a:latin typeface="楷体_GB2312"/>
              <a:ea typeface="楷体_GB2312"/>
              <a:cs typeface="楷体_GB2312"/>
            </a:endParaRPr>
          </a:p>
          <a:p>
            <a:r>
              <a:rPr kumimoji="1" lang="zh-CN" altLang="zh-CN" b="1">
                <a:solidFill>
                  <a:srgbClr val="3366CC"/>
                </a:solidFill>
                <a:latin typeface="楷体_GB2312"/>
                <a:ea typeface="楷体_GB2312"/>
                <a:cs typeface="楷体_GB2312"/>
              </a:rPr>
              <a:t>商户管理中心</a:t>
            </a:r>
            <a:endParaRPr kumimoji="1" lang="en-US" altLang="zh-CN" b="1">
              <a:solidFill>
                <a:srgbClr val="3366CC"/>
              </a:solidFill>
              <a:latin typeface="楷体_GB2312"/>
              <a:ea typeface="楷体_GB2312"/>
              <a:cs typeface="楷体_GB2312"/>
            </a:endParaRPr>
          </a:p>
          <a:p>
            <a:r>
              <a:rPr kumimoji="1" lang="zh-CN" altLang="zh-CN" b="1">
                <a:solidFill>
                  <a:srgbClr val="3366CC"/>
                </a:solidFill>
                <a:latin typeface="楷体_GB2312"/>
                <a:ea typeface="楷体_GB2312"/>
                <a:cs typeface="楷体_GB2312"/>
              </a:rPr>
              <a:t>卡务管理中心</a:t>
            </a:r>
            <a:endParaRPr kumimoji="1" lang="en-US" altLang="zh-CN" b="1">
              <a:solidFill>
                <a:srgbClr val="3366CC"/>
              </a:solidFill>
              <a:latin typeface="楷体_GB2312"/>
              <a:ea typeface="楷体_GB2312"/>
              <a:cs typeface="楷体_GB2312"/>
            </a:endParaRPr>
          </a:p>
          <a:p>
            <a:r>
              <a:rPr kumimoji="1" lang="zh-CN" altLang="zh-CN" b="1">
                <a:solidFill>
                  <a:srgbClr val="3366CC"/>
                </a:solidFill>
                <a:latin typeface="楷体_GB2312"/>
                <a:ea typeface="楷体_GB2312"/>
                <a:cs typeface="楷体_GB2312"/>
              </a:rPr>
              <a:t>财务管理中心</a:t>
            </a:r>
            <a:endParaRPr kumimoji="1" lang="en-US" altLang="zh-CN" b="1">
              <a:solidFill>
                <a:srgbClr val="3366CC"/>
              </a:solidFill>
              <a:latin typeface="楷体_GB2312"/>
              <a:ea typeface="楷体_GB2312"/>
              <a:cs typeface="楷体_GB2312"/>
            </a:endParaRPr>
          </a:p>
          <a:p>
            <a:r>
              <a:rPr kumimoji="1" lang="zh-CN" altLang="zh-CN" b="1">
                <a:solidFill>
                  <a:srgbClr val="3366CC"/>
                </a:solidFill>
                <a:latin typeface="楷体_GB2312"/>
                <a:ea typeface="楷体_GB2312"/>
                <a:cs typeface="楷体_GB2312"/>
              </a:rPr>
              <a:t>系统配置中心</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密钥管理中心</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监控预警中心</a:t>
            </a:r>
            <a:endParaRPr kumimoji="1" lang="en-US" altLang="zh-CN"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4"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综合消费类</a:t>
            </a:r>
          </a:p>
        </p:txBody>
      </p:sp>
      <p:sp>
        <p:nvSpPr>
          <p:cNvPr id="38915"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en-US" b="1">
                <a:solidFill>
                  <a:srgbClr val="3366CC"/>
                </a:solidFill>
                <a:latin typeface="楷体_GB2312"/>
                <a:ea typeface="楷体_GB2312"/>
                <a:cs typeface="楷体_GB2312"/>
              </a:rPr>
              <a:t>综合消费</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自助复印</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自助打印</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车载管理</a:t>
            </a:r>
            <a:endParaRPr kumimoji="1" lang="en-US" altLang="zh-CN" b="1">
              <a:solidFill>
                <a:srgbClr val="3366CC"/>
              </a:solidFill>
              <a:latin typeface="楷体_GB2312"/>
              <a:ea typeface="楷体_GB2312"/>
              <a:cs typeface="楷体_GB2312"/>
            </a:endParaRPr>
          </a:p>
          <a:p>
            <a:r>
              <a:rPr kumimoji="1" lang="zh-CN" altLang="en-US" b="1">
                <a:solidFill>
                  <a:srgbClr val="3366CC"/>
                </a:solidFill>
                <a:latin typeface="楷体_GB2312"/>
                <a:ea typeface="楷体_GB2312"/>
                <a:cs typeface="楷体_GB2312"/>
              </a:rPr>
              <a:t>银校转账</a:t>
            </a:r>
            <a:endParaRPr kumimoji="1" lang="zh-CN" altLang="zh-CN"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62"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安全认证类</a:t>
            </a:r>
          </a:p>
        </p:txBody>
      </p:sp>
      <p:sp>
        <p:nvSpPr>
          <p:cNvPr id="40963"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en-US" b="1">
                <a:solidFill>
                  <a:srgbClr val="3366CC"/>
                </a:solidFill>
                <a:latin typeface="楷体_GB2312"/>
                <a:ea typeface="楷体_GB2312"/>
                <a:cs typeface="楷体_GB2312"/>
              </a:rPr>
              <a:t>门禁管理</a:t>
            </a:r>
            <a:endParaRPr kumimoji="1" lang="en-US" altLang="zh-CN"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pic>
        <p:nvPicPr>
          <p:cNvPr id="40964" name="Picture 2" descr="门禁管理子系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347913"/>
            <a:ext cx="37449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301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社区互动类</a:t>
            </a:r>
          </a:p>
        </p:txBody>
      </p:sp>
      <p:sp>
        <p:nvSpPr>
          <p:cNvPr id="43011"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en-US" altLang="zh-CN" sz="2800" b="1">
                <a:solidFill>
                  <a:srgbClr val="3366CC"/>
                </a:solidFill>
                <a:latin typeface="楷体_GB2312"/>
                <a:ea typeface="楷体_GB2312"/>
                <a:cs typeface="楷体_GB2312"/>
              </a:rPr>
              <a:t>WEB</a:t>
            </a:r>
            <a:r>
              <a:rPr kumimoji="1" lang="zh-CN" altLang="en-US" sz="2800" b="1">
                <a:solidFill>
                  <a:srgbClr val="3366CC"/>
                </a:solidFill>
                <a:latin typeface="楷体_GB2312"/>
                <a:ea typeface="楷体_GB2312"/>
                <a:cs typeface="楷体_GB2312"/>
              </a:rPr>
              <a:t>信息门户。</a:t>
            </a:r>
            <a:r>
              <a:rPr lang="zh-CN" altLang="zh-CN" sz="2800"/>
              <a:t>是访问个人校园卡相关信息和个人基本信息的统一入口，它是学校针对个人的信息资源的综合展现。它在表现层整合学校相关应用系统，为学校用户提供一站式的个人信息服务。</a:t>
            </a:r>
            <a:endParaRPr kumimoji="1" lang="en-US" altLang="zh-CN" sz="2800" b="1">
              <a:solidFill>
                <a:srgbClr val="3366CC"/>
              </a:solidFill>
              <a:latin typeface="楷体_GB2312"/>
              <a:ea typeface="楷体_GB2312"/>
              <a:cs typeface="楷体_GB2312"/>
            </a:endParaRPr>
          </a:p>
          <a:p>
            <a:r>
              <a:rPr kumimoji="1" lang="zh-CN" altLang="en-US" sz="2800" b="1">
                <a:solidFill>
                  <a:srgbClr val="3366CC"/>
                </a:solidFill>
                <a:latin typeface="楷体_GB2312"/>
                <a:ea typeface="楷体_GB2312"/>
                <a:cs typeface="楷体_GB2312"/>
              </a:rPr>
              <a:t>自助服务平台。</a:t>
            </a:r>
            <a:r>
              <a:rPr lang="zh-CN" altLang="zh-CN" sz="2800"/>
              <a:t>通过自助终端</a:t>
            </a:r>
            <a:r>
              <a:rPr lang="en-US" altLang="zh-CN" sz="2800"/>
              <a:t> (</a:t>
            </a:r>
            <a:r>
              <a:rPr lang="zh-CN" altLang="zh-CN" sz="2800"/>
              <a:t>触摸屏</a:t>
            </a:r>
            <a:r>
              <a:rPr lang="en-US" altLang="zh-CN" sz="2800"/>
              <a:t>Touch-Panel)</a:t>
            </a:r>
            <a:r>
              <a:rPr lang="zh-CN" altLang="zh-CN" sz="2800"/>
              <a:t>和移动智能终端（</a:t>
            </a:r>
            <a:r>
              <a:rPr lang="en-US" altLang="zh-CN" sz="2800"/>
              <a:t>Android</a:t>
            </a:r>
            <a:r>
              <a:rPr lang="zh-CN" altLang="zh-CN" sz="2800"/>
              <a:t>、</a:t>
            </a:r>
            <a:r>
              <a:rPr lang="en-US" altLang="zh-CN" sz="2800"/>
              <a:t>iOS</a:t>
            </a:r>
            <a:r>
              <a:rPr lang="zh-CN" altLang="zh-CN" sz="2800"/>
              <a:t>），以满足持卡人的消费查询、账户查询、密码修改、挂失解挂、银行转账</a:t>
            </a:r>
            <a:r>
              <a:rPr lang="zh-CN" altLang="en-US" sz="2800"/>
              <a:t>、自助缴费</a:t>
            </a:r>
            <a:r>
              <a:rPr lang="zh-CN" altLang="zh-CN" sz="2800"/>
              <a:t>等自助操作</a:t>
            </a:r>
            <a:r>
              <a:rPr lang="zh-CN" altLang="en-US" sz="2800"/>
              <a:t>。</a:t>
            </a:r>
            <a:endParaRPr kumimoji="1" lang="zh-CN" altLang="zh-CN" sz="28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技术创新快速成长的公司</a:t>
            </a:r>
          </a:p>
        </p:txBody>
      </p:sp>
      <p:sp>
        <p:nvSpPr>
          <p:cNvPr id="17411" name="文本框 1"/>
          <p:cNvSpPr txBox="1">
            <a:spLocks noChangeArrowheads="1"/>
          </p:cNvSpPr>
          <p:nvPr/>
        </p:nvSpPr>
        <p:spPr bwMode="auto">
          <a:xfrm>
            <a:off x="1619250" y="1557338"/>
            <a:ext cx="6913563"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4000"/>
              <a:t>公司介绍</a:t>
            </a:r>
            <a:endParaRPr lang="en-US" altLang="zh-CN" sz="4000"/>
          </a:p>
          <a:p>
            <a:pPr>
              <a:buFont typeface="Arial" panose="020B0604020202020204" pitchFamily="34" charset="0"/>
              <a:buChar char="•"/>
            </a:pPr>
            <a:r>
              <a:rPr lang="zh-CN" altLang="en-US" sz="4000"/>
              <a:t>成功案例</a:t>
            </a:r>
            <a:endParaRPr lang="en-US" altLang="zh-CN" sz="4000"/>
          </a:p>
          <a:p>
            <a:pPr>
              <a:buFont typeface="Arial" panose="020B0604020202020204" pitchFamily="34" charset="0"/>
              <a:buChar char="•"/>
            </a:pPr>
            <a:r>
              <a:rPr lang="zh-CN" altLang="en-US" sz="4000"/>
              <a:t>系统方案</a:t>
            </a:r>
            <a:endParaRPr lang="en-US" altLang="zh-CN" sz="4000"/>
          </a:p>
          <a:p>
            <a:pPr>
              <a:buFont typeface="Arial" panose="020B0604020202020204" pitchFamily="34" charset="0"/>
              <a:buChar char="•"/>
            </a:pPr>
            <a:r>
              <a:rPr lang="zh-CN" altLang="en-US" sz="4000"/>
              <a:t>实施方案</a:t>
            </a:r>
            <a:endParaRPr lang="en-US" altLang="zh-CN" sz="4000"/>
          </a:p>
          <a:p>
            <a:pPr>
              <a:buFont typeface="Arial" panose="020B0604020202020204" pitchFamily="34" charset="0"/>
              <a:buChar char="•"/>
            </a:pPr>
            <a:r>
              <a:rPr lang="zh-CN" altLang="en-US" sz="4000"/>
              <a:t>售后服务</a:t>
            </a:r>
            <a:endParaRPr lang="en-US" altLang="zh-CN" sz="4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5058"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业务集成类</a:t>
            </a:r>
          </a:p>
        </p:txBody>
      </p:sp>
      <p:sp>
        <p:nvSpPr>
          <p:cNvPr id="45059"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zh-CN" altLang="zh-CN" sz="2800">
                <a:solidFill>
                  <a:srgbClr val="3A3AF0"/>
                </a:solidFill>
              </a:rPr>
              <a:t>数据层对接</a:t>
            </a:r>
            <a:r>
              <a:rPr lang="en-US" altLang="zh-CN" sz="2800"/>
              <a:t>—</a:t>
            </a:r>
            <a:r>
              <a:rPr lang="zh-CN" altLang="en-US" sz="2800"/>
              <a:t>公共数据中心、老系统的数据转入</a:t>
            </a:r>
            <a:endParaRPr lang="en-US" altLang="zh-CN" sz="2800"/>
          </a:p>
          <a:p>
            <a:r>
              <a:rPr lang="zh-CN" altLang="zh-CN" sz="2800">
                <a:solidFill>
                  <a:srgbClr val="3A3AF0"/>
                </a:solidFill>
              </a:rPr>
              <a:t>应用层对接</a:t>
            </a:r>
            <a:r>
              <a:rPr lang="en-US" altLang="zh-CN" sz="2800"/>
              <a:t>—</a:t>
            </a:r>
            <a:r>
              <a:rPr lang="zh-CN" altLang="zh-CN" sz="2800"/>
              <a:t>汇文图书馆系统（已完成对接测试）</a:t>
            </a:r>
            <a:r>
              <a:rPr lang="zh-CN" altLang="en-US" sz="2800"/>
              <a:t>、门禁系统</a:t>
            </a:r>
            <a:endParaRPr lang="en-US" altLang="zh-CN" sz="2800"/>
          </a:p>
          <a:p>
            <a:r>
              <a:rPr lang="zh-CN" altLang="zh-CN" sz="2800">
                <a:solidFill>
                  <a:srgbClr val="3A3AF0"/>
                </a:solidFill>
              </a:rPr>
              <a:t>终端层</a:t>
            </a:r>
            <a:r>
              <a:rPr lang="en-US" altLang="zh-CN" sz="2800">
                <a:solidFill>
                  <a:srgbClr val="3A3AF0"/>
                </a:solidFill>
              </a:rPr>
              <a:t>/</a:t>
            </a:r>
            <a:r>
              <a:rPr lang="zh-CN" altLang="zh-CN" sz="2800">
                <a:solidFill>
                  <a:srgbClr val="3A3AF0"/>
                </a:solidFill>
              </a:rPr>
              <a:t>卡片层对接</a:t>
            </a:r>
            <a:r>
              <a:rPr lang="en-US" altLang="zh-CN" sz="2800"/>
              <a:t>—</a:t>
            </a:r>
            <a:r>
              <a:rPr lang="zh-CN" altLang="en-US" sz="2800"/>
              <a:t>松江校区老卡片的兼容要求</a:t>
            </a:r>
            <a:endParaRPr kumimoji="1" lang="zh-CN" altLang="zh-CN" sz="28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7106"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系统方案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产品优势</a:t>
            </a:r>
          </a:p>
        </p:txBody>
      </p:sp>
      <p:sp>
        <p:nvSpPr>
          <p:cNvPr id="47107"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en-US" sz="2400" b="1">
                <a:solidFill>
                  <a:srgbClr val="3366CC"/>
                </a:solidFill>
                <a:latin typeface="楷体_GB2312"/>
                <a:ea typeface="楷体_GB2312"/>
                <a:cs typeface="楷体_GB2312"/>
              </a:rPr>
              <a:t>专业的消费设备，开放的</a:t>
            </a:r>
            <a:r>
              <a:rPr kumimoji="1" lang="en-US" altLang="zh-CN" sz="2400" b="1">
                <a:solidFill>
                  <a:srgbClr val="3366CC"/>
                </a:solidFill>
                <a:latin typeface="楷体_GB2312"/>
                <a:ea typeface="楷体_GB2312"/>
                <a:cs typeface="楷体_GB2312"/>
              </a:rPr>
              <a:t>ARM</a:t>
            </a:r>
            <a:r>
              <a:rPr kumimoji="1" lang="zh-CN" altLang="en-US" sz="2400" b="1">
                <a:solidFill>
                  <a:srgbClr val="3366CC"/>
                </a:solidFill>
                <a:latin typeface="楷体_GB2312"/>
                <a:ea typeface="楷体_GB2312"/>
                <a:cs typeface="楷体_GB2312"/>
              </a:rPr>
              <a:t>平台</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遵循国家标准、行业标准、企业标准的开放式应用平台</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卡库结合的自动对账、平账、挂账机制</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自动校对的时间戳管理</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多个硬件厂商、多个软件供应商的合作经验</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现成的松江大学城的售后服务和建设经验</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与第三方支付平台盛付通的对接经验</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终端层的应用开放接口和硬件接口</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支持移动智能终端的持卡人应用系统</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真正跨平台、跨架构的核心业务平台</a:t>
            </a:r>
            <a:endParaRPr kumimoji="1" lang="en-US" altLang="zh-CN" sz="2400" b="1">
              <a:solidFill>
                <a:srgbClr val="3366CC"/>
              </a:solidFill>
              <a:latin typeface="楷体_GB2312"/>
              <a:ea typeface="楷体_GB2312"/>
              <a:cs typeface="楷体_GB2312"/>
            </a:endParaRPr>
          </a:p>
          <a:p>
            <a:endParaRPr kumimoji="1" lang="en-US" altLang="zh-CN" sz="2800" b="1">
              <a:solidFill>
                <a:srgbClr val="3366CC"/>
              </a:solidFill>
              <a:latin typeface="楷体_GB2312"/>
              <a:ea typeface="楷体_GB2312"/>
              <a:cs typeface="楷体_GB2312"/>
            </a:endParaRPr>
          </a:p>
          <a:p>
            <a:endParaRPr kumimoji="1" lang="zh-CN" altLang="zh-CN" sz="2800" b="1">
              <a:solidFill>
                <a:srgbClr val="3366CC"/>
              </a:solidFill>
              <a:latin typeface="楷体_GB2312"/>
              <a:ea typeface="楷体_GB2312"/>
              <a:cs typeface="楷体_GB2312"/>
            </a:endParaRPr>
          </a:p>
          <a:p>
            <a:endParaRPr kumimoji="1" lang="zh-CN" altLang="zh-CN" sz="2000" b="1">
              <a:solidFill>
                <a:srgbClr val="3366CC"/>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4"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实施方案</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团队优势</a:t>
            </a:r>
          </a:p>
        </p:txBody>
      </p:sp>
      <p:sp>
        <p:nvSpPr>
          <p:cNvPr id="49155"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endParaRPr lang="zh-CN" altLang="zh-CN" sz="2400"/>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
        <p:nvSpPr>
          <p:cNvPr id="49156" name="Rectangle 3"/>
          <p:cNvSpPr>
            <a:spLocks noChangeArrowheads="1"/>
          </p:cNvSpPr>
          <p:nvPr/>
        </p:nvSpPr>
        <p:spPr bwMode="auto">
          <a:xfrm>
            <a:off x="2122488" y="15652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en-US" sz="2400" b="1">
                <a:solidFill>
                  <a:srgbClr val="3366CC"/>
                </a:solidFill>
                <a:latin typeface="楷体_GB2312"/>
                <a:ea typeface="楷体_GB2312"/>
                <a:cs typeface="楷体_GB2312"/>
              </a:rPr>
              <a:t>完全独立的项目经理负责制</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精心设计的系统集成项目管理方案</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具备专业资质、经验丰富的项目团队</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安全、可靠、及时的质量保障体系和质量控制标准</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富足的公司储备与资金后盾</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本地化的专业配备和现场化管理</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严格的安全保密控制体系和预防措施</a:t>
            </a:r>
            <a:endParaRPr kumimoji="1" lang="en-US" altLang="zh-CN" sz="2400" b="1">
              <a:solidFill>
                <a:srgbClr val="3366CC"/>
              </a:solidFill>
              <a:latin typeface="楷体_GB2312"/>
              <a:ea typeface="楷体_GB2312"/>
              <a:cs typeface="楷体_GB2312"/>
            </a:endParaRPr>
          </a:p>
          <a:p>
            <a:endParaRPr kumimoji="1" lang="en-US" altLang="zh-CN" sz="2400" b="1">
              <a:solidFill>
                <a:srgbClr val="3366CC"/>
              </a:solidFill>
              <a:latin typeface="楷体_GB2312"/>
              <a:ea typeface="楷体_GB2312"/>
              <a:cs typeface="楷体_GB2312"/>
            </a:endParaRPr>
          </a:p>
          <a:p>
            <a:endParaRPr kumimoji="1" lang="en-US" altLang="zh-CN" sz="2400" b="1">
              <a:solidFill>
                <a:srgbClr val="3366CC"/>
              </a:solidFill>
              <a:latin typeface="楷体_GB2312"/>
              <a:ea typeface="楷体_GB2312"/>
              <a:cs typeface="楷体_GB2312"/>
            </a:endParaRPr>
          </a:p>
          <a:p>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02"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售后服务</a:t>
            </a:r>
            <a:r>
              <a:rPr lang="en-US" altLang="zh-CN" sz="4000" b="1">
                <a:solidFill>
                  <a:srgbClr val="00B0F0"/>
                </a:solidFill>
                <a:latin typeface="楷体_GB2312"/>
                <a:ea typeface="楷体_GB2312"/>
                <a:cs typeface="楷体_GB2312"/>
              </a:rPr>
              <a:t>—</a:t>
            </a:r>
            <a:r>
              <a:rPr lang="zh-CN" altLang="en-US" sz="4000" b="1">
                <a:solidFill>
                  <a:srgbClr val="00B0F0"/>
                </a:solidFill>
                <a:latin typeface="楷体_GB2312"/>
                <a:ea typeface="楷体_GB2312"/>
                <a:cs typeface="楷体_GB2312"/>
              </a:rPr>
              <a:t>专业品质</a:t>
            </a:r>
          </a:p>
        </p:txBody>
      </p:sp>
      <p:sp>
        <p:nvSpPr>
          <p:cNvPr id="51203" name="Rectangle 3"/>
          <p:cNvSpPr>
            <a:spLocks noChangeArrowheads="1"/>
          </p:cNvSpPr>
          <p:nvPr/>
        </p:nvSpPr>
        <p:spPr bwMode="auto">
          <a:xfrm>
            <a:off x="1970088" y="14128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endParaRPr lang="zh-CN" altLang="zh-CN" sz="2400"/>
          </a:p>
          <a:p>
            <a:pPr eaLnBrk="1" hangingPunct="1">
              <a:spcBef>
                <a:spcPct val="0"/>
              </a:spcBef>
              <a:buClr>
                <a:srgbClr val="CCFF33"/>
              </a:buClr>
              <a:buSzPct val="70000"/>
              <a:buFont typeface="Wingdings" panose="05000000000000000000" pitchFamily="2" charset="2"/>
              <a:buNone/>
            </a:pPr>
            <a:endParaRPr kumimoji="1" lang="zh-CN" altLang="en-US" sz="2400" b="1">
              <a:solidFill>
                <a:srgbClr val="3366CC"/>
              </a:solidFill>
              <a:latin typeface="楷体_GB2312"/>
              <a:ea typeface="楷体_GB2312"/>
              <a:cs typeface="楷体_GB2312"/>
            </a:endParaRPr>
          </a:p>
        </p:txBody>
      </p:sp>
      <p:sp>
        <p:nvSpPr>
          <p:cNvPr id="51204" name="Rectangle 3"/>
          <p:cNvSpPr>
            <a:spLocks noChangeArrowheads="1"/>
          </p:cNvSpPr>
          <p:nvPr/>
        </p:nvSpPr>
        <p:spPr bwMode="auto">
          <a:xfrm>
            <a:off x="2122488" y="1565275"/>
            <a:ext cx="675005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kumimoji="1" lang="zh-CN" altLang="en-US" sz="2400" b="1">
                <a:solidFill>
                  <a:srgbClr val="3366CC"/>
                </a:solidFill>
                <a:latin typeface="楷体_GB2312"/>
                <a:ea typeface="楷体_GB2312"/>
                <a:cs typeface="楷体_GB2312"/>
              </a:rPr>
              <a:t>完善的售后维保体系</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个性化设计的售后服务方案</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经验丰富的本地化服务团队</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客户至上的应急处理预案</a:t>
            </a:r>
            <a:endParaRPr kumimoji="1" lang="en-US" altLang="zh-CN" sz="2400" b="1">
              <a:solidFill>
                <a:srgbClr val="3366CC"/>
              </a:solidFill>
              <a:latin typeface="楷体_GB2312"/>
              <a:ea typeface="楷体_GB2312"/>
              <a:cs typeface="楷体_GB2312"/>
            </a:endParaRPr>
          </a:p>
          <a:p>
            <a:r>
              <a:rPr kumimoji="1" lang="en-US" altLang="zh-CN" sz="2400" b="1">
                <a:solidFill>
                  <a:srgbClr val="3366CC"/>
                </a:solidFill>
                <a:latin typeface="楷体_GB2312"/>
                <a:ea typeface="楷体_GB2312"/>
                <a:cs typeface="楷体_GB2312"/>
              </a:rPr>
              <a:t>7*24</a:t>
            </a:r>
            <a:r>
              <a:rPr kumimoji="1" lang="zh-CN" altLang="en-US" sz="2400" b="1">
                <a:solidFill>
                  <a:srgbClr val="3366CC"/>
                </a:solidFill>
                <a:latin typeface="楷体_GB2312"/>
                <a:ea typeface="楷体_GB2312"/>
                <a:cs typeface="楷体_GB2312"/>
              </a:rPr>
              <a:t>小时的</a:t>
            </a:r>
            <a:r>
              <a:rPr kumimoji="1" lang="en-US" altLang="zh-CN" sz="2400" b="1">
                <a:solidFill>
                  <a:srgbClr val="3366CC"/>
                </a:solidFill>
                <a:latin typeface="楷体_GB2312"/>
                <a:ea typeface="楷体_GB2312"/>
                <a:cs typeface="楷体_GB2312"/>
              </a:rPr>
              <a:t>Call Center</a:t>
            </a:r>
          </a:p>
          <a:p>
            <a:r>
              <a:rPr kumimoji="1" lang="zh-CN" altLang="en-US" sz="2400" b="1">
                <a:solidFill>
                  <a:srgbClr val="3366CC"/>
                </a:solidFill>
                <a:latin typeface="楷体_GB2312"/>
                <a:ea typeface="楷体_GB2312"/>
                <a:cs typeface="楷体_GB2312"/>
              </a:rPr>
              <a:t>完善的</a:t>
            </a:r>
            <a:r>
              <a:rPr kumimoji="1" lang="en-US" altLang="zh-CN" sz="2400" b="1">
                <a:solidFill>
                  <a:srgbClr val="3366CC"/>
                </a:solidFill>
                <a:latin typeface="楷体_GB2312"/>
                <a:ea typeface="楷体_GB2312"/>
                <a:cs typeface="楷体_GB2312"/>
              </a:rPr>
              <a:t>CRM</a:t>
            </a:r>
            <a:r>
              <a:rPr kumimoji="1" lang="zh-CN" altLang="en-US" sz="2400" b="1">
                <a:solidFill>
                  <a:srgbClr val="3366CC"/>
                </a:solidFill>
                <a:latin typeface="楷体_GB2312"/>
                <a:ea typeface="楷体_GB2312"/>
                <a:cs typeface="楷体_GB2312"/>
              </a:rPr>
              <a:t>服务系统</a:t>
            </a:r>
            <a:endParaRPr kumimoji="1" lang="en-US" altLang="zh-CN" sz="2400" b="1">
              <a:solidFill>
                <a:srgbClr val="3366CC"/>
              </a:solidFill>
              <a:latin typeface="楷体_GB2312"/>
              <a:ea typeface="楷体_GB2312"/>
              <a:cs typeface="楷体_GB2312"/>
            </a:endParaRPr>
          </a:p>
          <a:p>
            <a:r>
              <a:rPr kumimoji="1" lang="zh-CN" altLang="en-US" sz="2400" b="1">
                <a:solidFill>
                  <a:srgbClr val="3366CC"/>
                </a:solidFill>
                <a:latin typeface="楷体_GB2312"/>
                <a:ea typeface="楷体_GB2312"/>
                <a:cs typeface="楷体_GB2312"/>
              </a:rPr>
              <a:t>公平、公正、公开的价格体系</a:t>
            </a:r>
            <a:endParaRPr kumimoji="1" lang="en-US" altLang="zh-CN" sz="2400" b="1">
              <a:solidFill>
                <a:srgbClr val="3366CC"/>
              </a:solidFill>
              <a:latin typeface="楷体_GB2312"/>
              <a:ea typeface="楷体_GB2312"/>
              <a:cs typeface="楷体_GB2312"/>
            </a:endParaRPr>
          </a:p>
          <a:p>
            <a:endParaRPr kumimoji="1" lang="en-US" altLang="zh-CN" sz="2400" b="1">
              <a:solidFill>
                <a:srgbClr val="3366CC"/>
              </a:solidFill>
              <a:latin typeface="楷体_GB2312"/>
              <a:ea typeface="楷体_GB2312"/>
              <a:cs typeface="楷体_GB2312"/>
            </a:endParaRPr>
          </a:p>
          <a:p>
            <a:endParaRPr kumimoji="1" lang="en-US" altLang="zh-CN" sz="2400" b="1">
              <a:solidFill>
                <a:srgbClr val="3366CC"/>
              </a:solidFill>
              <a:latin typeface="楷体_GB2312"/>
              <a:ea typeface="楷体_GB2312"/>
              <a:cs typeface="楷体_GB2312"/>
            </a:endParaRPr>
          </a:p>
          <a:p>
            <a:endParaRPr kumimoji="1" lang="zh-CN" altLang="en-US" sz="2400" b="1">
              <a:solidFill>
                <a:srgbClr val="3366CC"/>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zh-CN" altLang="en-US" sz="4000" b="1">
              <a:solidFill>
                <a:srgbClr val="00B0F0"/>
              </a:solidFill>
              <a:latin typeface="楷体_GB2312"/>
              <a:ea typeface="楷体_GB2312"/>
              <a:cs typeface="楷体_GB2312"/>
            </a:endParaRPr>
          </a:p>
        </p:txBody>
      </p:sp>
      <p:sp>
        <p:nvSpPr>
          <p:cNvPr id="53251" name="Rectangle 3"/>
          <p:cNvSpPr>
            <a:spLocks noChangeArrowheads="1"/>
          </p:cNvSpPr>
          <p:nvPr/>
        </p:nvSpPr>
        <p:spPr bwMode="auto">
          <a:xfrm>
            <a:off x="3630613" y="2924175"/>
            <a:ext cx="23145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zh-CN" altLang="en-US" sz="4000" b="1" dirty="0">
                <a:solidFill>
                  <a:srgbClr val="3366CC"/>
                </a:solidFill>
                <a:latin typeface="楷体_GB2312"/>
                <a:ea typeface="楷体_GB2312"/>
                <a:cs typeface="楷体_GB2312"/>
              </a:rPr>
              <a:t>谢  谢</a:t>
            </a:r>
          </a:p>
        </p:txBody>
      </p:sp>
      <p:sp>
        <p:nvSpPr>
          <p:cNvPr id="4" name="Rectangle 3"/>
          <p:cNvSpPr>
            <a:spLocks noChangeArrowheads="1"/>
          </p:cNvSpPr>
          <p:nvPr/>
        </p:nvSpPr>
        <p:spPr bwMode="auto">
          <a:xfrm>
            <a:off x="2627784" y="1447800"/>
            <a:ext cx="403244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zh-CN" altLang="en-US" sz="4000" b="1" dirty="0" smtClean="0">
                <a:solidFill>
                  <a:srgbClr val="3366CC"/>
                </a:solidFill>
                <a:latin typeface="楷体_GB2312"/>
                <a:ea typeface="楷体_GB2312"/>
                <a:cs typeface="楷体_GB2312"/>
              </a:rPr>
              <a:t>慧选择</a:t>
            </a:r>
            <a:r>
              <a:rPr kumimoji="1" lang="zh-CN" altLang="en-US" sz="4000" b="1" dirty="0">
                <a:solidFill>
                  <a:srgbClr val="3366CC"/>
                </a:solidFill>
                <a:latin typeface="楷体_GB2312"/>
                <a:ea typeface="楷体_GB2312"/>
                <a:cs typeface="楷体_GB2312"/>
              </a:rPr>
              <a:t>，智成功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技术创新快速成长的公司</a:t>
            </a:r>
          </a:p>
        </p:txBody>
      </p:sp>
      <p:sp>
        <p:nvSpPr>
          <p:cNvPr id="5" name="Rectangle 6"/>
          <p:cNvSpPr>
            <a:spLocks noChangeArrowheads="1"/>
          </p:cNvSpPr>
          <p:nvPr/>
        </p:nvSpPr>
        <p:spPr bwMode="auto">
          <a:xfrm>
            <a:off x="5867400" y="1447800"/>
            <a:ext cx="2897188" cy="1549400"/>
          </a:xfrm>
          <a:prstGeom prst="rect">
            <a:avLst/>
          </a:prstGeom>
          <a:solidFill>
            <a:schemeClr val="bg1"/>
          </a:solidFill>
          <a:ln w="57150" cmpd="thickThin">
            <a:solidFill>
              <a:srgbClr val="000080"/>
            </a:solidFill>
            <a:miter lim="800000"/>
            <a:headEnd/>
            <a:tailEnd/>
          </a:ln>
        </p:spPr>
        <p:txBody>
          <a:bodyPr lIns="80903" tIns="40451" rIns="80903" bIns="40451" anchor="ctr"/>
          <a:lstStyle/>
          <a:p>
            <a:pPr defTabSz="808038" eaLnBrk="1" fontAlgn="auto" hangingPunct="1">
              <a:spcBef>
                <a:spcPts val="0"/>
              </a:spcBef>
              <a:spcAft>
                <a:spcPts val="0"/>
              </a:spcAft>
              <a:defRPr/>
            </a:pPr>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1999</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年成立，</a:t>
            </a:r>
            <a:endParaRPr lang="en-US" altLang="zh-CN" b="1" dirty="0">
              <a:effectLst>
                <a:outerShdw blurRad="38100" dist="38100" dir="2700000" algn="tl">
                  <a:srgbClr val="000000">
                    <a:alpha val="43137"/>
                  </a:srgbClr>
                </a:outerShdw>
              </a:effectLst>
              <a:latin typeface="楷体_GB2312" pitchFamily="49" charset="-122"/>
              <a:ea typeface="楷体_GB2312" pitchFamily="49" charset="-122"/>
            </a:endParaRPr>
          </a:p>
          <a:p>
            <a:pPr defTabSz="808038" eaLnBrk="1" fontAlgn="auto" hangingPunct="1">
              <a:spcBef>
                <a:spcPts val="0"/>
              </a:spcBef>
              <a:spcAft>
                <a:spcPts val="0"/>
              </a:spcAft>
              <a:defRPr/>
            </a:pPr>
            <a:r>
              <a:rPr lang="zh-CN" altLang="en-US" sz="2100" b="1" dirty="0">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rPr>
              <a:t>专业专注</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从事智慧“一卡通”系列产品智能卡的研究、开发和生产。</a:t>
            </a:r>
          </a:p>
        </p:txBody>
      </p:sp>
      <p:pic>
        <p:nvPicPr>
          <p:cNvPr id="18436" name="Picture 19" descr="comp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51054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4478338" y="3173413"/>
            <a:ext cx="2736850" cy="976312"/>
          </a:xfrm>
          <a:prstGeom prst="rect">
            <a:avLst/>
          </a:prstGeom>
          <a:solidFill>
            <a:schemeClr val="bg1"/>
          </a:solidFill>
          <a:ln w="57150" cmpd="thickThin">
            <a:solidFill>
              <a:srgbClr val="000080"/>
            </a:solidFill>
            <a:miter lim="800000"/>
            <a:headEnd/>
            <a:tailEnd/>
          </a:ln>
        </p:spPr>
        <p:txBody>
          <a:bodyPr lIns="80903" tIns="40451" rIns="80903" bIns="40451" anchor="ctr"/>
          <a:lstStyle/>
          <a:p>
            <a:pPr algn="ctr" defTabSz="808038" eaLnBrk="1" fontAlgn="auto" hangingPunct="1">
              <a:spcBef>
                <a:spcPts val="0"/>
              </a:spcBef>
              <a:spcAft>
                <a:spcPts val="0"/>
              </a:spcAft>
              <a:defRPr/>
            </a:pPr>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200</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多人的专业技术人员</a:t>
            </a:r>
          </a:p>
        </p:txBody>
      </p:sp>
      <p:sp>
        <p:nvSpPr>
          <p:cNvPr id="8" name="Rectangle 8"/>
          <p:cNvSpPr>
            <a:spLocks noChangeArrowheads="1"/>
          </p:cNvSpPr>
          <p:nvPr/>
        </p:nvSpPr>
        <p:spPr bwMode="auto">
          <a:xfrm>
            <a:off x="2422525" y="3913188"/>
            <a:ext cx="2057400" cy="1106487"/>
          </a:xfrm>
          <a:prstGeom prst="rect">
            <a:avLst/>
          </a:prstGeom>
          <a:solidFill>
            <a:schemeClr val="bg1"/>
          </a:solidFill>
          <a:ln w="57150" cmpd="thickThin">
            <a:solidFill>
              <a:srgbClr val="000080"/>
            </a:solidFill>
            <a:miter lim="800000"/>
            <a:headEnd/>
            <a:tailEnd/>
          </a:ln>
        </p:spPr>
        <p:txBody>
          <a:bodyPr lIns="80903" tIns="40451" rIns="80903" bIns="40451" anchor="ctr"/>
          <a:lstStyle/>
          <a:p>
            <a:pPr algn="ctr" defTabSz="808038" eaLnBrk="1" fontAlgn="auto" hangingPunct="1">
              <a:spcBef>
                <a:spcPts val="0"/>
              </a:spcBef>
              <a:spcAft>
                <a:spcPts val="0"/>
              </a:spcAft>
              <a:defRPr/>
            </a:pPr>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4000</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多家用户</a:t>
            </a:r>
          </a:p>
        </p:txBody>
      </p:sp>
      <p:sp>
        <p:nvSpPr>
          <p:cNvPr id="9" name="Rectangle 9"/>
          <p:cNvSpPr>
            <a:spLocks noChangeArrowheads="1"/>
          </p:cNvSpPr>
          <p:nvPr/>
        </p:nvSpPr>
        <p:spPr bwMode="auto">
          <a:xfrm>
            <a:off x="0" y="4465638"/>
            <a:ext cx="2422525" cy="1106487"/>
          </a:xfrm>
          <a:prstGeom prst="rect">
            <a:avLst/>
          </a:prstGeom>
          <a:solidFill>
            <a:schemeClr val="bg1"/>
          </a:solidFill>
          <a:ln w="57150" cmpd="thickThin">
            <a:solidFill>
              <a:srgbClr val="000080"/>
            </a:solidFill>
            <a:miter lim="800000"/>
            <a:headEnd/>
            <a:tailEnd/>
          </a:ln>
        </p:spPr>
        <p:txBody>
          <a:bodyPr lIns="80903" tIns="40451" rIns="80903" bIns="40451" anchor="ctr"/>
          <a:lstStyle/>
          <a:p>
            <a:pPr algn="ctr" defTabSz="808038"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发行</a:t>
            </a:r>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3</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千万张智能</a:t>
            </a:r>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IC</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P spid="8" grpId="0" animBg="1" autoUpdateAnimBg="0"/>
      <p:bldP spid="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高校案例</a:t>
            </a:r>
          </a:p>
        </p:txBody>
      </p:sp>
      <p:sp>
        <p:nvSpPr>
          <p:cNvPr id="19459" name="Rectangle 3"/>
          <p:cNvSpPr>
            <a:spLocks noChangeArrowheads="1"/>
          </p:cNvSpPr>
          <p:nvPr/>
        </p:nvSpPr>
        <p:spPr bwMode="auto">
          <a:xfrm>
            <a:off x="5943600" y="831850"/>
            <a:ext cx="3276600" cy="591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03" tIns="40451" rIns="80903" bIns="40451"/>
          <a:lstStyle>
            <a:lvl1pPr marL="303213" indent="-303213" defTabSz="808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0803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080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重庆大学城</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泰州大学城</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烟台大学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北京工商大学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山东临沂师范学院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江西财经大学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泰安医学院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安徽联合大学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武汉商贸学院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中国空军导弹学院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泰山科技学院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山东南山学院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四川大学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西南政法大学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江西理工大学南昌校区</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长沙职教城</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西南交通大学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昆明医学院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贵州民族学院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首都体育学院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en-US" altLang="zh-CN" sz="1800" b="1">
                <a:latin typeface="楷体_GB2312"/>
                <a:ea typeface="楷体_GB2312"/>
                <a:cs typeface="楷体_GB2312"/>
              </a:rPr>
              <a:t>………………</a:t>
            </a:r>
          </a:p>
        </p:txBody>
      </p:sp>
      <p:sp>
        <p:nvSpPr>
          <p:cNvPr id="19460" name="Rectangle 4"/>
          <p:cNvSpPr>
            <a:spLocks noChangeArrowheads="1"/>
          </p:cNvSpPr>
          <p:nvPr/>
        </p:nvSpPr>
        <p:spPr bwMode="auto">
          <a:xfrm>
            <a:off x="152400" y="908050"/>
            <a:ext cx="3124200" cy="5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03" tIns="40451" rIns="80903" bIns="40451"/>
          <a:lstStyle>
            <a:lvl1pPr marL="303213" indent="-303213" defTabSz="808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0803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080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中国科技大学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中国人民大学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solidFill>
                  <a:srgbClr val="FF0000"/>
                </a:solidFill>
                <a:latin typeface="楷体_GB2312"/>
                <a:ea typeface="楷体_GB2312"/>
                <a:cs typeface="楷体_GB2312"/>
              </a:rPr>
              <a:t>复旦大学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西南大学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华南师范大学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三峡大学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聊城大学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云南大学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江西师范大学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江苏江南大学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宁夏医学院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广东商学院 </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广东五邑大学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济南大学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江西科技师范学院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南昌大学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四川外国语学院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中央音乐学院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华中师范大学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贵州师范学院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贵州财经学院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endParaRPr kumimoji="1" lang="en-US" altLang="zh-CN" sz="1800" b="1">
              <a:latin typeface="楷体_GB2312"/>
              <a:ea typeface="楷体_GB2312"/>
              <a:cs typeface="楷体_GB2312"/>
            </a:endParaRPr>
          </a:p>
        </p:txBody>
      </p:sp>
      <p:sp>
        <p:nvSpPr>
          <p:cNvPr id="19461" name="Rectangle 6"/>
          <p:cNvSpPr>
            <a:spLocks noChangeArrowheads="1"/>
          </p:cNvSpPr>
          <p:nvPr/>
        </p:nvSpPr>
        <p:spPr bwMode="auto">
          <a:xfrm>
            <a:off x="3132138" y="890588"/>
            <a:ext cx="2819400"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03" tIns="40451" rIns="80903" bIns="40451"/>
          <a:lstStyle>
            <a:lvl1pPr marL="303213" indent="-303213" defTabSz="808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0803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080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0803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0803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北京工业大学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河南科技大学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武汉纺织大学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河北科技大学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北方工业大学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山东科技大学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南京工程学院</a:t>
            </a:r>
          </a:p>
          <a:p>
            <a:pPr eaLnBrk="1" hangingPunct="1">
              <a:spcBef>
                <a:spcPct val="0"/>
              </a:spcBef>
              <a:buClr>
                <a:srgbClr val="CCFF33"/>
              </a:buClr>
              <a:buSzPct val="70000"/>
              <a:buFont typeface="Wingdings" panose="05000000000000000000" pitchFamily="2" charset="2"/>
              <a:buChar char="n"/>
            </a:pPr>
            <a:r>
              <a:rPr kumimoji="1" lang="zh-CN" altLang="en-US" sz="1800" b="1">
                <a:solidFill>
                  <a:srgbClr val="FF0000"/>
                </a:solidFill>
                <a:latin typeface="楷体_GB2312"/>
                <a:ea typeface="楷体_GB2312"/>
                <a:cs typeface="楷体_GB2312"/>
              </a:rPr>
              <a:t>上海松江大学城</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重庆工程学院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中国浦东干部学院</a:t>
            </a:r>
          </a:p>
          <a:p>
            <a:pPr eaLnBrk="1" hangingPunct="1">
              <a:spcBef>
                <a:spcPct val="0"/>
              </a:spcBef>
              <a:buClr>
                <a:srgbClr val="CCFF33"/>
              </a:buClr>
              <a:buSzPct val="70000"/>
              <a:buFont typeface="Wingdings" panose="05000000000000000000" pitchFamily="2" charset="2"/>
              <a:buChar char="n"/>
            </a:pPr>
            <a:r>
              <a:rPr kumimoji="1" lang="zh-CN" altLang="en-US" sz="1800" b="1">
                <a:solidFill>
                  <a:srgbClr val="FF0000"/>
                </a:solidFill>
                <a:latin typeface="楷体_GB2312"/>
                <a:ea typeface="楷体_GB2312"/>
                <a:cs typeface="楷体_GB2312"/>
              </a:rPr>
              <a:t>上海政法学院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湖北武汉科技学院</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中国矿业大学</a:t>
            </a:r>
          </a:p>
          <a:p>
            <a:pPr eaLnBrk="1" hangingPunct="1">
              <a:spcBef>
                <a:spcPct val="0"/>
              </a:spcBef>
              <a:buClr>
                <a:srgbClr val="CCFF33"/>
              </a:buClr>
              <a:buSzPct val="70000"/>
              <a:buFont typeface="Wingdings" panose="05000000000000000000" pitchFamily="2" charset="2"/>
              <a:buChar char="n"/>
            </a:pPr>
            <a:r>
              <a:rPr kumimoji="1" lang="zh-CN" altLang="en-US" sz="1800" b="1">
                <a:solidFill>
                  <a:srgbClr val="FF0000"/>
                </a:solidFill>
                <a:latin typeface="楷体_GB2312"/>
                <a:ea typeface="楷体_GB2312"/>
                <a:cs typeface="楷体_GB2312"/>
              </a:rPr>
              <a:t>上海财经大学</a:t>
            </a: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西安培华学院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安徽机电技术学院</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重庆文理学院 </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solidFill>
                  <a:srgbClr val="FF0000"/>
                </a:solidFill>
                <a:latin typeface="楷体_GB2312"/>
                <a:ea typeface="楷体_GB2312"/>
                <a:cs typeface="楷体_GB2312"/>
              </a:rPr>
              <a:t>上海海事大学</a:t>
            </a:r>
            <a:endParaRPr kumimoji="1" lang="en-US" altLang="zh-CN" sz="1800" b="1">
              <a:solidFill>
                <a:srgbClr val="FF0000"/>
              </a:solidFill>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陕西师范大学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九江大学</a:t>
            </a:r>
            <a:endParaRPr kumimoji="1" lang="en-US" altLang="zh-CN" sz="1800" b="1">
              <a:latin typeface="楷体_GB2312"/>
              <a:ea typeface="楷体_GB2312"/>
              <a:cs typeface="楷体_GB2312"/>
            </a:endParaRPr>
          </a:p>
          <a:p>
            <a:pPr eaLnBrk="1" hangingPunct="1">
              <a:spcBef>
                <a:spcPct val="0"/>
              </a:spcBef>
              <a:buClr>
                <a:srgbClr val="CCFF33"/>
              </a:buClr>
              <a:buSzPct val="70000"/>
              <a:buFont typeface="Wingdings" panose="05000000000000000000" pitchFamily="2" charset="2"/>
              <a:buChar char="n"/>
            </a:pPr>
            <a:r>
              <a:rPr kumimoji="1" lang="zh-CN" altLang="en-US" sz="1800" b="1">
                <a:latin typeface="楷体_GB2312"/>
                <a:ea typeface="楷体_GB2312"/>
                <a:cs typeface="楷体_GB2312"/>
              </a:rPr>
              <a:t>重庆外国语学院</a:t>
            </a:r>
            <a:endParaRPr kumimoji="1" lang="en-US" altLang="zh-CN" sz="1800" b="1">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图片 5" descr="无标题.jpg"/>
          <p:cNvPicPr>
            <a:picLocks noChangeAspect="1"/>
          </p:cNvPicPr>
          <p:nvPr/>
        </p:nvPicPr>
        <p:blipFill>
          <a:blip r:embed="rId3" cstate="print"/>
          <a:stretch>
            <a:fillRect/>
          </a:stretch>
        </p:blipFill>
        <p:spPr>
          <a:xfrm>
            <a:off x="6789781" y="2132856"/>
            <a:ext cx="2354219" cy="3114711"/>
          </a:xfrm>
          <a:prstGeom prst="ellipse">
            <a:avLst/>
          </a:prstGeom>
          <a:ln>
            <a:noFill/>
          </a:ln>
          <a:effectLst>
            <a:softEdge rad="112500"/>
          </a:effectLst>
        </p:spPr>
      </p:pic>
      <p:sp>
        <p:nvSpPr>
          <p:cNvPr id="20483"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始终保持行业领先的技术创新能力</a:t>
            </a:r>
          </a:p>
        </p:txBody>
      </p:sp>
      <p:sp>
        <p:nvSpPr>
          <p:cNvPr id="5" name="矩形 32"/>
          <p:cNvSpPr>
            <a:spLocks noChangeArrowheads="1"/>
          </p:cNvSpPr>
          <p:nvPr/>
        </p:nvSpPr>
        <p:spPr bwMode="auto">
          <a:xfrm>
            <a:off x="179388" y="1125538"/>
            <a:ext cx="8713787" cy="5630862"/>
          </a:xfrm>
          <a:prstGeom prst="rect">
            <a:avLst/>
          </a:prstGeom>
          <a:noFill/>
          <a:ln>
            <a:noFill/>
          </a:ln>
          <a:extLst/>
        </p:spPr>
        <p:txBody>
          <a:bodyPr>
            <a:spAutoFit/>
          </a:bodyPr>
          <a:lstStyle/>
          <a:p>
            <a:pPr eaLnBrk="1" fontAlgn="auto" hangingPunct="1">
              <a:spcBef>
                <a:spcPts val="0"/>
              </a:spcBef>
              <a:spcAft>
                <a:spcPts val="0"/>
              </a:spcAft>
              <a:defRPr/>
            </a:pPr>
            <a:r>
              <a:rPr lang="en-US" altLang="zh-CN" b="1" dirty="0">
                <a:solidFill>
                  <a:srgbClr val="FF0000"/>
                </a:solidFill>
                <a:latin typeface="楷体_GB2312" pitchFamily="49" charset="-122"/>
                <a:ea typeface="楷体_GB2312" pitchFamily="49" charset="-122"/>
              </a:rPr>
              <a:t>2012</a:t>
            </a:r>
            <a:r>
              <a:rPr lang="zh-CN" altLang="zh-CN" b="1" dirty="0">
                <a:solidFill>
                  <a:srgbClr val="FF0000"/>
                </a:solidFill>
                <a:latin typeface="楷体_GB2312" pitchFamily="49" charset="-122"/>
                <a:ea typeface="楷体_GB2312" pitchFamily="49" charset="-122"/>
              </a:rPr>
              <a:t>年</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启动面向公众领域的城域网运营平台的试点项目（基于</a:t>
            </a:r>
            <a:r>
              <a:rPr lang="en-US" altLang="zh-CN" b="1" dirty="0">
                <a:latin typeface="楷体_GB2312" pitchFamily="49" charset="-122"/>
                <a:ea typeface="楷体_GB2312" pitchFamily="49" charset="-122"/>
              </a:rPr>
              <a:t>J2EE</a:t>
            </a:r>
            <a:r>
              <a:rPr lang="zh-CN" altLang="zh-CN" b="1" dirty="0">
                <a:latin typeface="楷体_GB2312" pitchFamily="49" charset="-122"/>
                <a:ea typeface="楷体_GB2312" pitchFamily="49" charset="-122"/>
              </a:rPr>
              <a:t>），获广东省经信委和科技厅的专项资金扶持</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智慧新一代一体化水控终端产品全面量产，已陆续在</a:t>
            </a:r>
            <a:r>
              <a:rPr lang="en-US" altLang="zh-CN" b="1" dirty="0">
                <a:latin typeface="楷体_GB2312" pitchFamily="49" charset="-122"/>
                <a:ea typeface="楷体_GB2312" pitchFamily="49" charset="-122"/>
              </a:rPr>
              <a:t>10</a:t>
            </a:r>
            <a:r>
              <a:rPr lang="zh-CN" altLang="zh-CN" b="1" dirty="0">
                <a:latin typeface="楷体_GB2312" pitchFamily="49" charset="-122"/>
                <a:ea typeface="楷体_GB2312" pitchFamily="49" charset="-122"/>
              </a:rPr>
              <a:t>个院校使用</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建设中国银行富士康</a:t>
            </a:r>
            <a:r>
              <a:rPr lang="en-US" altLang="zh-CN" b="1" dirty="0">
                <a:solidFill>
                  <a:srgbClr val="FF0000"/>
                </a:solidFill>
                <a:latin typeface="楷体_GB2312" pitchFamily="49" charset="-122"/>
                <a:ea typeface="楷体_GB2312" pitchFamily="49" charset="-122"/>
              </a:rPr>
              <a:t>PBOC2.0</a:t>
            </a:r>
            <a:r>
              <a:rPr lang="zh-CN" altLang="zh-CN" b="1" dirty="0">
                <a:solidFill>
                  <a:srgbClr val="FF0000"/>
                </a:solidFill>
                <a:latin typeface="楷体_GB2312" pitchFamily="49" charset="-122"/>
                <a:ea typeface="楷体_GB2312" pitchFamily="49" charset="-122"/>
              </a:rPr>
              <a:t>园区卡</a:t>
            </a:r>
            <a:r>
              <a:rPr lang="zh-CN" altLang="zh-CN" b="1" dirty="0">
                <a:latin typeface="楷体_GB2312" pitchFamily="49" charset="-122"/>
                <a:ea typeface="楷体_GB2312" pitchFamily="49" charset="-122"/>
              </a:rPr>
              <a:t>全国集中管理平台</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推出基于</a:t>
            </a:r>
            <a:r>
              <a:rPr lang="en-US" altLang="zh-CN" b="1" dirty="0">
                <a:latin typeface="楷体_GB2312" pitchFamily="49" charset="-122"/>
                <a:ea typeface="楷体_GB2312" pitchFamily="49" charset="-122"/>
              </a:rPr>
              <a:t>GPRS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CDMA</a:t>
            </a:r>
            <a:r>
              <a:rPr lang="zh-CN" altLang="zh-CN" b="1" dirty="0">
                <a:latin typeface="楷体_GB2312" pitchFamily="49" charset="-122"/>
                <a:ea typeface="楷体_GB2312" pitchFamily="49" charset="-122"/>
              </a:rPr>
              <a:t>的无线车载系统和终端产品</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en-US" b="1" dirty="0">
                <a:latin typeface="楷体_GB2312" pitchFamily="49" charset="-122"/>
                <a:ea typeface="楷体_GB2312" pitchFamily="49" charset="-122"/>
              </a:rPr>
              <a:t>推出符合</a:t>
            </a:r>
            <a:r>
              <a:rPr lang="en-US" altLang="zh-CN" b="1" dirty="0">
                <a:latin typeface="楷体_GB2312" pitchFamily="49" charset="-122"/>
                <a:ea typeface="楷体_GB2312" pitchFamily="49" charset="-122"/>
              </a:rPr>
              <a:t>PC/SC</a:t>
            </a:r>
            <a:r>
              <a:rPr lang="zh-CN" altLang="en-US" b="1" dirty="0">
                <a:latin typeface="楷体_GB2312" pitchFamily="49" charset="-122"/>
                <a:ea typeface="楷体_GB2312" pitchFamily="49" charset="-122"/>
              </a:rPr>
              <a:t>规范的</a:t>
            </a:r>
            <a:r>
              <a:rPr lang="en-US" altLang="zh-CN" b="1" dirty="0">
                <a:latin typeface="楷体_GB2312" pitchFamily="49" charset="-122"/>
                <a:ea typeface="楷体_GB2312" pitchFamily="49" charset="-122"/>
              </a:rPr>
              <a:t>USB</a:t>
            </a:r>
            <a:r>
              <a:rPr lang="zh-CN" altLang="en-US" b="1" dirty="0">
                <a:latin typeface="楷体_GB2312" pitchFamily="49" charset="-122"/>
                <a:ea typeface="楷体_GB2312" pitchFamily="49" charset="-122"/>
              </a:rPr>
              <a:t>读卡器</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en-US" b="1" dirty="0">
                <a:latin typeface="楷体_GB2312" pitchFamily="49" charset="-122"/>
                <a:ea typeface="楷体_GB2312" pitchFamily="49" charset="-122"/>
              </a:rPr>
              <a:t>推出带摄像头的考门</a:t>
            </a:r>
            <a:r>
              <a:rPr lang="en-US" altLang="zh-CN" b="1" dirty="0">
                <a:latin typeface="楷体_GB2312" pitchFamily="49" charset="-122"/>
                <a:ea typeface="楷体_GB2312" pitchFamily="49" charset="-122"/>
              </a:rPr>
              <a:t>POS</a:t>
            </a:r>
            <a:r>
              <a:rPr lang="zh-CN" altLang="en-US" b="1" dirty="0">
                <a:latin typeface="楷体_GB2312" pitchFamily="49" charset="-122"/>
                <a:ea typeface="楷体_GB2312" pitchFamily="49" charset="-122"/>
              </a:rPr>
              <a:t>机</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en-US" altLang="zh-CN" b="1" dirty="0">
                <a:latin typeface="楷体_GB2312" pitchFamily="49" charset="-122"/>
                <a:ea typeface="楷体_GB2312" pitchFamily="49" charset="-122"/>
              </a:rPr>
              <a:t>NFC</a:t>
            </a:r>
            <a:r>
              <a:rPr lang="zh-CN" altLang="en-US" b="1" dirty="0">
                <a:latin typeface="楷体_GB2312" pitchFamily="49" charset="-122"/>
                <a:ea typeface="楷体_GB2312" pitchFamily="49" charset="-122"/>
              </a:rPr>
              <a:t>技术实现完成</a:t>
            </a:r>
            <a:endParaRPr lang="en-US" altLang="zh-CN" b="1" dirty="0">
              <a:latin typeface="楷体_GB2312" pitchFamily="49" charset="-122"/>
              <a:ea typeface="楷体_GB2312" pitchFamily="49" charset="-122"/>
            </a:endParaRPr>
          </a:p>
          <a:p>
            <a:pPr eaLnBrk="1" fontAlgn="auto" hangingPunct="1">
              <a:spcBef>
                <a:spcPts val="0"/>
              </a:spcBef>
              <a:spcAft>
                <a:spcPts val="0"/>
              </a:spcAft>
              <a:defRPr/>
            </a:pPr>
            <a:endParaRPr lang="zh-CN" altLang="zh-CN" b="1" dirty="0">
              <a:latin typeface="楷体_GB2312" pitchFamily="49" charset="-122"/>
              <a:ea typeface="楷体_GB2312" pitchFamily="49" charset="-122"/>
            </a:endParaRPr>
          </a:p>
          <a:p>
            <a:pPr eaLnBrk="1" fontAlgn="auto" hangingPunct="1">
              <a:spcBef>
                <a:spcPts val="0"/>
              </a:spcBef>
              <a:spcAft>
                <a:spcPts val="0"/>
              </a:spcAft>
              <a:defRPr/>
            </a:pPr>
            <a:r>
              <a:rPr lang="en-US" altLang="zh-CN" b="1" dirty="0">
                <a:latin typeface="楷体_GB2312" pitchFamily="49" charset="-122"/>
                <a:ea typeface="楷体_GB2312" pitchFamily="49" charset="-122"/>
              </a:rPr>
              <a:t> </a:t>
            </a:r>
            <a:endParaRPr lang="zh-CN" altLang="zh-CN" b="1" dirty="0">
              <a:latin typeface="楷体_GB2312" pitchFamily="49" charset="-122"/>
              <a:ea typeface="楷体_GB2312" pitchFamily="49" charset="-122"/>
            </a:endParaRPr>
          </a:p>
          <a:p>
            <a:pPr eaLnBrk="1" fontAlgn="auto" hangingPunct="1">
              <a:spcBef>
                <a:spcPts val="0"/>
              </a:spcBef>
              <a:spcAft>
                <a:spcPts val="0"/>
              </a:spcAft>
              <a:defRPr/>
            </a:pPr>
            <a:r>
              <a:rPr lang="en-US" altLang="zh-CN" b="1" dirty="0">
                <a:solidFill>
                  <a:srgbClr val="FF0000"/>
                </a:solidFill>
                <a:latin typeface="楷体_GB2312" pitchFamily="49" charset="-122"/>
                <a:ea typeface="楷体_GB2312" pitchFamily="49" charset="-122"/>
              </a:rPr>
              <a:t>2011</a:t>
            </a:r>
            <a:r>
              <a:rPr lang="zh-CN" altLang="zh-CN" b="1" dirty="0">
                <a:solidFill>
                  <a:srgbClr val="FF0000"/>
                </a:solidFill>
                <a:latin typeface="楷体_GB2312" pitchFamily="49" charset="-122"/>
                <a:ea typeface="楷体_GB2312" pitchFamily="49" charset="-122"/>
              </a:rPr>
              <a:t>年</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智慧一卡通综合监控平台系统“强化版”成功完成</a:t>
            </a:r>
            <a:r>
              <a:rPr lang="zh-CN" altLang="en-US" b="1" dirty="0">
                <a:latin typeface="楷体_GB2312" pitchFamily="49" charset="-122"/>
                <a:ea typeface="楷体_GB2312" pitchFamily="49" charset="-122"/>
              </a:rPr>
              <a:t>上线</a:t>
            </a:r>
            <a:endParaRPr lang="zh-CN"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智慧新一代圈存产品（工控级）正式推出</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完成第一个金融</a:t>
            </a:r>
            <a:r>
              <a:rPr lang="en-US" altLang="zh-CN" b="1" dirty="0">
                <a:solidFill>
                  <a:srgbClr val="FF0000"/>
                </a:solidFill>
                <a:latin typeface="楷体_GB2312" pitchFamily="49" charset="-122"/>
                <a:ea typeface="楷体_GB2312" pitchFamily="49" charset="-122"/>
              </a:rPr>
              <a:t>PBOC2.0</a:t>
            </a:r>
            <a:r>
              <a:rPr lang="zh-CN" altLang="zh-CN" b="1" dirty="0">
                <a:solidFill>
                  <a:srgbClr val="FF0000"/>
                </a:solidFill>
                <a:latin typeface="楷体_GB2312" pitchFamily="49" charset="-122"/>
                <a:ea typeface="楷体_GB2312" pitchFamily="49" charset="-122"/>
              </a:rPr>
              <a:t>园区卡</a:t>
            </a:r>
            <a:r>
              <a:rPr lang="zh-CN" altLang="zh-CN" b="1" dirty="0">
                <a:latin typeface="楷体_GB2312" pitchFamily="49" charset="-122"/>
                <a:ea typeface="楷体_GB2312" pitchFamily="49" charset="-122"/>
              </a:rPr>
              <a:t>系统建设：富士康昆山生产基地一卡通项目</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完成数字迎新系统、注册报到系统、离校系统等数字化应用产品开发</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推出支持移动</a:t>
            </a:r>
            <a:r>
              <a:rPr lang="en-US" altLang="zh-CN" b="1" dirty="0">
                <a:solidFill>
                  <a:srgbClr val="FF0000"/>
                </a:solidFill>
                <a:latin typeface="楷体_GB2312" pitchFamily="49" charset="-122"/>
                <a:ea typeface="楷体_GB2312" pitchFamily="49" charset="-122"/>
              </a:rPr>
              <a:t>PKI</a:t>
            </a:r>
            <a:r>
              <a:rPr lang="zh-CN" altLang="zh-CN" b="1" dirty="0">
                <a:solidFill>
                  <a:srgbClr val="FF0000"/>
                </a:solidFill>
                <a:latin typeface="楷体_GB2312" pitchFamily="49" charset="-122"/>
                <a:ea typeface="楷体_GB2312" pitchFamily="49" charset="-122"/>
              </a:rPr>
              <a:t>卡</a:t>
            </a:r>
            <a:r>
              <a:rPr lang="zh-CN" altLang="zh-CN" b="1" dirty="0">
                <a:latin typeface="楷体_GB2312" pitchFamily="49" charset="-122"/>
                <a:ea typeface="楷体_GB2312" pitchFamily="49" charset="-122"/>
              </a:rPr>
              <a:t>的金融级消费</a:t>
            </a:r>
            <a:r>
              <a:rPr lang="en-US" altLang="zh-CN" b="1" dirty="0">
                <a:latin typeface="楷体_GB2312" pitchFamily="49" charset="-122"/>
                <a:ea typeface="楷体_GB2312" pitchFamily="49" charset="-122"/>
              </a:rPr>
              <a:t>POS</a:t>
            </a:r>
            <a:r>
              <a:rPr lang="zh-CN" altLang="zh-CN" b="1" dirty="0">
                <a:latin typeface="楷体_GB2312" pitchFamily="49" charset="-122"/>
                <a:ea typeface="楷体_GB2312" pitchFamily="49" charset="-122"/>
              </a:rPr>
              <a:t>终端产品，入围广东移动战略合作厂商</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无线消费</a:t>
            </a:r>
            <a:r>
              <a:rPr lang="en-US" altLang="zh-CN" b="1" dirty="0">
                <a:latin typeface="楷体_GB2312" pitchFamily="49" charset="-122"/>
                <a:ea typeface="楷体_GB2312" pitchFamily="49" charset="-122"/>
              </a:rPr>
              <a:t>POS</a:t>
            </a:r>
            <a:r>
              <a:rPr lang="zh-CN" altLang="zh-CN" b="1" dirty="0">
                <a:latin typeface="楷体_GB2312" pitchFamily="49" charset="-122"/>
                <a:ea typeface="楷体_GB2312" pitchFamily="49" charset="-122"/>
              </a:rPr>
              <a:t>、无线考勤终端正式上市</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推出智慧掌上校园管理系统</a:t>
            </a:r>
            <a:r>
              <a:rPr lang="zh-CN" altLang="en-US" b="1" dirty="0">
                <a:latin typeface="楷体_GB2312" pitchFamily="49" charset="-122"/>
                <a:ea typeface="楷体_GB2312" pitchFamily="49" charset="-122"/>
              </a:rPr>
              <a:t>、</a:t>
            </a:r>
            <a:r>
              <a:rPr lang="zh-CN" altLang="zh-CN" b="1" dirty="0">
                <a:latin typeface="楷体_GB2312" pitchFamily="49" charset="-122"/>
                <a:ea typeface="楷体_GB2312" pitchFamily="49" charset="-122"/>
              </a:rPr>
              <a:t>积分结算管理系统</a:t>
            </a:r>
            <a:r>
              <a:rPr lang="zh-CN" altLang="en-US" b="1" dirty="0">
                <a:latin typeface="楷体_GB2312" pitchFamily="49" charset="-122"/>
                <a:ea typeface="楷体_GB2312" pitchFamily="49" charset="-122"/>
              </a:rPr>
              <a:t>、网上支付交易系统</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en-US" b="1" dirty="0">
                <a:latin typeface="楷体_GB2312" pitchFamily="49" charset="-122"/>
                <a:ea typeface="楷体_GB2312" pitchFamily="49" charset="-122"/>
              </a:rPr>
              <a:t>推出智慧门户平台系统、统一身份认证系统、数据中心系统</a:t>
            </a:r>
            <a:endParaRPr lang="zh-CN" altLang="zh-CN"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始终保持行业领先的技术创新能力</a:t>
            </a:r>
          </a:p>
        </p:txBody>
      </p:sp>
      <p:sp>
        <p:nvSpPr>
          <p:cNvPr id="5" name="矩形 32"/>
          <p:cNvSpPr>
            <a:spLocks noChangeArrowheads="1"/>
          </p:cNvSpPr>
          <p:nvPr/>
        </p:nvSpPr>
        <p:spPr bwMode="auto">
          <a:xfrm>
            <a:off x="179388" y="692150"/>
            <a:ext cx="8785225" cy="5910263"/>
          </a:xfrm>
          <a:prstGeom prst="rect">
            <a:avLst/>
          </a:prstGeom>
          <a:noFill/>
          <a:ln>
            <a:noFill/>
          </a:ln>
          <a:extLst/>
        </p:spPr>
        <p:txBody>
          <a:bodyPr>
            <a:spAutoFit/>
          </a:bodyPr>
          <a:lstStyle/>
          <a:p>
            <a:pPr eaLnBrk="1" fontAlgn="auto" hangingPunct="1">
              <a:spcBef>
                <a:spcPts val="0"/>
              </a:spcBef>
              <a:spcAft>
                <a:spcPts val="0"/>
              </a:spcAft>
              <a:defRPr/>
            </a:pPr>
            <a:r>
              <a:rPr lang="en-US" altLang="zh-CN" b="1" dirty="0">
                <a:solidFill>
                  <a:srgbClr val="FF0000"/>
                </a:solidFill>
                <a:latin typeface="楷体_GB2312" pitchFamily="49" charset="-122"/>
                <a:ea typeface="楷体_GB2312" pitchFamily="49" charset="-122"/>
              </a:rPr>
              <a:t>2010</a:t>
            </a:r>
            <a:r>
              <a:rPr lang="zh-CN" altLang="zh-CN" b="1" dirty="0">
                <a:solidFill>
                  <a:srgbClr val="FF0000"/>
                </a:solidFill>
                <a:latin typeface="楷体_GB2312" pitchFamily="49" charset="-122"/>
                <a:ea typeface="楷体_GB2312" pitchFamily="49" charset="-122"/>
              </a:rPr>
              <a:t>年</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业界</a:t>
            </a:r>
            <a:r>
              <a:rPr lang="zh-CN" altLang="en-US" b="1" dirty="0">
                <a:latin typeface="楷体_GB2312" pitchFamily="49" charset="-122"/>
                <a:ea typeface="楷体_GB2312" pitchFamily="49" charset="-122"/>
              </a:rPr>
              <a:t>首</a:t>
            </a:r>
            <a:r>
              <a:rPr lang="zh-CN" altLang="zh-CN" b="1" dirty="0">
                <a:latin typeface="楷体_GB2312" pitchFamily="49" charset="-122"/>
                <a:ea typeface="楷体_GB2312" pitchFamily="49" charset="-122"/>
              </a:rPr>
              <a:t>个省级一卡通集中管理平台（中国电信）正式投产，实现数据大集中管理，兼容多个品牌硬件</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支持拍照功能的新一代考勤设备上市</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完成采用全国首个</a:t>
            </a:r>
            <a:r>
              <a:rPr lang="zh-CN" altLang="zh-CN" b="1" dirty="0">
                <a:solidFill>
                  <a:srgbClr val="FF0000"/>
                </a:solidFill>
                <a:latin typeface="楷体_GB2312" pitchFamily="49" charset="-122"/>
                <a:ea typeface="楷体_GB2312" pitchFamily="49" charset="-122"/>
              </a:rPr>
              <a:t>金融</a:t>
            </a:r>
            <a:r>
              <a:rPr lang="en-US" altLang="zh-CN" b="1" dirty="0">
                <a:solidFill>
                  <a:srgbClr val="FF0000"/>
                </a:solidFill>
                <a:latin typeface="楷体_GB2312" pitchFamily="49" charset="-122"/>
                <a:ea typeface="楷体_GB2312" pitchFamily="49" charset="-122"/>
              </a:rPr>
              <a:t>32K JAVA</a:t>
            </a:r>
            <a:r>
              <a:rPr lang="zh-CN" altLang="zh-CN" b="1" dirty="0">
                <a:solidFill>
                  <a:srgbClr val="FF0000"/>
                </a:solidFill>
                <a:latin typeface="楷体_GB2312" pitchFamily="49" charset="-122"/>
                <a:ea typeface="楷体_GB2312" pitchFamily="49" charset="-122"/>
              </a:rPr>
              <a:t>卡</a:t>
            </a:r>
            <a:r>
              <a:rPr lang="en-US" altLang="zh-CN" b="1" dirty="0">
                <a:latin typeface="楷体_GB2312" pitchFamily="49" charset="-122"/>
                <a:ea typeface="楷体_GB2312" pitchFamily="49" charset="-122"/>
              </a:rPr>
              <a:t>IC</a:t>
            </a:r>
            <a:r>
              <a:rPr lang="zh-CN" altLang="zh-CN" b="1" dirty="0">
                <a:latin typeface="楷体_GB2312" pitchFamily="49" charset="-122"/>
                <a:ea typeface="楷体_GB2312" pitchFamily="49" charset="-122"/>
              </a:rPr>
              <a:t>卡校园一卡通系统开发和应用：四川外语学院</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推出可兼容三大运营商（移动、电信与联通）手机卡的一卡通消费系统和终端产品</a:t>
            </a:r>
          </a:p>
          <a:p>
            <a:pPr eaLnBrk="1" fontAlgn="auto" hangingPunct="1">
              <a:spcBef>
                <a:spcPts val="0"/>
              </a:spcBef>
              <a:spcAft>
                <a:spcPts val="0"/>
              </a:spcAft>
              <a:defRPr/>
            </a:pPr>
            <a:r>
              <a:rPr lang="en-US" altLang="zh-CN" b="1" dirty="0">
                <a:latin typeface="楷体_GB2312" pitchFamily="49" charset="-122"/>
                <a:ea typeface="楷体_GB2312" pitchFamily="49" charset="-122"/>
              </a:rPr>
              <a:t> </a:t>
            </a:r>
            <a:endParaRPr lang="zh-CN" altLang="zh-CN" b="1" dirty="0">
              <a:latin typeface="楷体_GB2312" pitchFamily="49" charset="-122"/>
              <a:ea typeface="楷体_GB2312" pitchFamily="49" charset="-122"/>
            </a:endParaRPr>
          </a:p>
          <a:p>
            <a:pPr eaLnBrk="1" fontAlgn="auto" hangingPunct="1">
              <a:spcBef>
                <a:spcPts val="0"/>
              </a:spcBef>
              <a:spcAft>
                <a:spcPts val="0"/>
              </a:spcAft>
              <a:defRPr/>
            </a:pPr>
            <a:r>
              <a:rPr lang="en-US" altLang="zh-CN" b="1" dirty="0">
                <a:solidFill>
                  <a:srgbClr val="FF0000"/>
                </a:solidFill>
                <a:latin typeface="楷体_GB2312" pitchFamily="49" charset="-122"/>
                <a:ea typeface="楷体_GB2312" pitchFamily="49" charset="-122"/>
              </a:rPr>
              <a:t>2009</a:t>
            </a:r>
            <a:r>
              <a:rPr lang="zh-CN" altLang="zh-CN" b="1" dirty="0">
                <a:solidFill>
                  <a:srgbClr val="FF0000"/>
                </a:solidFill>
                <a:latin typeface="楷体_GB2312" pitchFamily="49" charset="-122"/>
                <a:ea typeface="楷体_GB2312" pitchFamily="49" charset="-122"/>
              </a:rPr>
              <a:t>年</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完成北京首个实现校园一卡通系统与公交系统对接的项目建设</a:t>
            </a:r>
            <a:r>
              <a:rPr lang="zh-CN" altLang="en-US" b="1" dirty="0">
                <a:latin typeface="楷体_GB2312" pitchFamily="49" charset="-122"/>
                <a:ea typeface="楷体_GB2312" pitchFamily="49" charset="-122"/>
              </a:rPr>
              <a:t>：北方工业大学</a:t>
            </a:r>
            <a:endParaRPr lang="zh-CN"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开发推出支持</a:t>
            </a:r>
            <a:r>
              <a:rPr lang="en-US" altLang="zh-CN" b="1" dirty="0">
                <a:solidFill>
                  <a:srgbClr val="FF0000"/>
                </a:solidFill>
                <a:latin typeface="楷体_GB2312" pitchFamily="49" charset="-122"/>
                <a:ea typeface="楷体_GB2312" pitchFamily="49" charset="-122"/>
              </a:rPr>
              <a:t>2.4G</a:t>
            </a:r>
            <a:r>
              <a:rPr lang="zh-CN" altLang="zh-CN" b="1" dirty="0">
                <a:solidFill>
                  <a:srgbClr val="FF0000"/>
                </a:solidFill>
                <a:latin typeface="楷体_GB2312" pitchFamily="49" charset="-122"/>
                <a:ea typeface="楷体_GB2312" pitchFamily="49" charset="-122"/>
              </a:rPr>
              <a:t>手机卡</a:t>
            </a:r>
            <a:r>
              <a:rPr lang="zh-CN" altLang="zh-CN" b="1" dirty="0">
                <a:latin typeface="楷体_GB2312" pitchFamily="49" charset="-122"/>
                <a:ea typeface="楷体_GB2312" pitchFamily="49" charset="-122"/>
              </a:rPr>
              <a:t>的一卡通系统和全线产品，并成功建成全国第一个</a:t>
            </a:r>
            <a:r>
              <a:rPr lang="en-US" altLang="zh-CN" b="1" dirty="0">
                <a:latin typeface="楷体_GB2312" pitchFamily="49" charset="-122"/>
                <a:ea typeface="楷体_GB2312" pitchFamily="49" charset="-122"/>
              </a:rPr>
              <a:t>2.4G</a:t>
            </a:r>
            <a:r>
              <a:rPr lang="zh-CN" altLang="zh-CN" b="1" dirty="0">
                <a:latin typeface="楷体_GB2312" pitchFamily="49" charset="-122"/>
                <a:ea typeface="楷体_GB2312" pitchFamily="49" charset="-122"/>
              </a:rPr>
              <a:t>手机一卡通项目：西安培华学院</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业界第一个地市级一卡通集中管理平台（中国电信）投入试运行</a:t>
            </a:r>
            <a:r>
              <a:rPr lang="zh-CN" altLang="en-US" b="1" dirty="0">
                <a:latin typeface="楷体_GB2312" pitchFamily="49" charset="-122"/>
                <a:ea typeface="楷体_GB2312" pitchFamily="49" charset="-122"/>
              </a:rPr>
              <a:t>：安徽蚌埠电信市平台</a:t>
            </a:r>
            <a:endParaRPr lang="zh-CN"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多项目缴费综合管理系统正式推出</a:t>
            </a:r>
          </a:p>
          <a:p>
            <a:pPr eaLnBrk="1" fontAlgn="auto" hangingPunct="1">
              <a:spcBef>
                <a:spcPts val="0"/>
              </a:spcBef>
              <a:spcAft>
                <a:spcPts val="0"/>
              </a:spcAft>
              <a:defRPr/>
            </a:pPr>
            <a:r>
              <a:rPr lang="en-US" altLang="zh-CN" b="1" dirty="0">
                <a:latin typeface="楷体_GB2312" pitchFamily="49" charset="-122"/>
                <a:ea typeface="楷体_GB2312" pitchFamily="49" charset="-122"/>
              </a:rPr>
              <a:t> </a:t>
            </a:r>
            <a:endParaRPr lang="zh-CN" altLang="zh-CN" b="1" dirty="0">
              <a:latin typeface="楷体_GB2312" pitchFamily="49" charset="-122"/>
              <a:ea typeface="楷体_GB2312" pitchFamily="49" charset="-122"/>
            </a:endParaRPr>
          </a:p>
          <a:p>
            <a:pPr eaLnBrk="1" fontAlgn="auto" hangingPunct="1">
              <a:spcBef>
                <a:spcPts val="0"/>
              </a:spcBef>
              <a:spcAft>
                <a:spcPts val="0"/>
              </a:spcAft>
              <a:defRPr/>
            </a:pPr>
            <a:r>
              <a:rPr lang="en-US" altLang="zh-CN" b="1" dirty="0">
                <a:solidFill>
                  <a:srgbClr val="FF0000"/>
                </a:solidFill>
                <a:latin typeface="楷体_GB2312" pitchFamily="49" charset="-122"/>
                <a:ea typeface="楷体_GB2312" pitchFamily="49" charset="-122"/>
              </a:rPr>
              <a:t>2008</a:t>
            </a:r>
            <a:r>
              <a:rPr lang="zh-CN" altLang="zh-CN" b="1" dirty="0">
                <a:solidFill>
                  <a:srgbClr val="FF0000"/>
                </a:solidFill>
                <a:latin typeface="楷体_GB2312" pitchFamily="49" charset="-122"/>
                <a:ea typeface="楷体_GB2312" pitchFamily="49" charset="-122"/>
              </a:rPr>
              <a:t>年</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完成可实现</a:t>
            </a:r>
            <a:r>
              <a:rPr lang="en-US" altLang="zh-CN" b="1" dirty="0">
                <a:latin typeface="楷体_GB2312" pitchFamily="49" charset="-122"/>
                <a:ea typeface="楷体_GB2312" pitchFamily="49" charset="-122"/>
              </a:rPr>
              <a:t>4</a:t>
            </a:r>
            <a:r>
              <a:rPr lang="zh-CN" altLang="zh-CN" b="1" dirty="0">
                <a:latin typeface="楷体_GB2312" pitchFamily="49" charset="-122"/>
                <a:ea typeface="楷体_GB2312" pitchFamily="49" charset="-122"/>
              </a:rPr>
              <a:t>家银行卡进行圈存转账的系统开发，并投入使用：北京工业大学</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推出“智慧大型实验设备管理系统与智慧场馆预约管理系统”</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完成国内首个</a:t>
            </a:r>
            <a:r>
              <a:rPr lang="en-US" altLang="zh-CN" b="1" dirty="0">
                <a:latin typeface="楷体_GB2312" pitchFamily="49" charset="-122"/>
                <a:ea typeface="楷体_GB2312" pitchFamily="49" charset="-122"/>
              </a:rPr>
              <a:t>M1</a:t>
            </a:r>
            <a:r>
              <a:rPr lang="zh-CN" altLang="zh-CN" b="1" dirty="0">
                <a:latin typeface="楷体_GB2312" pitchFamily="49" charset="-122"/>
                <a:ea typeface="楷体_GB2312" pitchFamily="49" charset="-122"/>
              </a:rPr>
              <a:t>卡升级为</a:t>
            </a:r>
            <a:r>
              <a:rPr lang="en-US" altLang="zh-CN" b="1" dirty="0">
                <a:latin typeface="楷体_GB2312" pitchFamily="49" charset="-122"/>
                <a:ea typeface="楷体_GB2312" pitchFamily="49" charset="-122"/>
              </a:rPr>
              <a:t>CPU</a:t>
            </a:r>
            <a:r>
              <a:rPr lang="zh-CN" altLang="zh-CN" b="1" dirty="0">
                <a:latin typeface="楷体_GB2312" pitchFamily="49" charset="-122"/>
                <a:ea typeface="楷体_GB2312" pitchFamily="49" charset="-122"/>
              </a:rPr>
              <a:t>卡系统的系统改造：西南大学</a:t>
            </a:r>
          </a:p>
          <a:p>
            <a:pPr marL="285750" indent="-285750" eaLnBrk="1" fontAlgn="auto" hangingPunct="1">
              <a:spcBef>
                <a:spcPts val="0"/>
              </a:spcBef>
              <a:spcAft>
                <a:spcPts val="0"/>
              </a:spcAft>
              <a:buFont typeface="Wingdings" pitchFamily="2" charset="2"/>
              <a:buChar char="u"/>
              <a:defRPr/>
            </a:pPr>
            <a:r>
              <a:rPr lang="zh-CN" altLang="zh-CN" b="1" dirty="0">
                <a:latin typeface="楷体_GB2312" pitchFamily="49" charset="-122"/>
                <a:ea typeface="楷体_GB2312" pitchFamily="49" charset="-122"/>
              </a:rPr>
              <a:t>地市级普教一卡通综合管理平台系统：上海社保中小学一卡通项目</a:t>
            </a:r>
            <a:endParaRPr lang="en-US" altLang="zh-CN" b="1" dirty="0">
              <a:latin typeface="楷体_GB2312" pitchFamily="49" charset="-122"/>
              <a:ea typeface="楷体_GB2312" pitchFamily="49" charset="-122"/>
            </a:endParaRPr>
          </a:p>
          <a:p>
            <a:pPr marL="285750" indent="-285750" eaLnBrk="1" fontAlgn="auto" hangingPunct="1">
              <a:spcBef>
                <a:spcPts val="0"/>
              </a:spcBef>
              <a:spcAft>
                <a:spcPts val="0"/>
              </a:spcAft>
              <a:buFont typeface="Wingdings" pitchFamily="2" charset="2"/>
              <a:buChar char="u"/>
              <a:defRPr/>
            </a:pPr>
            <a:r>
              <a:rPr lang="zh-CN" altLang="en-US" b="1" dirty="0">
                <a:latin typeface="楷体_GB2312" pitchFamily="49" charset="-122"/>
                <a:ea typeface="楷体_GB2312" pitchFamily="49" charset="-122"/>
              </a:rPr>
              <a:t>所有终端</a:t>
            </a:r>
            <a:r>
              <a:rPr lang="en-US" altLang="zh-CN" b="1" dirty="0">
                <a:latin typeface="楷体_GB2312" pitchFamily="49" charset="-122"/>
                <a:ea typeface="楷体_GB2312" pitchFamily="49" charset="-122"/>
              </a:rPr>
              <a:t>POS</a:t>
            </a:r>
            <a:r>
              <a:rPr lang="zh-CN" altLang="en-US" b="1" dirty="0">
                <a:latin typeface="楷体_GB2312" pitchFamily="49" charset="-122"/>
                <a:ea typeface="楷体_GB2312" pitchFamily="49" charset="-122"/>
              </a:rPr>
              <a:t>采用</a:t>
            </a:r>
            <a:r>
              <a:rPr lang="en-US" altLang="zh-CN" b="1" dirty="0">
                <a:latin typeface="楷体_GB2312" pitchFamily="49" charset="-122"/>
                <a:ea typeface="楷体_GB2312" pitchFamily="49" charset="-122"/>
              </a:rPr>
              <a:t>ARM 32</a:t>
            </a:r>
            <a:r>
              <a:rPr lang="zh-CN" altLang="en-US" b="1" dirty="0">
                <a:latin typeface="楷体_GB2312" pitchFamily="49" charset="-122"/>
                <a:ea typeface="楷体_GB2312" pitchFamily="49" charset="-122"/>
              </a:rPr>
              <a:t>位机作为硬件处理器</a:t>
            </a:r>
            <a:r>
              <a:rPr lang="en-US" altLang="zh-CN" sz="1600" dirty="0">
                <a:solidFill>
                  <a:srgbClr val="FF0000"/>
                </a:solidFill>
                <a:latin typeface="+mn-lt"/>
                <a:ea typeface="+mn-ea"/>
              </a:rPr>
              <a:t>……</a:t>
            </a:r>
            <a:endParaRPr lang="zh-CN" altLang="zh-CN" sz="1600" dirty="0">
              <a:solidFill>
                <a:srgbClr val="FF0000"/>
              </a:solidFill>
              <a:latin typeface="+mn-lt"/>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典型案例：中国科学技术大学</a:t>
            </a:r>
          </a:p>
        </p:txBody>
      </p:sp>
      <p:sp>
        <p:nvSpPr>
          <p:cNvPr id="22531" name="Rectangle 2"/>
          <p:cNvSpPr>
            <a:spLocks noChangeArrowheads="1"/>
          </p:cNvSpPr>
          <p:nvPr/>
        </p:nvSpPr>
        <p:spPr bwMode="auto">
          <a:xfrm>
            <a:off x="179388" y="768350"/>
            <a:ext cx="856932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000" b="1">
                <a:solidFill>
                  <a:srgbClr val="000000"/>
                </a:solidFill>
                <a:latin typeface="楷体_GB2312"/>
                <a:ea typeface="楷体_GB2312"/>
                <a:cs typeface="楷体_GB2312"/>
              </a:rPr>
              <a:t>由学校提出业务需求，智慧电子提供全面的产品</a:t>
            </a:r>
            <a:endParaRPr lang="en-US" altLang="zh-CN" sz="2000" b="1">
              <a:solidFill>
                <a:srgbClr val="000000"/>
              </a:solidFill>
              <a:latin typeface="楷体_GB2312"/>
              <a:ea typeface="楷体_GB2312"/>
              <a:cs typeface="楷体_GB2312"/>
            </a:endParaRPr>
          </a:p>
          <a:p>
            <a:pPr eaLnBrk="1" hangingPunct="1">
              <a:spcBef>
                <a:spcPct val="50000"/>
              </a:spcBef>
              <a:buFontTx/>
              <a:buNone/>
            </a:pPr>
            <a:r>
              <a:rPr lang="zh-CN" altLang="en-US" sz="2000" b="1">
                <a:solidFill>
                  <a:srgbClr val="000000"/>
                </a:solidFill>
                <a:latin typeface="楷体_GB2312"/>
                <a:ea typeface="楷体_GB2312"/>
                <a:cs typeface="楷体_GB2312"/>
              </a:rPr>
              <a:t>共有</a:t>
            </a:r>
            <a:r>
              <a:rPr lang="en-US" altLang="zh-CN" sz="2000" b="1">
                <a:solidFill>
                  <a:srgbClr val="000000"/>
                </a:solidFill>
                <a:latin typeface="楷体_GB2312"/>
                <a:ea typeface="楷体_GB2312"/>
                <a:cs typeface="楷体_GB2312"/>
              </a:rPr>
              <a:t>600</a:t>
            </a:r>
            <a:r>
              <a:rPr lang="zh-CN" altLang="en-US" sz="2000" b="1">
                <a:solidFill>
                  <a:srgbClr val="000000"/>
                </a:solidFill>
                <a:latin typeface="楷体_GB2312"/>
                <a:ea typeface="楷体_GB2312"/>
                <a:cs typeface="楷体_GB2312"/>
              </a:rPr>
              <a:t>多个终端设备，</a:t>
            </a:r>
            <a:r>
              <a:rPr lang="en-US" altLang="zh-CN" sz="2000" b="1">
                <a:solidFill>
                  <a:srgbClr val="000000"/>
                </a:solidFill>
                <a:latin typeface="楷体_GB2312"/>
                <a:ea typeface="楷体_GB2312"/>
                <a:cs typeface="楷体_GB2312"/>
              </a:rPr>
              <a:t>40</a:t>
            </a:r>
            <a:r>
              <a:rPr lang="zh-CN" altLang="en-US" sz="2000" b="1">
                <a:solidFill>
                  <a:srgbClr val="000000"/>
                </a:solidFill>
                <a:latin typeface="楷体_GB2312"/>
                <a:ea typeface="楷体_GB2312"/>
                <a:cs typeface="楷体_GB2312"/>
              </a:rPr>
              <a:t>多个应用子系统</a:t>
            </a:r>
          </a:p>
          <a:p>
            <a:pPr eaLnBrk="1" hangingPunct="1">
              <a:spcBef>
                <a:spcPct val="50000"/>
              </a:spcBef>
              <a:buFontTx/>
              <a:buNone/>
            </a:pPr>
            <a:r>
              <a:rPr lang="zh-CN" altLang="en-US" sz="2000" b="1">
                <a:solidFill>
                  <a:srgbClr val="000000"/>
                </a:solidFill>
                <a:latin typeface="楷体_GB2312"/>
                <a:ea typeface="楷体_GB2312"/>
                <a:cs typeface="楷体_GB2312"/>
              </a:rPr>
              <a:t>鉴定意见：</a:t>
            </a:r>
          </a:p>
          <a:p>
            <a:pPr eaLnBrk="1" hangingPunct="1">
              <a:spcBef>
                <a:spcPct val="50000"/>
              </a:spcBef>
              <a:buFont typeface="Wingdings" panose="05000000000000000000" pitchFamily="2" charset="2"/>
              <a:buNone/>
            </a:pPr>
            <a:r>
              <a:rPr lang="zh-CN" altLang="en-US" sz="2000" b="1">
                <a:solidFill>
                  <a:srgbClr val="000000"/>
                </a:solidFill>
                <a:latin typeface="楷体_GB2312"/>
                <a:ea typeface="楷体_GB2312"/>
                <a:cs typeface="楷体_GB2312"/>
              </a:rPr>
              <a:t>     </a:t>
            </a:r>
            <a:r>
              <a:rPr lang="zh-CN" altLang="en-US" sz="2000" b="1">
                <a:latin typeface="楷体_GB2312"/>
                <a:ea typeface="楷体_GB2312"/>
                <a:cs typeface="楷体_GB2312"/>
              </a:rPr>
              <a:t>鉴定委员会一致认为，中国科大“校园一卡通”项目定位于数字化校园的基础工程，</a:t>
            </a:r>
            <a:r>
              <a:rPr lang="zh-CN" altLang="en-US" sz="2000" b="1">
                <a:solidFill>
                  <a:srgbClr val="000000"/>
                </a:solidFill>
                <a:latin typeface="楷体_GB2312"/>
                <a:ea typeface="楷体_GB2312"/>
                <a:cs typeface="楷体_GB2312"/>
              </a:rPr>
              <a:t>构建了一个功能完整、可用性高、伸缩性强、安全可靠的数字化一卡通应用系统，</a:t>
            </a:r>
            <a:r>
              <a:rPr lang="zh-CN" altLang="en-US" sz="2000" b="1">
                <a:latin typeface="楷体_GB2312"/>
                <a:ea typeface="楷体_GB2312"/>
                <a:cs typeface="楷体_GB2312"/>
              </a:rPr>
              <a:t>成功地将校园一卡通应用于校园管理并与校园</a:t>
            </a:r>
            <a:r>
              <a:rPr lang="en-US" altLang="zh-CN" sz="2000" b="1">
                <a:latin typeface="楷体_GB2312"/>
                <a:ea typeface="楷体_GB2312"/>
                <a:cs typeface="楷体_GB2312"/>
              </a:rPr>
              <a:t>MIS</a:t>
            </a:r>
            <a:r>
              <a:rPr lang="zh-CN" altLang="en-US" sz="2000" b="1">
                <a:latin typeface="楷体_GB2312"/>
                <a:ea typeface="楷体_GB2312"/>
                <a:cs typeface="楷体_GB2312"/>
              </a:rPr>
              <a:t>连接，“校园一卡通”作为中国科大的信息化建设的基本支撑点之一，整个系统实现了资源数字化、传输网络化，用户终端智能化、管理结算自动化，</a:t>
            </a:r>
            <a:r>
              <a:rPr lang="zh-CN" altLang="en-US" sz="2000" b="1">
                <a:solidFill>
                  <a:srgbClr val="000000"/>
                </a:solidFill>
                <a:latin typeface="楷体_GB2312"/>
                <a:ea typeface="楷体_GB2312"/>
                <a:cs typeface="楷体_GB2312"/>
              </a:rPr>
              <a:t>收到了良好的应用效果。</a:t>
            </a:r>
            <a:endParaRPr lang="en-US" altLang="zh-CN" sz="2000" b="1">
              <a:solidFill>
                <a:srgbClr val="000000"/>
              </a:solidFill>
              <a:latin typeface="楷体_GB2312"/>
              <a:ea typeface="楷体_GB2312"/>
              <a:cs typeface="楷体_GB2312"/>
            </a:endParaRPr>
          </a:p>
          <a:p>
            <a:pPr eaLnBrk="1" hangingPunct="1">
              <a:spcBef>
                <a:spcPct val="50000"/>
              </a:spcBef>
              <a:buFontTx/>
              <a:buNone/>
            </a:pPr>
            <a:r>
              <a:rPr lang="zh-CN" altLang="en-US" sz="2000" b="1">
                <a:solidFill>
                  <a:srgbClr val="000000"/>
                </a:solidFill>
                <a:latin typeface="楷体_GB2312"/>
                <a:ea typeface="楷体_GB2312"/>
                <a:cs typeface="楷体_GB2312"/>
              </a:rPr>
              <a:t>鉴定委员会成员：</a:t>
            </a:r>
          </a:p>
          <a:p>
            <a:pPr eaLnBrk="1" hangingPunct="1">
              <a:spcBef>
                <a:spcPct val="50000"/>
              </a:spcBef>
              <a:buFont typeface="Wingdings" panose="05000000000000000000" pitchFamily="2" charset="2"/>
              <a:buNone/>
            </a:pPr>
            <a:r>
              <a:rPr lang="zh-CN" altLang="en-US" sz="2000" b="1">
                <a:solidFill>
                  <a:srgbClr val="000000"/>
                </a:solidFill>
                <a:latin typeface="楷体_GB2312"/>
                <a:ea typeface="楷体_GB2312"/>
                <a:cs typeface="楷体_GB2312"/>
              </a:rPr>
              <a:t>     清华大学                 北京大学          中国科学院</a:t>
            </a:r>
          </a:p>
          <a:p>
            <a:pPr eaLnBrk="1" hangingPunct="1">
              <a:spcBef>
                <a:spcPct val="50000"/>
              </a:spcBef>
              <a:buFont typeface="Wingdings" panose="05000000000000000000" pitchFamily="2" charset="2"/>
              <a:buNone/>
            </a:pPr>
            <a:r>
              <a:rPr lang="zh-CN" altLang="en-US" sz="2000" b="1">
                <a:solidFill>
                  <a:srgbClr val="000000"/>
                </a:solidFill>
                <a:latin typeface="楷体_GB2312"/>
                <a:ea typeface="楷体_GB2312"/>
                <a:cs typeface="楷体_GB2312"/>
              </a:rPr>
              <a:t>     安徽智能研究所      安徽大学          合肥工业大学等</a:t>
            </a:r>
            <a:endParaRPr lang="en-US" altLang="zh-CN" sz="2000" b="1">
              <a:solidFill>
                <a:srgbClr val="000000"/>
              </a:solidFill>
              <a:latin typeface="楷体_GB2312"/>
              <a:ea typeface="楷体_GB2312"/>
              <a:cs typeface="楷体_GB2312"/>
            </a:endParaRPr>
          </a:p>
          <a:p>
            <a:pPr eaLnBrk="1" hangingPunct="1">
              <a:spcBef>
                <a:spcPct val="50000"/>
              </a:spcBef>
              <a:buFont typeface="Wingdings" panose="05000000000000000000" pitchFamily="2" charset="2"/>
              <a:buNone/>
            </a:pPr>
            <a:endParaRPr lang="zh-CN" altLang="en-US" sz="2000" b="1">
              <a:solidFill>
                <a:srgbClr val="FF0000"/>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8"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典型案例：中国人民大学</a:t>
            </a:r>
          </a:p>
        </p:txBody>
      </p:sp>
      <p:sp>
        <p:nvSpPr>
          <p:cNvPr id="24579" name="Rectangle 3"/>
          <p:cNvSpPr>
            <a:spLocks noChangeArrowheads="1"/>
          </p:cNvSpPr>
          <p:nvPr/>
        </p:nvSpPr>
        <p:spPr bwMode="auto">
          <a:xfrm>
            <a:off x="381000" y="1295400"/>
            <a:ext cx="7924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zh-CN" altLang="en-US" sz="2000" b="1">
                <a:latin typeface="楷体_GB2312"/>
                <a:ea typeface="楷体_GB2312"/>
                <a:cs typeface="楷体_GB2312"/>
              </a:rPr>
              <a:t>第一次与学校共同制定卡片结构规范、机具操作卡片规范、终端接入规范、身份识别类业务数据交换规范、支付交易类业务数据交换规范，在此基础上智慧电子提供一卡通平台软件，接入</a:t>
            </a:r>
            <a:r>
              <a:rPr kumimoji="1" lang="en-US" altLang="zh-CN" sz="2000" b="1">
                <a:latin typeface="楷体_GB2312"/>
                <a:ea typeface="楷体_GB2312"/>
                <a:cs typeface="楷体_GB2312"/>
              </a:rPr>
              <a:t>4</a:t>
            </a:r>
            <a:r>
              <a:rPr kumimoji="1" lang="zh-CN" altLang="en-US" sz="2000" b="1">
                <a:latin typeface="楷体_GB2312"/>
                <a:ea typeface="楷体_GB2312"/>
                <a:cs typeface="楷体_GB2312"/>
              </a:rPr>
              <a:t>个厂家的终端设备和</a:t>
            </a:r>
            <a:r>
              <a:rPr kumimoji="1" lang="en-US" altLang="zh-CN" sz="2000" b="1">
                <a:latin typeface="楷体_GB2312"/>
                <a:ea typeface="楷体_GB2312"/>
                <a:cs typeface="楷体_GB2312"/>
              </a:rPr>
              <a:t>18</a:t>
            </a:r>
            <a:r>
              <a:rPr kumimoji="1" lang="zh-CN" altLang="en-US" sz="2000" b="1">
                <a:latin typeface="楷体_GB2312"/>
                <a:ea typeface="楷体_GB2312"/>
                <a:cs typeface="楷体_GB2312"/>
              </a:rPr>
              <a:t>家软件系统。国内首家使用双界面</a:t>
            </a:r>
            <a:r>
              <a:rPr kumimoji="1" lang="en-US" altLang="zh-CN" sz="2000" b="1">
                <a:latin typeface="楷体_GB2312"/>
                <a:ea typeface="楷体_GB2312"/>
                <a:cs typeface="楷体_GB2312"/>
              </a:rPr>
              <a:t>CPU</a:t>
            </a:r>
            <a:r>
              <a:rPr kumimoji="1" lang="zh-CN" altLang="en-US" sz="2000" b="1">
                <a:latin typeface="楷体_GB2312"/>
                <a:ea typeface="楷体_GB2312"/>
                <a:cs typeface="楷体_GB2312"/>
              </a:rPr>
              <a:t>卡、单界面</a:t>
            </a:r>
            <a:r>
              <a:rPr kumimoji="1" lang="en-US" altLang="zh-CN" sz="2000" b="1">
                <a:latin typeface="楷体_GB2312"/>
                <a:ea typeface="楷体_GB2312"/>
                <a:cs typeface="楷体_GB2312"/>
              </a:rPr>
              <a:t>CPU</a:t>
            </a:r>
            <a:r>
              <a:rPr kumimoji="1" lang="zh-CN" altLang="en-US" sz="2000" b="1">
                <a:latin typeface="楷体_GB2312"/>
                <a:ea typeface="楷体_GB2312"/>
                <a:cs typeface="楷体_GB2312"/>
              </a:rPr>
              <a:t>卡、逻辑加密卡。</a:t>
            </a:r>
          </a:p>
        </p:txBody>
      </p:sp>
      <p:sp>
        <p:nvSpPr>
          <p:cNvPr id="24580" name="Rectangle 4"/>
          <p:cNvSpPr>
            <a:spLocks noChangeArrowheads="1"/>
          </p:cNvSpPr>
          <p:nvPr/>
        </p:nvSpPr>
        <p:spPr bwMode="auto">
          <a:xfrm>
            <a:off x="533400" y="3276600"/>
            <a:ext cx="83820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91440">
            <a:spAutoFit/>
          </a:bodyPr>
          <a:lstStyle>
            <a:lvl1pPr marL="177800" indent="-177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b="1">
                <a:solidFill>
                  <a:srgbClr val="000000"/>
                </a:solidFill>
                <a:latin typeface="楷体_GB2312"/>
                <a:ea typeface="楷体_GB2312"/>
                <a:cs typeface="楷体_GB2312"/>
              </a:rPr>
              <a:t>验收结论：</a:t>
            </a:r>
          </a:p>
          <a:p>
            <a:pPr eaLnBrk="1" hangingPunct="1">
              <a:spcBef>
                <a:spcPct val="0"/>
              </a:spcBef>
              <a:buFont typeface="Wingdings" panose="05000000000000000000" pitchFamily="2" charset="2"/>
              <a:buNone/>
            </a:pPr>
            <a:r>
              <a:rPr lang="zh-CN" altLang="en-US" sz="2000" b="1">
                <a:solidFill>
                  <a:srgbClr val="000000"/>
                </a:solidFill>
                <a:latin typeface="楷体_GB2312"/>
                <a:ea typeface="楷体_GB2312"/>
                <a:cs typeface="楷体_GB2312"/>
              </a:rPr>
              <a:t>    </a:t>
            </a:r>
            <a:r>
              <a:rPr lang="zh-CN" altLang="en-US" sz="2000" b="1">
                <a:latin typeface="楷体_GB2312"/>
                <a:ea typeface="楷体_GB2312"/>
                <a:cs typeface="楷体_GB2312"/>
              </a:rPr>
              <a:t>中国人民大学“数字人大”校园卡项目作为数字化校园的基础工程和重要组成部分，基本实现了数字化校园证件卡统一身份认证、金融级交易支付应用，并将校园卡应用于校园管理与学校多个管理信息系统连接。</a:t>
            </a:r>
            <a:r>
              <a:rPr lang="zh-CN" altLang="en-US" sz="2000" b="1">
                <a:solidFill>
                  <a:srgbClr val="000000"/>
                </a:solidFill>
                <a:latin typeface="楷体_GB2312"/>
                <a:ea typeface="楷体_GB2312"/>
                <a:cs typeface="楷体_GB2312"/>
              </a:rPr>
              <a:t>系统总体达到了目前校园卡应用的国内先进水平，其中，</a:t>
            </a:r>
            <a:r>
              <a:rPr lang="zh-CN" altLang="en-US" sz="2000" b="1">
                <a:solidFill>
                  <a:srgbClr val="FF0000"/>
                </a:solidFill>
                <a:latin typeface="楷体_GB2312"/>
                <a:ea typeface="楷体_GB2312"/>
                <a:cs typeface="楷体_GB2312"/>
              </a:rPr>
              <a:t>在卡片的应用、系统的安全措施、财务系统的设计上，达到了国内领先水平。</a:t>
            </a:r>
            <a:endParaRPr lang="zh-CN" altLang="en-US" sz="2000" b="1">
              <a:solidFill>
                <a:srgbClr val="000000"/>
              </a:solidFill>
              <a:latin typeface="楷体_GB2312"/>
              <a:ea typeface="楷体_GB2312"/>
              <a:cs typeface="楷体_GB231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标题 1"/>
          <p:cNvSpPr txBox="1">
            <a:spLocks/>
          </p:cNvSpPr>
          <p:nvPr/>
        </p:nvSpPr>
        <p:spPr bwMode="auto">
          <a:xfrm>
            <a:off x="827088" y="115888"/>
            <a:ext cx="79216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zh-CN" altLang="en-US" sz="4000" b="1">
                <a:solidFill>
                  <a:srgbClr val="00B0F0"/>
                </a:solidFill>
                <a:latin typeface="楷体_GB2312"/>
                <a:ea typeface="楷体_GB2312"/>
                <a:cs typeface="楷体_GB2312"/>
              </a:rPr>
              <a:t>典型案例：复旦大学</a:t>
            </a:r>
          </a:p>
        </p:txBody>
      </p:sp>
      <p:sp>
        <p:nvSpPr>
          <p:cNvPr id="26627" name="Rectangle 3"/>
          <p:cNvSpPr>
            <a:spLocks noChangeArrowheads="1"/>
          </p:cNvSpPr>
          <p:nvPr/>
        </p:nvSpPr>
        <p:spPr bwMode="auto">
          <a:xfrm>
            <a:off x="381000" y="1143000"/>
            <a:ext cx="7696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CCFF33"/>
              </a:buClr>
              <a:buSzPct val="70000"/>
              <a:buFont typeface="Wingdings" panose="05000000000000000000" pitchFamily="2" charset="2"/>
              <a:buNone/>
            </a:pPr>
            <a:r>
              <a:rPr kumimoji="1" lang="zh-CN" altLang="en-US" sz="2000" dirty="0">
                <a:solidFill>
                  <a:srgbClr val="3366CC"/>
                </a:solidFill>
                <a:ea typeface="方正舒体" panose="02010601030101010101" pitchFamily="2" charset="-122"/>
              </a:rPr>
              <a:t>            </a:t>
            </a:r>
            <a:r>
              <a:rPr kumimoji="1" lang="zh-CN" altLang="en-US" sz="2000" b="1" dirty="0">
                <a:solidFill>
                  <a:srgbClr val="3366CC"/>
                </a:solidFill>
                <a:latin typeface="楷体_GB2312"/>
                <a:ea typeface="楷体_GB2312"/>
                <a:cs typeface="楷体_GB2312"/>
              </a:rPr>
              <a:t>一卡通软件系统</a:t>
            </a:r>
            <a:r>
              <a:rPr kumimoji="1" lang="zh-CN" altLang="en-US" sz="2000" b="1" dirty="0" smtClean="0">
                <a:solidFill>
                  <a:srgbClr val="3366CC"/>
                </a:solidFill>
                <a:latin typeface="楷体_GB2312"/>
                <a:ea typeface="楷体_GB2312"/>
                <a:cs typeface="楷体_GB2312"/>
              </a:rPr>
              <a:t>由</a:t>
            </a:r>
            <a:r>
              <a:rPr kumimoji="1" lang="zh-CN" altLang="en-US" sz="2000" b="1" dirty="0">
                <a:solidFill>
                  <a:srgbClr val="3366CC"/>
                </a:solidFill>
                <a:latin typeface="楷体_GB2312"/>
                <a:ea typeface="楷体_GB2312"/>
                <a:cs typeface="楷体_GB2312"/>
              </a:rPr>
              <a:t>胜</a:t>
            </a:r>
            <a:r>
              <a:rPr kumimoji="1" lang="zh-CN" altLang="en-US" sz="2000" b="1">
                <a:solidFill>
                  <a:srgbClr val="3366CC"/>
                </a:solidFill>
                <a:latin typeface="楷体_GB2312"/>
                <a:ea typeface="楷体_GB2312"/>
                <a:cs typeface="楷体_GB2312"/>
              </a:rPr>
              <a:t>科</a:t>
            </a:r>
            <a:r>
              <a:rPr kumimoji="1" lang="zh-CN" altLang="en-US" sz="2000" b="1" smtClean="0">
                <a:solidFill>
                  <a:srgbClr val="3366CC"/>
                </a:solidFill>
                <a:latin typeface="楷体_GB2312"/>
                <a:ea typeface="楷体_GB2312"/>
                <a:cs typeface="楷体_GB2312"/>
              </a:rPr>
              <a:t>金仕达公司现场</a:t>
            </a:r>
            <a:r>
              <a:rPr kumimoji="1" lang="zh-CN" altLang="en-US" sz="2000" b="1" dirty="0">
                <a:solidFill>
                  <a:srgbClr val="3366CC"/>
                </a:solidFill>
                <a:latin typeface="楷体_GB2312"/>
                <a:ea typeface="楷体_GB2312"/>
                <a:cs typeface="楷体_GB2312"/>
              </a:rPr>
              <a:t>开发，智慧电子提供卡片结构及密钥系统设计、收费、充值、考勤、车载、门禁、手持、淋浴、图书对接、自助复印等十多种类型终端设备。</a:t>
            </a:r>
          </a:p>
        </p:txBody>
      </p:sp>
      <p:graphicFrame>
        <p:nvGraphicFramePr>
          <p:cNvPr id="26628" name="Object 17"/>
          <p:cNvGraphicFramePr>
            <a:graphicFrameLocks noChangeAspect="1"/>
          </p:cNvGraphicFramePr>
          <p:nvPr/>
        </p:nvGraphicFramePr>
        <p:xfrm>
          <a:off x="1066800" y="2276475"/>
          <a:ext cx="7010400" cy="4105275"/>
        </p:xfrm>
        <a:graphic>
          <a:graphicData uri="http://schemas.openxmlformats.org/presentationml/2006/ole">
            <mc:AlternateContent xmlns:mc="http://schemas.openxmlformats.org/markup-compatibility/2006">
              <mc:Choice xmlns:v="urn:schemas-microsoft-com:vml" Requires="v">
                <p:oleObj spid="_x0000_s26636" name="Visio" r:id="rId5" imgW="4448160" imgH="4457880" progId="Visio.Drawing.11">
                  <p:embed/>
                </p:oleObj>
              </mc:Choice>
              <mc:Fallback>
                <p:oleObj name="Visio" r:id="rId5" imgW="4448160" imgH="4457880" progId="Visio.Drawing.11">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276475"/>
                        <a:ext cx="70104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天空蓝">
  <a:themeElements>
    <a:clrScheme name="天空蓝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天空蓝">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天空蓝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PPT助手_模板_787</Template>
  <TotalTime>592</TotalTime>
  <Words>2180</Words>
  <Application>Microsoft Office PowerPoint</Application>
  <PresentationFormat>全屏显示(4:3)</PresentationFormat>
  <Paragraphs>273</Paragraphs>
  <Slides>24</Slides>
  <Notes>16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4" baseType="lpstr">
      <vt:lpstr>方正舒体</vt:lpstr>
      <vt:lpstr>楷体_GB2312</vt:lpstr>
      <vt:lpstr>宋体</vt:lpstr>
      <vt:lpstr>微软雅黑</vt:lpstr>
      <vt:lpstr>Arial</vt:lpstr>
      <vt:lpstr>Calibri</vt:lpstr>
      <vt:lpstr>Wingdings</vt:lpstr>
      <vt:lpstr>Office 主题</vt:lpstr>
      <vt:lpstr>天空蓝</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ARM核心板设计规划</dc:title>
  <dc:creator>李呐</dc:creator>
  <cp:lastModifiedBy>macson peng</cp:lastModifiedBy>
  <cp:revision>148</cp:revision>
  <dcterms:created xsi:type="dcterms:W3CDTF">2013-03-05T04:44:31Z</dcterms:created>
  <dcterms:modified xsi:type="dcterms:W3CDTF">2013-05-28T13:49:53Z</dcterms:modified>
</cp:coreProperties>
</file>