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handoutMasterIdLst>
    <p:handoutMasterId r:id="rId32"/>
  </p:handoutMasterIdLst>
  <p:sldIdLst>
    <p:sldId id="531" r:id="rId2"/>
    <p:sldId id="532" r:id="rId3"/>
    <p:sldId id="519" r:id="rId4"/>
    <p:sldId id="530" r:id="rId5"/>
    <p:sldId id="521" r:id="rId6"/>
    <p:sldId id="523" r:id="rId7"/>
    <p:sldId id="475" r:id="rId8"/>
    <p:sldId id="477" r:id="rId9"/>
    <p:sldId id="533" r:id="rId10"/>
    <p:sldId id="490" r:id="rId11"/>
    <p:sldId id="492" r:id="rId12"/>
    <p:sldId id="529" r:id="rId13"/>
    <p:sldId id="494" r:id="rId14"/>
    <p:sldId id="495" r:id="rId15"/>
    <p:sldId id="498" r:id="rId16"/>
    <p:sldId id="501" r:id="rId17"/>
    <p:sldId id="507" r:id="rId18"/>
    <p:sldId id="508" r:id="rId19"/>
    <p:sldId id="540" r:id="rId20"/>
    <p:sldId id="528" r:id="rId21"/>
    <p:sldId id="534" r:id="rId22"/>
    <p:sldId id="535" r:id="rId23"/>
    <p:sldId id="536" r:id="rId24"/>
    <p:sldId id="537" r:id="rId25"/>
    <p:sldId id="538" r:id="rId26"/>
    <p:sldId id="539" r:id="rId27"/>
    <p:sldId id="541" r:id="rId28"/>
    <p:sldId id="542" r:id="rId29"/>
    <p:sldId id="527" r:id="rId30"/>
  </p:sldIdLst>
  <p:sldSz cx="9144000" cy="6858000" type="screen4x3"/>
  <p:notesSz cx="6781800" cy="9926638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48D"/>
    <a:srgbClr val="B0232A"/>
    <a:srgbClr val="A72127"/>
    <a:srgbClr val="BDC5BF"/>
    <a:srgbClr val="5195B7"/>
    <a:srgbClr val="E5D4BD"/>
    <a:srgbClr val="F4C8C8"/>
    <a:srgbClr val="E6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60"/>
  </p:normalViewPr>
  <p:slideViewPr>
    <p:cSldViewPr>
      <p:cViewPr varScale="1">
        <p:scale>
          <a:sx n="80" d="100"/>
          <a:sy n="80" d="100"/>
        </p:scale>
        <p:origin x="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58" y="-96"/>
      </p:cViewPr>
      <p:guideLst>
        <p:guide orient="horz" pos="312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AB79A52-D690-4012-8AF4-309B91112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8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7FF1573-D24E-493F-A885-36FF23088D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87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EF87E-5505-4739-9ACF-B332C9BC8B70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" y="1765300"/>
            <a:ext cx="8712200" cy="653573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765300"/>
            <a:ext cx="1920875" cy="7389813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7436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EE302-9A48-4237-ABFA-F5F349D9D53A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4538"/>
            <a:ext cx="4964112" cy="372268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4965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638C9-01F4-4B3A-9003-1CD14096B3C1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5459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3D9A1E-BAE4-4C1F-8CB1-53EB0EF03087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4538"/>
            <a:ext cx="4964112" cy="37226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111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3D9A1E-BAE4-4C1F-8CB1-53EB0EF03087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4538"/>
            <a:ext cx="4964112" cy="37226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8242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058CA5-E4C3-48B0-9497-29FEADAF1002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1765300"/>
            <a:ext cx="8713787" cy="653573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765300"/>
            <a:ext cx="1920875" cy="7389813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1082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1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32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6C825-6225-4A72-9210-02AE9D8F47BB}" type="datetimeFigureOut">
              <a:rPr lang="zh-CN" altLang="en-US"/>
              <a:pPr>
                <a:defRPr/>
              </a:pPr>
              <a:t>2013-06-29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40CE4-B373-4449-ADBF-22AF294022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C5C4A7-1B46-4E48-9C45-DB73952994AB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B5DEC3-CDB6-4CFF-A247-B201C2A524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7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4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3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3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5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6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48E25C-5EDF-48DD-A136-C90E47B61791}" type="datetimeFigureOut">
              <a:rPr lang="zh-CN" altLang="en-US" smtClean="0"/>
              <a:pPr/>
              <a:t>2013-06-29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DA0229-BCB3-42E2-AFE7-A58D4C24F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214414" y="0"/>
            <a:ext cx="7929586" cy="1142984"/>
          </a:xfrm>
          <a:prstGeom prst="rect">
            <a:avLst/>
          </a:prstGeom>
          <a:solidFill>
            <a:srgbClr val="0354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66405" cy="1142984"/>
          </a:xfrm>
          <a:prstGeom prst="rect">
            <a:avLst/>
          </a:prstGeom>
          <a:solidFill>
            <a:srgbClr val="07398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-71470" y="357166"/>
            <a:ext cx="587853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WISDRAGON</a:t>
            </a:r>
            <a:r>
              <a: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INFORMATION</a:t>
            </a: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27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Visio_2003-2010___1.vsd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164388" y="3743325"/>
            <a:ext cx="503237" cy="1284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85852" y="3743325"/>
            <a:ext cx="6500857" cy="1284288"/>
          </a:xfrm>
          <a:prstGeom prst="rect">
            <a:avLst/>
          </a:prstGeom>
          <a:solidFill>
            <a:srgbClr val="0354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786709" y="3743325"/>
            <a:ext cx="1357291" cy="1284288"/>
          </a:xfrm>
          <a:prstGeom prst="rect">
            <a:avLst/>
          </a:prstGeom>
          <a:solidFill>
            <a:srgbClr val="92949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" name="图片 15" descr="zhilongPPT-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14752"/>
            <a:ext cx="1292224" cy="1357322"/>
          </a:xfrm>
          <a:prstGeom prst="rect">
            <a:avLst/>
          </a:prstGeom>
        </p:spPr>
      </p:pic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285852" y="3714752"/>
            <a:ext cx="1785949" cy="1284288"/>
          </a:xfrm>
          <a:prstGeom prst="rect">
            <a:avLst/>
          </a:prstGeom>
          <a:solidFill>
            <a:srgbClr val="07398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 descr="zhilongPPT-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3771900"/>
          </a:xfrm>
          <a:prstGeom prst="rect">
            <a:avLst/>
          </a:prstGeom>
        </p:spPr>
      </p:pic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85852" y="4181018"/>
            <a:ext cx="17859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WISDRAGON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5013325"/>
            <a:ext cx="9144000" cy="1844675"/>
          </a:xfrm>
          <a:prstGeom prst="rect">
            <a:avLst/>
          </a:prstGeom>
          <a:solidFill>
            <a:srgbClr val="70ADF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317206" y="5663279"/>
            <a:ext cx="5826794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上海智隆信息技术有限公司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163934" y="4081245"/>
            <a:ext cx="4581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池州学院项目技术方案介绍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5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42527" y="116632"/>
            <a:ext cx="3889375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功能结构</a:t>
            </a:r>
            <a:endParaRPr lang="zh-CN" altLang="en-GB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8420" name="AutoShape 4"/>
          <p:cNvSpPr>
            <a:spLocks noChangeArrowheads="1"/>
          </p:cNvSpPr>
          <p:nvPr/>
        </p:nvSpPr>
        <p:spPr bwMode="gray">
          <a:xfrm>
            <a:off x="1579563" y="1485900"/>
            <a:ext cx="6016625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alpha val="99001"/>
                </a:schemeClr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>
                  <a:alpha val="99001"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智隆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一卡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核心管理平台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162800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75376" y="4046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基础</a:t>
            </a: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平台</a:t>
            </a:r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5536" y="1340768"/>
            <a:ext cx="3491325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kumimoji="1" lang="zh-CN" altLang="zh-CN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拍照制卡中心</a:t>
            </a:r>
            <a:endParaRPr kumimoji="1" lang="en-US" altLang="zh-CN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zh-CN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客户管理中心</a:t>
            </a:r>
            <a:endParaRPr kumimoji="1" lang="en-US" altLang="zh-CN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zh-CN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商户管理中心</a:t>
            </a:r>
            <a:endParaRPr kumimoji="1" lang="en-US" altLang="zh-CN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zh-CN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卡务管理中心</a:t>
            </a:r>
            <a:endParaRPr kumimoji="1" lang="en-US" altLang="zh-CN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zh-CN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财务管理中心</a:t>
            </a:r>
            <a:endParaRPr kumimoji="1" lang="en-US" altLang="zh-CN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zh-CN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系统配置中心</a:t>
            </a:r>
            <a:endParaRPr kumimoji="1" lang="en-US" altLang="zh-CN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密钥管理中心</a:t>
            </a:r>
            <a:endParaRPr kumimoji="1" lang="en-US" altLang="zh-CN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监控预警中心</a:t>
            </a:r>
            <a:endParaRPr kumimoji="1" lang="en-US" altLang="zh-CN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zh-CN" altLang="zh-CN" sz="20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zh-CN" altLang="zh-CN" sz="20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 eaLnBrk="1" hangingPunct="1">
              <a:spcBef>
                <a:spcPct val="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圆角矩形 158"/>
          <p:cNvSpPr/>
          <p:nvPr/>
        </p:nvSpPr>
        <p:spPr>
          <a:xfrm>
            <a:off x="142844" y="928670"/>
            <a:ext cx="8858312" cy="1643074"/>
          </a:xfrm>
          <a:prstGeom prst="roundRect">
            <a:avLst/>
          </a:prstGeom>
          <a:solidFill>
            <a:srgbClr val="00B0F0"/>
          </a:solidFill>
          <a:ln>
            <a:prstDash val="sysDash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4" name="圆角矩形 133"/>
          <p:cNvSpPr/>
          <p:nvPr/>
        </p:nvSpPr>
        <p:spPr>
          <a:xfrm>
            <a:off x="142844" y="2714620"/>
            <a:ext cx="8858312" cy="4000528"/>
          </a:xfrm>
          <a:prstGeom prst="roundRect">
            <a:avLst/>
          </a:prstGeom>
          <a:solidFill>
            <a:srgbClr val="00B0F0"/>
          </a:solidFill>
          <a:ln>
            <a:prstDash val="sysDash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8" name="圆角矩形 257"/>
          <p:cNvSpPr/>
          <p:nvPr/>
        </p:nvSpPr>
        <p:spPr>
          <a:xfrm>
            <a:off x="785786" y="5429264"/>
            <a:ext cx="7858180" cy="1214446"/>
          </a:xfrm>
          <a:prstGeom prst="roundRect">
            <a:avLst/>
          </a:prstGeom>
          <a:solidFill>
            <a:schemeClr val="accent5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5" name="圆角矩形 134"/>
          <p:cNvSpPr/>
          <p:nvPr/>
        </p:nvSpPr>
        <p:spPr>
          <a:xfrm>
            <a:off x="785786" y="2857496"/>
            <a:ext cx="7858180" cy="12144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BA2006"/>
              </a:solidFill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785786" y="4143380"/>
            <a:ext cx="7858180" cy="121444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8" name="AutoShape 17"/>
          <p:cNvSpPr>
            <a:spLocks noChangeArrowheads="1"/>
          </p:cNvSpPr>
          <p:nvPr/>
        </p:nvSpPr>
        <p:spPr bwMode="auto">
          <a:xfrm flipH="1">
            <a:off x="7770514" y="2127875"/>
            <a:ext cx="1798966" cy="2042489"/>
          </a:xfrm>
          <a:prstGeom prst="can">
            <a:avLst>
              <a:gd name="adj" fmla="val 12575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scene3d>
            <a:camera prst="orthographicFront">
              <a:rot lat="0" lon="5400000" rev="0"/>
            </a:camera>
            <a:lightRig rig="threePt" dir="t"/>
          </a:scene3d>
        </p:spPr>
        <p:txBody>
          <a:bodyPr wrap="none" anchor="b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Partner</a:t>
            </a:r>
            <a:b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Site</a:t>
            </a:r>
          </a:p>
        </p:txBody>
      </p:sp>
      <p:pic>
        <p:nvPicPr>
          <p:cNvPr id="28691" name="Picture 28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1071563"/>
            <a:ext cx="857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0" name="直接连接符 139"/>
          <p:cNvCxnSpPr/>
          <p:nvPr/>
        </p:nvCxnSpPr>
        <p:spPr bwMode="auto">
          <a:xfrm>
            <a:off x="4691063" y="1863725"/>
            <a:ext cx="1143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 bwMode="auto">
          <a:xfrm>
            <a:off x="4673600" y="2027238"/>
            <a:ext cx="1184275" cy="47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 bwMode="auto">
          <a:xfrm>
            <a:off x="5119688" y="1714500"/>
            <a:ext cx="360362" cy="506413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95" name="TextBox 12"/>
          <p:cNvSpPr txBox="1">
            <a:spLocks noChangeArrowheads="1"/>
          </p:cNvSpPr>
          <p:nvPr/>
        </p:nvSpPr>
        <p:spPr bwMode="auto">
          <a:xfrm>
            <a:off x="4714875" y="1366838"/>
            <a:ext cx="114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磁盘阵列（群）</a:t>
            </a:r>
          </a:p>
        </p:txBody>
      </p:sp>
      <p:sp>
        <p:nvSpPr>
          <p:cNvPr id="28696" name="TextBox 13"/>
          <p:cNvSpPr txBox="1">
            <a:spLocks noChangeArrowheads="1"/>
          </p:cNvSpPr>
          <p:nvPr/>
        </p:nvSpPr>
        <p:spPr bwMode="auto">
          <a:xfrm>
            <a:off x="6500813" y="2143125"/>
            <a:ext cx="1285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cxnSp>
        <p:nvCxnSpPr>
          <p:cNvPr id="21529" name="肘形连接符 429"/>
          <p:cNvCxnSpPr>
            <a:cxnSpLocks noChangeShapeType="1"/>
          </p:cNvCxnSpPr>
          <p:nvPr/>
        </p:nvCxnSpPr>
        <p:spPr bwMode="auto">
          <a:xfrm flipV="1">
            <a:off x="4071938" y="3643313"/>
            <a:ext cx="233362" cy="857250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30" name="肘形连接符 434"/>
          <p:cNvCxnSpPr>
            <a:cxnSpLocks noChangeShapeType="1"/>
          </p:cNvCxnSpPr>
          <p:nvPr/>
        </p:nvCxnSpPr>
        <p:spPr bwMode="auto">
          <a:xfrm rot="10800000">
            <a:off x="4572000" y="3357563"/>
            <a:ext cx="2500313" cy="11430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/>
            <a:tailEnd type="arrow" w="med" len="med"/>
          </a:ln>
        </p:spPr>
      </p:cxnSp>
      <p:cxnSp>
        <p:nvCxnSpPr>
          <p:cNvPr id="21531" name="肘形连接符 17"/>
          <p:cNvCxnSpPr>
            <a:cxnSpLocks noChangeShapeType="1"/>
          </p:cNvCxnSpPr>
          <p:nvPr/>
        </p:nvCxnSpPr>
        <p:spPr bwMode="auto">
          <a:xfrm flipV="1">
            <a:off x="3286125" y="4786313"/>
            <a:ext cx="3786188" cy="855662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32" name="肘形连接符 18"/>
          <p:cNvCxnSpPr>
            <a:cxnSpLocks noChangeShapeType="1"/>
          </p:cNvCxnSpPr>
          <p:nvPr/>
        </p:nvCxnSpPr>
        <p:spPr bwMode="auto">
          <a:xfrm rot="10800000">
            <a:off x="7429500" y="4857750"/>
            <a:ext cx="714375" cy="973138"/>
          </a:xfrm>
          <a:prstGeom prst="bentConnector2">
            <a:avLst/>
          </a:prstGeom>
          <a:noFill/>
          <a:ln w="38100" algn="ctr">
            <a:solidFill>
              <a:srgbClr val="FF6600"/>
            </a:solidFill>
            <a:round/>
            <a:headEnd/>
            <a:tailEnd type="arrow" w="med" len="med"/>
          </a:ln>
        </p:spPr>
      </p:cxnSp>
      <p:cxnSp>
        <p:nvCxnSpPr>
          <p:cNvPr id="21533" name="肘形连接符 456"/>
          <p:cNvCxnSpPr>
            <a:cxnSpLocks noChangeShapeType="1"/>
          </p:cNvCxnSpPr>
          <p:nvPr/>
        </p:nvCxnSpPr>
        <p:spPr bwMode="auto">
          <a:xfrm flipV="1">
            <a:off x="6000750" y="4857750"/>
            <a:ext cx="1285875" cy="1000125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34" name="肘形连接符 434"/>
          <p:cNvCxnSpPr>
            <a:cxnSpLocks noChangeShapeType="1"/>
          </p:cNvCxnSpPr>
          <p:nvPr/>
        </p:nvCxnSpPr>
        <p:spPr bwMode="auto">
          <a:xfrm rot="16200000" flipV="1">
            <a:off x="6484144" y="3698082"/>
            <a:ext cx="1143000" cy="461962"/>
          </a:xfrm>
          <a:prstGeom prst="bentConnector2">
            <a:avLst/>
          </a:prstGeom>
          <a:noFill/>
          <a:ln w="38100" algn="ctr">
            <a:solidFill>
              <a:srgbClr val="FF6600"/>
            </a:solidFill>
            <a:round/>
            <a:headEnd/>
            <a:tailEnd type="arrow" w="med" len="med"/>
          </a:ln>
        </p:spPr>
      </p:cxnSp>
      <p:cxnSp>
        <p:nvCxnSpPr>
          <p:cNvPr id="28703" name="肘形连接符 469"/>
          <p:cNvCxnSpPr>
            <a:cxnSpLocks noChangeShapeType="1"/>
          </p:cNvCxnSpPr>
          <p:nvPr/>
        </p:nvCxnSpPr>
        <p:spPr bwMode="auto">
          <a:xfrm rot="10800000">
            <a:off x="3929063" y="4857750"/>
            <a:ext cx="2071687" cy="1000125"/>
          </a:xfrm>
          <a:prstGeom prst="bentConnector2">
            <a:avLst/>
          </a:prstGeom>
          <a:noFill/>
          <a:ln w="38100" algn="ctr">
            <a:solidFill>
              <a:srgbClr val="FF6600"/>
            </a:solidFill>
            <a:round/>
            <a:headEnd/>
            <a:tailEnd type="arrow" w="med" len="med"/>
          </a:ln>
        </p:spPr>
      </p:cxnSp>
      <p:cxnSp>
        <p:nvCxnSpPr>
          <p:cNvPr id="21536" name="肘形连接符 23"/>
          <p:cNvCxnSpPr>
            <a:cxnSpLocks noChangeShapeType="1"/>
          </p:cNvCxnSpPr>
          <p:nvPr/>
        </p:nvCxnSpPr>
        <p:spPr bwMode="auto">
          <a:xfrm rot="16200000" flipV="1">
            <a:off x="3821906" y="2750344"/>
            <a:ext cx="642938" cy="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" name="直接连接符 152"/>
          <p:cNvCxnSpPr/>
          <p:nvPr/>
        </p:nvCxnSpPr>
        <p:spPr bwMode="auto">
          <a:xfrm rot="5400000">
            <a:off x="8263732" y="6119019"/>
            <a:ext cx="19050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 bwMode="auto">
          <a:xfrm>
            <a:off x="3692525" y="6215063"/>
            <a:ext cx="4665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7" name="肘形连接符 30"/>
          <p:cNvCxnSpPr>
            <a:cxnSpLocks noChangeShapeType="1"/>
          </p:cNvCxnSpPr>
          <p:nvPr/>
        </p:nvCxnSpPr>
        <p:spPr bwMode="auto">
          <a:xfrm flipV="1">
            <a:off x="4387850" y="1285875"/>
            <a:ext cx="327025" cy="323850"/>
          </a:xfrm>
          <a:prstGeom prst="bentConnector3">
            <a:avLst>
              <a:gd name="adj1" fmla="val -7454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708" name="肘形连接符 31"/>
          <p:cNvCxnSpPr>
            <a:cxnSpLocks noChangeShapeType="1"/>
          </p:cNvCxnSpPr>
          <p:nvPr/>
        </p:nvCxnSpPr>
        <p:spPr bwMode="auto">
          <a:xfrm rot="16200000" flipV="1">
            <a:off x="5622925" y="1306513"/>
            <a:ext cx="496888" cy="455612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709" name="TextBox 32"/>
          <p:cNvSpPr txBox="1">
            <a:spLocks noChangeArrowheads="1"/>
          </p:cNvSpPr>
          <p:nvPr/>
        </p:nvSpPr>
        <p:spPr bwMode="auto">
          <a:xfrm>
            <a:off x="2643188" y="2152650"/>
            <a:ext cx="13573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   数据库服务器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8710" name="TextBox 34"/>
          <p:cNvSpPr txBox="1">
            <a:spLocks noChangeArrowheads="1"/>
          </p:cNvSpPr>
          <p:nvPr/>
        </p:nvSpPr>
        <p:spPr bwMode="auto">
          <a:xfrm>
            <a:off x="6751638" y="3000375"/>
            <a:ext cx="1177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核心服务器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8711" name="TextBox 35"/>
          <p:cNvSpPr txBox="1">
            <a:spLocks noChangeArrowheads="1"/>
          </p:cNvSpPr>
          <p:nvPr/>
        </p:nvSpPr>
        <p:spPr bwMode="auto">
          <a:xfrm>
            <a:off x="4071938" y="4286250"/>
            <a:ext cx="1285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通讯服务器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8712" name="TextBox 36"/>
          <p:cNvSpPr txBox="1">
            <a:spLocks noChangeArrowheads="1"/>
          </p:cNvSpPr>
          <p:nvPr/>
        </p:nvSpPr>
        <p:spPr bwMode="auto">
          <a:xfrm>
            <a:off x="7572375" y="4357688"/>
            <a:ext cx="10715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通讯服务器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8713" name="TextBox 39"/>
          <p:cNvSpPr txBox="1">
            <a:spLocks noChangeArrowheads="1"/>
          </p:cNvSpPr>
          <p:nvPr/>
        </p:nvSpPr>
        <p:spPr bwMode="auto">
          <a:xfrm>
            <a:off x="7572375" y="6219825"/>
            <a:ext cx="10715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714" name="Group 68"/>
          <p:cNvGrpSpPr>
            <a:grpSpLocks/>
          </p:cNvGrpSpPr>
          <p:nvPr/>
        </p:nvGrpSpPr>
        <p:grpSpPr bwMode="auto">
          <a:xfrm>
            <a:off x="5786438" y="1643063"/>
            <a:ext cx="785812" cy="714375"/>
            <a:chOff x="3363" y="1092"/>
            <a:chExt cx="994" cy="1090"/>
          </a:xfrm>
        </p:grpSpPr>
        <p:sp>
          <p:nvSpPr>
            <p:cNvPr id="28777" name="Freeform 69"/>
            <p:cNvSpPr>
              <a:spLocks/>
            </p:cNvSpPr>
            <p:nvPr/>
          </p:nvSpPr>
          <p:spPr bwMode="auto">
            <a:xfrm>
              <a:off x="3363" y="1092"/>
              <a:ext cx="918" cy="73"/>
            </a:xfrm>
            <a:custGeom>
              <a:avLst/>
              <a:gdLst>
                <a:gd name="T0" fmla="*/ 291 w 918"/>
                <a:gd name="T1" fmla="*/ 72 h 73"/>
                <a:gd name="T2" fmla="*/ 917 w 918"/>
                <a:gd name="T3" fmla="*/ 64 h 73"/>
                <a:gd name="T4" fmla="*/ 486 w 918"/>
                <a:gd name="T5" fmla="*/ 0 h 73"/>
                <a:gd name="T6" fmla="*/ 0 w 918"/>
                <a:gd name="T7" fmla="*/ 0 h 73"/>
                <a:gd name="T8" fmla="*/ 291 w 918"/>
                <a:gd name="T9" fmla="*/ 72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8"/>
                <a:gd name="T16" fmla="*/ 0 h 73"/>
                <a:gd name="T17" fmla="*/ 918 w 91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8" h="73">
                  <a:moveTo>
                    <a:pt x="291" y="72"/>
                  </a:moveTo>
                  <a:lnTo>
                    <a:pt x="917" y="64"/>
                  </a:lnTo>
                  <a:lnTo>
                    <a:pt x="486" y="0"/>
                  </a:lnTo>
                  <a:lnTo>
                    <a:pt x="0" y="0"/>
                  </a:lnTo>
                  <a:lnTo>
                    <a:pt x="291" y="72"/>
                  </a:lnTo>
                </a:path>
              </a:pathLst>
            </a:custGeom>
            <a:gradFill rotWithShape="0">
              <a:gsLst>
                <a:gs pos="0">
                  <a:srgbClr val="E0E0E0"/>
                </a:gs>
                <a:gs pos="100000">
                  <a:srgbClr val="434343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Freeform 70"/>
            <p:cNvSpPr>
              <a:spLocks/>
            </p:cNvSpPr>
            <p:nvPr/>
          </p:nvSpPr>
          <p:spPr bwMode="auto">
            <a:xfrm>
              <a:off x="3651" y="1158"/>
              <a:ext cx="670" cy="30"/>
            </a:xfrm>
            <a:custGeom>
              <a:avLst/>
              <a:gdLst>
                <a:gd name="T0" fmla="*/ 0 w 670"/>
                <a:gd name="T1" fmla="*/ 0 h 30"/>
                <a:gd name="T2" fmla="*/ 35 w 670"/>
                <a:gd name="T3" fmla="*/ 29 h 30"/>
                <a:gd name="T4" fmla="*/ 669 w 670"/>
                <a:gd name="T5" fmla="*/ 29 h 30"/>
                <a:gd name="T6" fmla="*/ 631 w 670"/>
                <a:gd name="T7" fmla="*/ 0 h 30"/>
                <a:gd name="T8" fmla="*/ 0 w 67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0"/>
                <a:gd name="T16" fmla="*/ 0 h 30"/>
                <a:gd name="T17" fmla="*/ 670 w 67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0" h="30">
                  <a:moveTo>
                    <a:pt x="0" y="0"/>
                  </a:moveTo>
                  <a:lnTo>
                    <a:pt x="35" y="29"/>
                  </a:lnTo>
                  <a:lnTo>
                    <a:pt x="669" y="29"/>
                  </a:lnTo>
                  <a:lnTo>
                    <a:pt x="631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Freeform 71"/>
            <p:cNvSpPr>
              <a:spLocks/>
            </p:cNvSpPr>
            <p:nvPr/>
          </p:nvSpPr>
          <p:spPr bwMode="auto">
            <a:xfrm>
              <a:off x="3363" y="1092"/>
              <a:ext cx="379" cy="1090"/>
            </a:xfrm>
            <a:custGeom>
              <a:avLst/>
              <a:gdLst>
                <a:gd name="T0" fmla="*/ 0 w 379"/>
                <a:gd name="T1" fmla="*/ 0 h 1090"/>
                <a:gd name="T2" fmla="*/ 291 w 379"/>
                <a:gd name="T3" fmla="*/ 67 h 1090"/>
                <a:gd name="T4" fmla="*/ 341 w 379"/>
                <a:gd name="T5" fmla="*/ 94 h 1090"/>
                <a:gd name="T6" fmla="*/ 378 w 379"/>
                <a:gd name="T7" fmla="*/ 401 h 1090"/>
                <a:gd name="T8" fmla="*/ 328 w 379"/>
                <a:gd name="T9" fmla="*/ 463 h 1090"/>
                <a:gd name="T10" fmla="*/ 323 w 379"/>
                <a:gd name="T11" fmla="*/ 1089 h 1090"/>
                <a:gd name="T12" fmla="*/ 0 w 379"/>
                <a:gd name="T13" fmla="*/ 798 h 1090"/>
                <a:gd name="T14" fmla="*/ 0 w 379"/>
                <a:gd name="T15" fmla="*/ 0 h 10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9"/>
                <a:gd name="T25" fmla="*/ 0 h 1090"/>
                <a:gd name="T26" fmla="*/ 379 w 379"/>
                <a:gd name="T27" fmla="*/ 1090 h 10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9" h="1090">
                  <a:moveTo>
                    <a:pt x="0" y="0"/>
                  </a:moveTo>
                  <a:lnTo>
                    <a:pt x="291" y="67"/>
                  </a:lnTo>
                  <a:lnTo>
                    <a:pt x="341" y="94"/>
                  </a:lnTo>
                  <a:lnTo>
                    <a:pt x="378" y="401"/>
                  </a:lnTo>
                  <a:lnTo>
                    <a:pt x="328" y="463"/>
                  </a:lnTo>
                  <a:lnTo>
                    <a:pt x="323" y="1089"/>
                  </a:lnTo>
                  <a:lnTo>
                    <a:pt x="0" y="79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606060"/>
                </a:gs>
                <a:gs pos="100000">
                  <a:srgbClr val="A0A0A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Freeform 72"/>
            <p:cNvSpPr>
              <a:spLocks/>
            </p:cNvSpPr>
            <p:nvPr/>
          </p:nvSpPr>
          <p:spPr bwMode="auto">
            <a:xfrm>
              <a:off x="3685" y="1537"/>
              <a:ext cx="621" cy="644"/>
            </a:xfrm>
            <a:custGeom>
              <a:avLst/>
              <a:gdLst>
                <a:gd name="T0" fmla="*/ 0 w 621"/>
                <a:gd name="T1" fmla="*/ 0 h 644"/>
                <a:gd name="T2" fmla="*/ 0 w 621"/>
                <a:gd name="T3" fmla="*/ 643 h 644"/>
                <a:gd name="T4" fmla="*/ 620 w 621"/>
                <a:gd name="T5" fmla="*/ 643 h 644"/>
                <a:gd name="T6" fmla="*/ 620 w 621"/>
                <a:gd name="T7" fmla="*/ 0 h 644"/>
                <a:gd name="T8" fmla="*/ 0 w 621"/>
                <a:gd name="T9" fmla="*/ 0 h 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1"/>
                <a:gd name="T16" fmla="*/ 0 h 644"/>
                <a:gd name="T17" fmla="*/ 621 w 621"/>
                <a:gd name="T18" fmla="*/ 644 h 6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1" h="644">
                  <a:moveTo>
                    <a:pt x="0" y="0"/>
                  </a:moveTo>
                  <a:lnTo>
                    <a:pt x="0" y="643"/>
                  </a:lnTo>
                  <a:lnTo>
                    <a:pt x="620" y="643"/>
                  </a:lnTo>
                  <a:lnTo>
                    <a:pt x="620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D3D3D3"/>
                </a:gs>
                <a:gs pos="100000">
                  <a:srgbClr val="919191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Freeform 73"/>
            <p:cNvSpPr>
              <a:spLocks/>
            </p:cNvSpPr>
            <p:nvPr/>
          </p:nvSpPr>
          <p:spPr bwMode="auto">
            <a:xfrm>
              <a:off x="3693" y="1180"/>
              <a:ext cx="664" cy="322"/>
            </a:xfrm>
            <a:custGeom>
              <a:avLst/>
              <a:gdLst>
                <a:gd name="T0" fmla="*/ 0 w 664"/>
                <a:gd name="T1" fmla="*/ 0 h 322"/>
                <a:gd name="T2" fmla="*/ 632 w 664"/>
                <a:gd name="T3" fmla="*/ 0 h 322"/>
                <a:gd name="T4" fmla="*/ 663 w 664"/>
                <a:gd name="T5" fmla="*/ 321 h 322"/>
                <a:gd name="T6" fmla="*/ 27 w 664"/>
                <a:gd name="T7" fmla="*/ 321 h 322"/>
                <a:gd name="T8" fmla="*/ 0 w 664"/>
                <a:gd name="T9" fmla="*/ 0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4"/>
                <a:gd name="T16" fmla="*/ 0 h 322"/>
                <a:gd name="T17" fmla="*/ 664 w 664"/>
                <a:gd name="T18" fmla="*/ 322 h 3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4" h="322">
                  <a:moveTo>
                    <a:pt x="0" y="0"/>
                  </a:moveTo>
                  <a:lnTo>
                    <a:pt x="632" y="0"/>
                  </a:lnTo>
                  <a:lnTo>
                    <a:pt x="663" y="321"/>
                  </a:lnTo>
                  <a:lnTo>
                    <a:pt x="27" y="321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D3D3D3"/>
                </a:gs>
                <a:gs pos="100000">
                  <a:srgbClr val="919191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Freeform 74"/>
            <p:cNvSpPr>
              <a:spLocks/>
            </p:cNvSpPr>
            <p:nvPr/>
          </p:nvSpPr>
          <p:spPr bwMode="auto">
            <a:xfrm>
              <a:off x="3688" y="1501"/>
              <a:ext cx="669" cy="37"/>
            </a:xfrm>
            <a:custGeom>
              <a:avLst/>
              <a:gdLst>
                <a:gd name="T0" fmla="*/ 0 w 669"/>
                <a:gd name="T1" fmla="*/ 36 h 37"/>
                <a:gd name="T2" fmla="*/ 613 w 669"/>
                <a:gd name="T3" fmla="*/ 36 h 37"/>
                <a:gd name="T4" fmla="*/ 668 w 669"/>
                <a:gd name="T5" fmla="*/ 0 h 37"/>
                <a:gd name="T6" fmla="*/ 30 w 669"/>
                <a:gd name="T7" fmla="*/ 0 h 37"/>
                <a:gd name="T8" fmla="*/ 0 w 669"/>
                <a:gd name="T9" fmla="*/ 3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9"/>
                <a:gd name="T16" fmla="*/ 0 h 37"/>
                <a:gd name="T17" fmla="*/ 669 w 669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9" h="37">
                  <a:moveTo>
                    <a:pt x="0" y="36"/>
                  </a:moveTo>
                  <a:lnTo>
                    <a:pt x="613" y="36"/>
                  </a:lnTo>
                  <a:lnTo>
                    <a:pt x="668" y="0"/>
                  </a:lnTo>
                  <a:lnTo>
                    <a:pt x="30" y="0"/>
                  </a:lnTo>
                  <a:lnTo>
                    <a:pt x="0" y="36"/>
                  </a:lnTo>
                </a:path>
              </a:pathLst>
            </a:custGeom>
            <a:solidFill>
              <a:srgbClr val="676767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3" name="Freeform 75"/>
            <p:cNvSpPr>
              <a:spLocks/>
            </p:cNvSpPr>
            <p:nvPr/>
          </p:nvSpPr>
          <p:spPr bwMode="auto">
            <a:xfrm>
              <a:off x="3703" y="1164"/>
              <a:ext cx="53" cy="1017"/>
            </a:xfrm>
            <a:custGeom>
              <a:avLst/>
              <a:gdLst>
                <a:gd name="T0" fmla="*/ 0 w 53"/>
                <a:gd name="T1" fmla="*/ 0 h 1017"/>
                <a:gd name="T2" fmla="*/ 21 w 53"/>
                <a:gd name="T3" fmla="*/ 13 h 1017"/>
                <a:gd name="T4" fmla="*/ 52 w 53"/>
                <a:gd name="T5" fmla="*/ 337 h 1017"/>
                <a:gd name="T6" fmla="*/ 21 w 53"/>
                <a:gd name="T7" fmla="*/ 375 h 1017"/>
                <a:gd name="T8" fmla="*/ 21 w 53"/>
                <a:gd name="T9" fmla="*/ 1016 h 10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017"/>
                <a:gd name="T17" fmla="*/ 53 w 53"/>
                <a:gd name="T18" fmla="*/ 1017 h 10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017">
                  <a:moveTo>
                    <a:pt x="0" y="0"/>
                  </a:moveTo>
                  <a:lnTo>
                    <a:pt x="21" y="13"/>
                  </a:lnTo>
                  <a:lnTo>
                    <a:pt x="52" y="337"/>
                  </a:lnTo>
                  <a:lnTo>
                    <a:pt x="21" y="375"/>
                  </a:lnTo>
                  <a:lnTo>
                    <a:pt x="21" y="1016"/>
                  </a:lnTo>
                </a:path>
              </a:pathLst>
            </a:custGeom>
            <a:noFill/>
            <a:ln w="12700" cap="rnd" cmpd="sng">
              <a:solidFill>
                <a:srgbClr val="6767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4" name="Freeform 76"/>
            <p:cNvSpPr>
              <a:spLocks/>
            </p:cNvSpPr>
            <p:nvPr/>
          </p:nvSpPr>
          <p:spPr bwMode="auto">
            <a:xfrm>
              <a:off x="3727" y="1164"/>
              <a:ext cx="62" cy="1017"/>
            </a:xfrm>
            <a:custGeom>
              <a:avLst/>
              <a:gdLst>
                <a:gd name="T0" fmla="*/ 0 w 62"/>
                <a:gd name="T1" fmla="*/ 0 h 1017"/>
                <a:gd name="T2" fmla="*/ 29 w 62"/>
                <a:gd name="T3" fmla="*/ 18 h 1017"/>
                <a:gd name="T4" fmla="*/ 61 w 62"/>
                <a:gd name="T5" fmla="*/ 337 h 1017"/>
                <a:gd name="T6" fmla="*/ 29 w 62"/>
                <a:gd name="T7" fmla="*/ 373 h 1017"/>
                <a:gd name="T8" fmla="*/ 29 w 62"/>
                <a:gd name="T9" fmla="*/ 1016 h 10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017"/>
                <a:gd name="T17" fmla="*/ 62 w 62"/>
                <a:gd name="T18" fmla="*/ 1017 h 10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017">
                  <a:moveTo>
                    <a:pt x="0" y="0"/>
                  </a:moveTo>
                  <a:lnTo>
                    <a:pt x="29" y="18"/>
                  </a:lnTo>
                  <a:lnTo>
                    <a:pt x="61" y="337"/>
                  </a:lnTo>
                  <a:lnTo>
                    <a:pt x="29" y="373"/>
                  </a:lnTo>
                  <a:lnTo>
                    <a:pt x="29" y="1016"/>
                  </a:lnTo>
                </a:path>
              </a:pathLst>
            </a:custGeom>
            <a:noFill/>
            <a:ln w="12700" cap="rnd" cmpd="sng">
              <a:solidFill>
                <a:srgbClr val="6767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Freeform 77"/>
            <p:cNvSpPr>
              <a:spLocks/>
            </p:cNvSpPr>
            <p:nvPr/>
          </p:nvSpPr>
          <p:spPr bwMode="auto">
            <a:xfrm>
              <a:off x="3772" y="1164"/>
              <a:ext cx="51" cy="1014"/>
            </a:xfrm>
            <a:custGeom>
              <a:avLst/>
              <a:gdLst>
                <a:gd name="T0" fmla="*/ 0 w 51"/>
                <a:gd name="T1" fmla="*/ 0 h 1014"/>
                <a:gd name="T2" fmla="*/ 19 w 51"/>
                <a:gd name="T3" fmla="*/ 20 h 1014"/>
                <a:gd name="T4" fmla="*/ 50 w 51"/>
                <a:gd name="T5" fmla="*/ 338 h 1014"/>
                <a:gd name="T6" fmla="*/ 19 w 51"/>
                <a:gd name="T7" fmla="*/ 373 h 1014"/>
                <a:gd name="T8" fmla="*/ 19 w 51"/>
                <a:gd name="T9" fmla="*/ 1013 h 10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1014"/>
                <a:gd name="T17" fmla="*/ 51 w 51"/>
                <a:gd name="T18" fmla="*/ 1014 h 10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1014">
                  <a:moveTo>
                    <a:pt x="0" y="0"/>
                  </a:moveTo>
                  <a:lnTo>
                    <a:pt x="19" y="20"/>
                  </a:lnTo>
                  <a:lnTo>
                    <a:pt x="50" y="338"/>
                  </a:lnTo>
                  <a:lnTo>
                    <a:pt x="19" y="373"/>
                  </a:lnTo>
                  <a:lnTo>
                    <a:pt x="19" y="1013"/>
                  </a:lnTo>
                </a:path>
              </a:pathLst>
            </a:custGeom>
            <a:noFill/>
            <a:ln w="12700" cap="rnd" cmpd="sng">
              <a:solidFill>
                <a:srgbClr val="6767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Freeform 78"/>
            <p:cNvSpPr>
              <a:spLocks/>
            </p:cNvSpPr>
            <p:nvPr/>
          </p:nvSpPr>
          <p:spPr bwMode="auto">
            <a:xfrm>
              <a:off x="3801" y="1164"/>
              <a:ext cx="53" cy="1017"/>
            </a:xfrm>
            <a:custGeom>
              <a:avLst/>
              <a:gdLst>
                <a:gd name="T0" fmla="*/ 0 w 53"/>
                <a:gd name="T1" fmla="*/ 0 h 1017"/>
                <a:gd name="T2" fmla="*/ 21 w 53"/>
                <a:gd name="T3" fmla="*/ 13 h 1017"/>
                <a:gd name="T4" fmla="*/ 52 w 53"/>
                <a:gd name="T5" fmla="*/ 335 h 1017"/>
                <a:gd name="T6" fmla="*/ 21 w 53"/>
                <a:gd name="T7" fmla="*/ 371 h 1017"/>
                <a:gd name="T8" fmla="*/ 21 w 53"/>
                <a:gd name="T9" fmla="*/ 1016 h 10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017"/>
                <a:gd name="T17" fmla="*/ 53 w 53"/>
                <a:gd name="T18" fmla="*/ 1017 h 10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017">
                  <a:moveTo>
                    <a:pt x="0" y="0"/>
                  </a:moveTo>
                  <a:lnTo>
                    <a:pt x="21" y="13"/>
                  </a:lnTo>
                  <a:lnTo>
                    <a:pt x="52" y="335"/>
                  </a:lnTo>
                  <a:lnTo>
                    <a:pt x="21" y="371"/>
                  </a:lnTo>
                  <a:lnTo>
                    <a:pt x="21" y="1016"/>
                  </a:lnTo>
                </a:path>
              </a:pathLst>
            </a:custGeom>
            <a:noFill/>
            <a:ln w="12700" cap="rnd" cmpd="sng">
              <a:solidFill>
                <a:srgbClr val="6767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7" name="Freeform 79"/>
            <p:cNvSpPr>
              <a:spLocks/>
            </p:cNvSpPr>
            <p:nvPr/>
          </p:nvSpPr>
          <p:spPr bwMode="auto">
            <a:xfrm>
              <a:off x="3832" y="1164"/>
              <a:ext cx="53" cy="1014"/>
            </a:xfrm>
            <a:custGeom>
              <a:avLst/>
              <a:gdLst>
                <a:gd name="T0" fmla="*/ 0 w 53"/>
                <a:gd name="T1" fmla="*/ 0 h 1014"/>
                <a:gd name="T2" fmla="*/ 21 w 53"/>
                <a:gd name="T3" fmla="*/ 13 h 1014"/>
                <a:gd name="T4" fmla="*/ 52 w 53"/>
                <a:gd name="T5" fmla="*/ 335 h 1014"/>
                <a:gd name="T6" fmla="*/ 21 w 53"/>
                <a:gd name="T7" fmla="*/ 370 h 1014"/>
                <a:gd name="T8" fmla="*/ 21 w 53"/>
                <a:gd name="T9" fmla="*/ 1013 h 10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014"/>
                <a:gd name="T17" fmla="*/ 53 w 53"/>
                <a:gd name="T18" fmla="*/ 1014 h 10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014">
                  <a:moveTo>
                    <a:pt x="0" y="0"/>
                  </a:moveTo>
                  <a:lnTo>
                    <a:pt x="21" y="13"/>
                  </a:lnTo>
                  <a:lnTo>
                    <a:pt x="52" y="335"/>
                  </a:lnTo>
                  <a:lnTo>
                    <a:pt x="21" y="370"/>
                  </a:lnTo>
                  <a:lnTo>
                    <a:pt x="21" y="1013"/>
                  </a:lnTo>
                </a:path>
              </a:pathLst>
            </a:custGeom>
            <a:noFill/>
            <a:ln w="12700" cap="rnd" cmpd="sng">
              <a:solidFill>
                <a:srgbClr val="6767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Rectangle 80"/>
            <p:cNvSpPr>
              <a:spLocks noChangeArrowheads="1"/>
            </p:cNvSpPr>
            <p:nvPr/>
          </p:nvSpPr>
          <p:spPr bwMode="auto">
            <a:xfrm>
              <a:off x="3884" y="1626"/>
              <a:ext cx="384" cy="49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89" name="Rectangle 81"/>
            <p:cNvSpPr>
              <a:spLocks noChangeArrowheads="1"/>
            </p:cNvSpPr>
            <p:nvPr/>
          </p:nvSpPr>
          <p:spPr bwMode="auto">
            <a:xfrm>
              <a:off x="3884" y="1725"/>
              <a:ext cx="384" cy="89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90" name="Rectangle 82"/>
            <p:cNvSpPr>
              <a:spLocks noChangeArrowheads="1"/>
            </p:cNvSpPr>
            <p:nvPr/>
          </p:nvSpPr>
          <p:spPr bwMode="auto">
            <a:xfrm>
              <a:off x="3884" y="1826"/>
              <a:ext cx="384" cy="85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91" name="Rectangle 83"/>
            <p:cNvSpPr>
              <a:spLocks noChangeArrowheads="1"/>
            </p:cNvSpPr>
            <p:nvPr/>
          </p:nvSpPr>
          <p:spPr bwMode="auto">
            <a:xfrm>
              <a:off x="3884" y="1924"/>
              <a:ext cx="384" cy="8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92" name="Rectangle 84"/>
            <p:cNvSpPr>
              <a:spLocks noChangeArrowheads="1"/>
            </p:cNvSpPr>
            <p:nvPr/>
          </p:nvSpPr>
          <p:spPr bwMode="auto">
            <a:xfrm>
              <a:off x="3943" y="1741"/>
              <a:ext cx="259" cy="53"/>
            </a:xfrm>
            <a:prstGeom prst="rect">
              <a:avLst/>
            </a:prstGeom>
            <a:solidFill>
              <a:srgbClr val="91919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93" name="Rectangle 85"/>
            <p:cNvSpPr>
              <a:spLocks noChangeArrowheads="1"/>
            </p:cNvSpPr>
            <p:nvPr/>
          </p:nvSpPr>
          <p:spPr bwMode="auto">
            <a:xfrm>
              <a:off x="3943" y="1841"/>
              <a:ext cx="259" cy="55"/>
            </a:xfrm>
            <a:prstGeom prst="rect">
              <a:avLst/>
            </a:prstGeom>
            <a:solidFill>
              <a:srgbClr val="91919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94" name="Freeform 86"/>
            <p:cNvSpPr>
              <a:spLocks/>
            </p:cNvSpPr>
            <p:nvPr/>
          </p:nvSpPr>
          <p:spPr bwMode="auto">
            <a:xfrm>
              <a:off x="4131" y="1638"/>
              <a:ext cx="34" cy="48"/>
            </a:xfrm>
            <a:custGeom>
              <a:avLst/>
              <a:gdLst>
                <a:gd name="T0" fmla="*/ 33 w 34"/>
                <a:gd name="T1" fmla="*/ 0 h 48"/>
                <a:gd name="T2" fmla="*/ 33 w 34"/>
                <a:gd name="T3" fmla="*/ 47 h 48"/>
                <a:gd name="T4" fmla="*/ 0 w 34"/>
                <a:gd name="T5" fmla="*/ 17 h 48"/>
                <a:gd name="T6" fmla="*/ 33 w 3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8"/>
                <a:gd name="T14" fmla="*/ 34 w 3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8">
                  <a:moveTo>
                    <a:pt x="33" y="0"/>
                  </a:moveTo>
                  <a:lnTo>
                    <a:pt x="33" y="47"/>
                  </a:lnTo>
                  <a:lnTo>
                    <a:pt x="0" y="17"/>
                  </a:lnTo>
                  <a:lnTo>
                    <a:pt x="33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5" name="Rectangle 87"/>
            <p:cNvSpPr>
              <a:spLocks noChangeArrowheads="1"/>
            </p:cNvSpPr>
            <p:nvPr/>
          </p:nvSpPr>
          <p:spPr bwMode="auto">
            <a:xfrm>
              <a:off x="3884" y="1626"/>
              <a:ext cx="384" cy="86"/>
            </a:xfrm>
            <a:prstGeom prst="rect">
              <a:avLst/>
            </a:prstGeom>
            <a:solidFill>
              <a:srgbClr val="A0A0A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96" name="Freeform 88"/>
            <p:cNvSpPr>
              <a:spLocks/>
            </p:cNvSpPr>
            <p:nvPr/>
          </p:nvSpPr>
          <p:spPr bwMode="auto">
            <a:xfrm>
              <a:off x="4069" y="1638"/>
              <a:ext cx="65" cy="29"/>
            </a:xfrm>
            <a:custGeom>
              <a:avLst/>
              <a:gdLst>
                <a:gd name="T0" fmla="*/ 64 w 65"/>
                <a:gd name="T1" fmla="*/ 0 h 29"/>
                <a:gd name="T2" fmla="*/ 1 w 65"/>
                <a:gd name="T3" fmla="*/ 0 h 29"/>
                <a:gd name="T4" fmla="*/ 0 w 65"/>
                <a:gd name="T5" fmla="*/ 28 h 29"/>
                <a:gd name="T6" fmla="*/ 54 w 65"/>
                <a:gd name="T7" fmla="*/ 28 h 29"/>
                <a:gd name="T8" fmla="*/ 64 w 65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29"/>
                <a:gd name="T17" fmla="*/ 65 w 65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29">
                  <a:moveTo>
                    <a:pt x="64" y="0"/>
                  </a:moveTo>
                  <a:lnTo>
                    <a:pt x="1" y="0"/>
                  </a:lnTo>
                  <a:lnTo>
                    <a:pt x="0" y="28"/>
                  </a:lnTo>
                  <a:lnTo>
                    <a:pt x="54" y="28"/>
                  </a:lnTo>
                  <a:lnTo>
                    <a:pt x="64" y="0"/>
                  </a:lnTo>
                </a:path>
              </a:pathLst>
            </a:custGeom>
            <a:solidFill>
              <a:srgbClr val="8080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Freeform 89"/>
            <p:cNvSpPr>
              <a:spLocks/>
            </p:cNvSpPr>
            <p:nvPr/>
          </p:nvSpPr>
          <p:spPr bwMode="auto">
            <a:xfrm>
              <a:off x="4069" y="1674"/>
              <a:ext cx="169" cy="29"/>
            </a:xfrm>
            <a:custGeom>
              <a:avLst/>
              <a:gdLst>
                <a:gd name="T0" fmla="*/ 168 w 169"/>
                <a:gd name="T1" fmla="*/ 28 h 29"/>
                <a:gd name="T2" fmla="*/ 1 w 169"/>
                <a:gd name="T3" fmla="*/ 28 h 29"/>
                <a:gd name="T4" fmla="*/ 0 w 169"/>
                <a:gd name="T5" fmla="*/ 0 h 29"/>
                <a:gd name="T6" fmla="*/ 156 w 169"/>
                <a:gd name="T7" fmla="*/ 0 h 29"/>
                <a:gd name="T8" fmla="*/ 168 w 169"/>
                <a:gd name="T9" fmla="*/ 28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9"/>
                <a:gd name="T17" fmla="*/ 169 w 169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9">
                  <a:moveTo>
                    <a:pt x="168" y="28"/>
                  </a:moveTo>
                  <a:lnTo>
                    <a:pt x="1" y="28"/>
                  </a:lnTo>
                  <a:lnTo>
                    <a:pt x="0" y="0"/>
                  </a:lnTo>
                  <a:lnTo>
                    <a:pt x="156" y="0"/>
                  </a:lnTo>
                  <a:lnTo>
                    <a:pt x="168" y="28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8" name="Freeform 90"/>
            <p:cNvSpPr>
              <a:spLocks/>
            </p:cNvSpPr>
            <p:nvPr/>
          </p:nvSpPr>
          <p:spPr bwMode="auto">
            <a:xfrm>
              <a:off x="4146" y="1648"/>
              <a:ext cx="92" cy="29"/>
            </a:xfrm>
            <a:custGeom>
              <a:avLst/>
              <a:gdLst>
                <a:gd name="T0" fmla="*/ 91 w 92"/>
                <a:gd name="T1" fmla="*/ 0 h 29"/>
                <a:gd name="T2" fmla="*/ 1 w 92"/>
                <a:gd name="T3" fmla="*/ 0 h 29"/>
                <a:gd name="T4" fmla="*/ 0 w 92"/>
                <a:gd name="T5" fmla="*/ 28 h 29"/>
                <a:gd name="T6" fmla="*/ 81 w 92"/>
                <a:gd name="T7" fmla="*/ 28 h 29"/>
                <a:gd name="T8" fmla="*/ 91 w 92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29"/>
                <a:gd name="T17" fmla="*/ 92 w 92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29">
                  <a:moveTo>
                    <a:pt x="91" y="0"/>
                  </a:moveTo>
                  <a:lnTo>
                    <a:pt x="1" y="0"/>
                  </a:lnTo>
                  <a:lnTo>
                    <a:pt x="0" y="28"/>
                  </a:lnTo>
                  <a:lnTo>
                    <a:pt x="81" y="28"/>
                  </a:lnTo>
                  <a:lnTo>
                    <a:pt x="91" y="0"/>
                  </a:lnTo>
                </a:path>
              </a:pathLst>
            </a:custGeom>
            <a:solidFill>
              <a:srgbClr val="8080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9" name="Freeform 91"/>
            <p:cNvSpPr>
              <a:spLocks/>
            </p:cNvSpPr>
            <p:nvPr/>
          </p:nvSpPr>
          <p:spPr bwMode="auto">
            <a:xfrm>
              <a:off x="4237" y="1648"/>
              <a:ext cx="36" cy="38"/>
            </a:xfrm>
            <a:custGeom>
              <a:avLst/>
              <a:gdLst>
                <a:gd name="T0" fmla="*/ 0 w 36"/>
                <a:gd name="T1" fmla="*/ 0 h 38"/>
                <a:gd name="T2" fmla="*/ 0 w 36"/>
                <a:gd name="T3" fmla="*/ 37 h 38"/>
                <a:gd name="T4" fmla="*/ 35 w 36"/>
                <a:gd name="T5" fmla="*/ 12 h 38"/>
                <a:gd name="T6" fmla="*/ 0 w 36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8"/>
                <a:gd name="T14" fmla="*/ 36 w 36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8">
                  <a:moveTo>
                    <a:pt x="0" y="0"/>
                  </a:moveTo>
                  <a:lnTo>
                    <a:pt x="0" y="37"/>
                  </a:lnTo>
                  <a:lnTo>
                    <a:pt x="35" y="12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0" name="Oval 92"/>
            <p:cNvSpPr>
              <a:spLocks noChangeArrowheads="1"/>
            </p:cNvSpPr>
            <p:nvPr/>
          </p:nvSpPr>
          <p:spPr bwMode="auto">
            <a:xfrm>
              <a:off x="4154" y="1683"/>
              <a:ext cx="28" cy="1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801" name="Freeform 93"/>
            <p:cNvSpPr>
              <a:spLocks/>
            </p:cNvSpPr>
            <p:nvPr/>
          </p:nvSpPr>
          <p:spPr bwMode="auto">
            <a:xfrm>
              <a:off x="3908" y="1664"/>
              <a:ext cx="342" cy="28"/>
            </a:xfrm>
            <a:custGeom>
              <a:avLst/>
              <a:gdLst>
                <a:gd name="T0" fmla="*/ 0 w 342"/>
                <a:gd name="T1" fmla="*/ 27 h 28"/>
                <a:gd name="T2" fmla="*/ 341 w 342"/>
                <a:gd name="T3" fmla="*/ 27 h 28"/>
                <a:gd name="T4" fmla="*/ 341 w 342"/>
                <a:gd name="T5" fmla="*/ 0 h 28"/>
                <a:gd name="T6" fmla="*/ 0 w 342"/>
                <a:gd name="T7" fmla="*/ 0 h 28"/>
                <a:gd name="T8" fmla="*/ 0 w 342"/>
                <a:gd name="T9" fmla="*/ 27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28"/>
                <a:gd name="T17" fmla="*/ 342 w 342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28">
                  <a:moveTo>
                    <a:pt x="0" y="27"/>
                  </a:moveTo>
                  <a:lnTo>
                    <a:pt x="341" y="27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27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2" name="Freeform 94"/>
            <p:cNvSpPr>
              <a:spLocks/>
            </p:cNvSpPr>
            <p:nvPr/>
          </p:nvSpPr>
          <p:spPr bwMode="auto">
            <a:xfrm>
              <a:off x="3966" y="1756"/>
              <a:ext cx="223" cy="30"/>
            </a:xfrm>
            <a:custGeom>
              <a:avLst/>
              <a:gdLst>
                <a:gd name="T0" fmla="*/ 0 w 223"/>
                <a:gd name="T1" fmla="*/ 29 h 30"/>
                <a:gd name="T2" fmla="*/ 222 w 223"/>
                <a:gd name="T3" fmla="*/ 29 h 30"/>
                <a:gd name="T4" fmla="*/ 222 w 223"/>
                <a:gd name="T5" fmla="*/ 0 h 30"/>
                <a:gd name="T6" fmla="*/ 0 w 223"/>
                <a:gd name="T7" fmla="*/ 0 h 30"/>
                <a:gd name="T8" fmla="*/ 0 w 223"/>
                <a:gd name="T9" fmla="*/ 29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"/>
                <a:gd name="T16" fmla="*/ 0 h 30"/>
                <a:gd name="T17" fmla="*/ 223 w 22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" h="30">
                  <a:moveTo>
                    <a:pt x="0" y="29"/>
                  </a:moveTo>
                  <a:lnTo>
                    <a:pt x="222" y="29"/>
                  </a:lnTo>
                  <a:lnTo>
                    <a:pt x="222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8080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3" name="Freeform 95"/>
            <p:cNvSpPr>
              <a:spLocks/>
            </p:cNvSpPr>
            <p:nvPr/>
          </p:nvSpPr>
          <p:spPr bwMode="auto">
            <a:xfrm>
              <a:off x="4031" y="1778"/>
              <a:ext cx="104" cy="28"/>
            </a:xfrm>
            <a:custGeom>
              <a:avLst/>
              <a:gdLst>
                <a:gd name="T0" fmla="*/ 1 w 104"/>
                <a:gd name="T1" fmla="*/ 27 h 28"/>
                <a:gd name="T2" fmla="*/ 0 w 104"/>
                <a:gd name="T3" fmla="*/ 0 h 28"/>
                <a:gd name="T4" fmla="*/ 96 w 104"/>
                <a:gd name="T5" fmla="*/ 0 h 28"/>
                <a:gd name="T6" fmla="*/ 103 w 104"/>
                <a:gd name="T7" fmla="*/ 27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8"/>
                <a:gd name="T14" fmla="*/ 104 w 104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8">
                  <a:moveTo>
                    <a:pt x="1" y="27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103" y="27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4" name="Freeform 96"/>
            <p:cNvSpPr>
              <a:spLocks/>
            </p:cNvSpPr>
            <p:nvPr/>
          </p:nvSpPr>
          <p:spPr bwMode="auto">
            <a:xfrm>
              <a:off x="3750" y="1226"/>
              <a:ext cx="93" cy="82"/>
            </a:xfrm>
            <a:custGeom>
              <a:avLst/>
              <a:gdLst>
                <a:gd name="T0" fmla="*/ 85 w 93"/>
                <a:gd name="T1" fmla="*/ 0 h 82"/>
                <a:gd name="T2" fmla="*/ 0 w 93"/>
                <a:gd name="T3" fmla="*/ 0 h 82"/>
                <a:gd name="T4" fmla="*/ 3 w 93"/>
                <a:gd name="T5" fmla="*/ 81 h 82"/>
                <a:gd name="T6" fmla="*/ 92 w 93"/>
                <a:gd name="T7" fmla="*/ 81 h 82"/>
                <a:gd name="T8" fmla="*/ 85 w 93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2"/>
                <a:gd name="T17" fmla="*/ 93 w 9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2">
                  <a:moveTo>
                    <a:pt x="85" y="0"/>
                  </a:moveTo>
                  <a:lnTo>
                    <a:pt x="0" y="0"/>
                  </a:lnTo>
                  <a:lnTo>
                    <a:pt x="3" y="81"/>
                  </a:lnTo>
                  <a:lnTo>
                    <a:pt x="92" y="81"/>
                  </a:lnTo>
                  <a:lnTo>
                    <a:pt x="85" y="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67676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5" name="Freeform 97"/>
            <p:cNvSpPr>
              <a:spLocks/>
            </p:cNvSpPr>
            <p:nvPr/>
          </p:nvSpPr>
          <p:spPr bwMode="auto">
            <a:xfrm>
              <a:off x="3758" y="1360"/>
              <a:ext cx="97" cy="79"/>
            </a:xfrm>
            <a:custGeom>
              <a:avLst/>
              <a:gdLst>
                <a:gd name="T0" fmla="*/ 91 w 97"/>
                <a:gd name="T1" fmla="*/ 0 h 79"/>
                <a:gd name="T2" fmla="*/ 0 w 97"/>
                <a:gd name="T3" fmla="*/ 0 h 79"/>
                <a:gd name="T4" fmla="*/ 3 w 97"/>
                <a:gd name="T5" fmla="*/ 78 h 79"/>
                <a:gd name="T6" fmla="*/ 96 w 97"/>
                <a:gd name="T7" fmla="*/ 78 h 79"/>
                <a:gd name="T8" fmla="*/ 91 w 97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79"/>
                <a:gd name="T17" fmla="*/ 97 w 97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79">
                  <a:moveTo>
                    <a:pt x="91" y="0"/>
                  </a:moveTo>
                  <a:lnTo>
                    <a:pt x="0" y="0"/>
                  </a:lnTo>
                  <a:lnTo>
                    <a:pt x="3" y="78"/>
                  </a:lnTo>
                  <a:lnTo>
                    <a:pt x="96" y="78"/>
                  </a:lnTo>
                  <a:lnTo>
                    <a:pt x="91" y="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67676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6" name="Freeform 98"/>
            <p:cNvSpPr>
              <a:spLocks/>
            </p:cNvSpPr>
            <p:nvPr/>
          </p:nvSpPr>
          <p:spPr bwMode="auto">
            <a:xfrm>
              <a:off x="3899" y="1352"/>
              <a:ext cx="389" cy="95"/>
            </a:xfrm>
            <a:custGeom>
              <a:avLst/>
              <a:gdLst>
                <a:gd name="T0" fmla="*/ 0 w 389"/>
                <a:gd name="T1" fmla="*/ 1 h 95"/>
                <a:gd name="T2" fmla="*/ 14 w 389"/>
                <a:gd name="T3" fmla="*/ 94 h 95"/>
                <a:gd name="T4" fmla="*/ 388 w 389"/>
                <a:gd name="T5" fmla="*/ 94 h 95"/>
                <a:gd name="T6" fmla="*/ 375 w 389"/>
                <a:gd name="T7" fmla="*/ 0 h 95"/>
                <a:gd name="T8" fmla="*/ 0 w 389"/>
                <a:gd name="T9" fmla="*/ 1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9"/>
                <a:gd name="T16" fmla="*/ 0 h 95"/>
                <a:gd name="T17" fmla="*/ 389 w 389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9" h="95">
                  <a:moveTo>
                    <a:pt x="0" y="1"/>
                  </a:moveTo>
                  <a:lnTo>
                    <a:pt x="14" y="94"/>
                  </a:lnTo>
                  <a:lnTo>
                    <a:pt x="388" y="94"/>
                  </a:lnTo>
                  <a:lnTo>
                    <a:pt x="375" y="0"/>
                  </a:lnTo>
                  <a:lnTo>
                    <a:pt x="0" y="1"/>
                  </a:lnTo>
                </a:path>
              </a:pathLst>
            </a:custGeom>
            <a:solidFill>
              <a:srgbClr val="676767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7" name="Freeform 99"/>
            <p:cNvSpPr>
              <a:spLocks/>
            </p:cNvSpPr>
            <p:nvPr/>
          </p:nvSpPr>
          <p:spPr bwMode="auto">
            <a:xfrm>
              <a:off x="3980" y="1373"/>
              <a:ext cx="33" cy="30"/>
            </a:xfrm>
            <a:custGeom>
              <a:avLst/>
              <a:gdLst>
                <a:gd name="T0" fmla="*/ 0 w 33"/>
                <a:gd name="T1" fmla="*/ 0 h 30"/>
                <a:gd name="T2" fmla="*/ 32 w 33"/>
                <a:gd name="T3" fmla="*/ 0 h 30"/>
                <a:gd name="T4" fmla="*/ 32 w 33"/>
                <a:gd name="T5" fmla="*/ 29 h 30"/>
                <a:gd name="T6" fmla="*/ 0 w 33"/>
                <a:gd name="T7" fmla="*/ 29 h 30"/>
                <a:gd name="T8" fmla="*/ 0 w 33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0"/>
                <a:gd name="T17" fmla="*/ 33 w 3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0">
                  <a:moveTo>
                    <a:pt x="0" y="0"/>
                  </a:moveTo>
                  <a:lnTo>
                    <a:pt x="32" y="0"/>
                  </a:lnTo>
                  <a:lnTo>
                    <a:pt x="32" y="29"/>
                  </a:ln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8" name="Freeform 100"/>
            <p:cNvSpPr>
              <a:spLocks/>
            </p:cNvSpPr>
            <p:nvPr/>
          </p:nvSpPr>
          <p:spPr bwMode="auto">
            <a:xfrm>
              <a:off x="3980" y="1403"/>
              <a:ext cx="33" cy="28"/>
            </a:xfrm>
            <a:custGeom>
              <a:avLst/>
              <a:gdLst>
                <a:gd name="T0" fmla="*/ 0 w 33"/>
                <a:gd name="T1" fmla="*/ 0 h 28"/>
                <a:gd name="T2" fmla="*/ 32 w 33"/>
                <a:gd name="T3" fmla="*/ 0 h 28"/>
                <a:gd name="T4" fmla="*/ 32 w 33"/>
                <a:gd name="T5" fmla="*/ 27 h 28"/>
                <a:gd name="T6" fmla="*/ 0 w 33"/>
                <a:gd name="T7" fmla="*/ 27 h 28"/>
                <a:gd name="T8" fmla="*/ 0 w 33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28"/>
                <a:gd name="T17" fmla="*/ 33 w 33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28">
                  <a:moveTo>
                    <a:pt x="0" y="0"/>
                  </a:moveTo>
                  <a:lnTo>
                    <a:pt x="32" y="0"/>
                  </a:lnTo>
                  <a:lnTo>
                    <a:pt x="32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9" name="Freeform 101"/>
            <p:cNvSpPr>
              <a:spLocks/>
            </p:cNvSpPr>
            <p:nvPr/>
          </p:nvSpPr>
          <p:spPr bwMode="auto">
            <a:xfrm>
              <a:off x="4075" y="1386"/>
              <a:ext cx="38" cy="28"/>
            </a:xfrm>
            <a:custGeom>
              <a:avLst/>
              <a:gdLst>
                <a:gd name="T0" fmla="*/ 0 w 38"/>
                <a:gd name="T1" fmla="*/ 0 h 28"/>
                <a:gd name="T2" fmla="*/ 37 w 38"/>
                <a:gd name="T3" fmla="*/ 0 h 28"/>
                <a:gd name="T4" fmla="*/ 37 w 38"/>
                <a:gd name="T5" fmla="*/ 27 h 28"/>
                <a:gd name="T6" fmla="*/ 0 w 38"/>
                <a:gd name="T7" fmla="*/ 27 h 28"/>
                <a:gd name="T8" fmla="*/ 0 w 3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8"/>
                <a:gd name="T17" fmla="*/ 38 w 3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8">
                  <a:moveTo>
                    <a:pt x="0" y="0"/>
                  </a:moveTo>
                  <a:lnTo>
                    <a:pt x="37" y="0"/>
                  </a:lnTo>
                  <a:lnTo>
                    <a:pt x="37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0" name="Oval 102"/>
            <p:cNvSpPr>
              <a:spLocks noChangeArrowheads="1"/>
            </p:cNvSpPr>
            <p:nvPr/>
          </p:nvSpPr>
          <p:spPr bwMode="auto">
            <a:xfrm>
              <a:off x="3928" y="1386"/>
              <a:ext cx="34" cy="27"/>
            </a:xfrm>
            <a:prstGeom prst="ellipse">
              <a:avLst/>
            </a:prstGeom>
            <a:solidFill>
              <a:srgbClr val="20202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1547" name="Picture 3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13" y="4143375"/>
            <a:ext cx="428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6" name="Picture 3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5" y="5500688"/>
            <a:ext cx="428625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7" name="Picture 3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5500688"/>
            <a:ext cx="428625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18" name="TextBox 36"/>
          <p:cNvSpPr txBox="1">
            <a:spLocks noChangeArrowheads="1"/>
          </p:cNvSpPr>
          <p:nvPr/>
        </p:nvSpPr>
        <p:spPr bwMode="auto">
          <a:xfrm>
            <a:off x="4857750" y="3929063"/>
            <a:ext cx="1349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719" name="TextBox 36"/>
          <p:cNvSpPr txBox="1">
            <a:spLocks noChangeArrowheads="1"/>
          </p:cNvSpPr>
          <p:nvPr/>
        </p:nvSpPr>
        <p:spPr bwMode="auto">
          <a:xfrm>
            <a:off x="4437063" y="5743575"/>
            <a:ext cx="1349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28720" name="TextBox 39"/>
          <p:cNvSpPr txBox="1">
            <a:spLocks noChangeArrowheads="1"/>
          </p:cNvSpPr>
          <p:nvPr/>
        </p:nvSpPr>
        <p:spPr bwMode="auto">
          <a:xfrm>
            <a:off x="5429250" y="6219825"/>
            <a:ext cx="10715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721" name="TextBox 39"/>
          <p:cNvSpPr txBox="1">
            <a:spLocks noChangeArrowheads="1"/>
          </p:cNvSpPr>
          <p:nvPr/>
        </p:nvSpPr>
        <p:spPr bwMode="auto">
          <a:xfrm>
            <a:off x="2571750" y="6219825"/>
            <a:ext cx="10715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722" name="TextBox 34"/>
          <p:cNvSpPr txBox="1">
            <a:spLocks noChangeArrowheads="1"/>
          </p:cNvSpPr>
          <p:nvPr/>
        </p:nvSpPr>
        <p:spPr bwMode="auto">
          <a:xfrm>
            <a:off x="3000375" y="3000375"/>
            <a:ext cx="1177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核心服务器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28723" name="肘形连接符 18"/>
          <p:cNvCxnSpPr>
            <a:cxnSpLocks noChangeShapeType="1"/>
          </p:cNvCxnSpPr>
          <p:nvPr/>
        </p:nvCxnSpPr>
        <p:spPr bwMode="auto">
          <a:xfrm rot="5400000" flipH="1" flipV="1">
            <a:off x="2857500" y="4714876"/>
            <a:ext cx="1000125" cy="571500"/>
          </a:xfrm>
          <a:prstGeom prst="bentConnector2">
            <a:avLst/>
          </a:prstGeom>
          <a:noFill/>
          <a:ln w="38100" algn="ctr">
            <a:solidFill>
              <a:srgbClr val="FF6600"/>
            </a:solidFill>
            <a:round/>
            <a:headEnd/>
            <a:tailEnd type="arrow" w="med" len="med"/>
          </a:ln>
        </p:spPr>
      </p:cxnSp>
      <p:pic>
        <p:nvPicPr>
          <p:cNvPr id="28724" name="Picture 3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0" y="5500688"/>
            <a:ext cx="428625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7" name="直接连接符 206"/>
          <p:cNvCxnSpPr/>
          <p:nvPr/>
        </p:nvCxnSpPr>
        <p:spPr bwMode="auto">
          <a:xfrm rot="5400000">
            <a:off x="3042443" y="5530057"/>
            <a:ext cx="1357313" cy="1270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26" name="肘形连接符 434"/>
          <p:cNvCxnSpPr>
            <a:cxnSpLocks noChangeShapeType="1"/>
          </p:cNvCxnSpPr>
          <p:nvPr/>
        </p:nvCxnSpPr>
        <p:spPr bwMode="auto">
          <a:xfrm flipV="1">
            <a:off x="3944938" y="3714750"/>
            <a:ext cx="2484437" cy="928688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8727" name="Group 68"/>
          <p:cNvGrpSpPr>
            <a:grpSpLocks/>
          </p:cNvGrpSpPr>
          <p:nvPr/>
        </p:nvGrpSpPr>
        <p:grpSpPr bwMode="auto">
          <a:xfrm>
            <a:off x="3929063" y="1643063"/>
            <a:ext cx="714375" cy="714375"/>
            <a:chOff x="3363" y="1092"/>
            <a:chExt cx="994" cy="1090"/>
          </a:xfrm>
        </p:grpSpPr>
        <p:sp>
          <p:nvSpPr>
            <p:cNvPr id="28743" name="Freeform 69"/>
            <p:cNvSpPr>
              <a:spLocks/>
            </p:cNvSpPr>
            <p:nvPr/>
          </p:nvSpPr>
          <p:spPr bwMode="auto">
            <a:xfrm>
              <a:off x="3363" y="1092"/>
              <a:ext cx="918" cy="73"/>
            </a:xfrm>
            <a:custGeom>
              <a:avLst/>
              <a:gdLst>
                <a:gd name="T0" fmla="*/ 291 w 918"/>
                <a:gd name="T1" fmla="*/ 72 h 73"/>
                <a:gd name="T2" fmla="*/ 917 w 918"/>
                <a:gd name="T3" fmla="*/ 64 h 73"/>
                <a:gd name="T4" fmla="*/ 486 w 918"/>
                <a:gd name="T5" fmla="*/ 0 h 73"/>
                <a:gd name="T6" fmla="*/ 0 w 918"/>
                <a:gd name="T7" fmla="*/ 0 h 73"/>
                <a:gd name="T8" fmla="*/ 291 w 918"/>
                <a:gd name="T9" fmla="*/ 72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8"/>
                <a:gd name="T16" fmla="*/ 0 h 73"/>
                <a:gd name="T17" fmla="*/ 918 w 91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8" h="73">
                  <a:moveTo>
                    <a:pt x="291" y="72"/>
                  </a:moveTo>
                  <a:lnTo>
                    <a:pt x="917" y="64"/>
                  </a:lnTo>
                  <a:lnTo>
                    <a:pt x="486" y="0"/>
                  </a:lnTo>
                  <a:lnTo>
                    <a:pt x="0" y="0"/>
                  </a:lnTo>
                  <a:lnTo>
                    <a:pt x="291" y="72"/>
                  </a:lnTo>
                </a:path>
              </a:pathLst>
            </a:custGeom>
            <a:gradFill rotWithShape="0">
              <a:gsLst>
                <a:gs pos="0">
                  <a:srgbClr val="E0E0E0"/>
                </a:gs>
                <a:gs pos="100000">
                  <a:srgbClr val="434343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4" name="Freeform 70"/>
            <p:cNvSpPr>
              <a:spLocks/>
            </p:cNvSpPr>
            <p:nvPr/>
          </p:nvSpPr>
          <p:spPr bwMode="auto">
            <a:xfrm>
              <a:off x="3651" y="1158"/>
              <a:ext cx="670" cy="30"/>
            </a:xfrm>
            <a:custGeom>
              <a:avLst/>
              <a:gdLst>
                <a:gd name="T0" fmla="*/ 0 w 670"/>
                <a:gd name="T1" fmla="*/ 0 h 30"/>
                <a:gd name="T2" fmla="*/ 35 w 670"/>
                <a:gd name="T3" fmla="*/ 29 h 30"/>
                <a:gd name="T4" fmla="*/ 669 w 670"/>
                <a:gd name="T5" fmla="*/ 29 h 30"/>
                <a:gd name="T6" fmla="*/ 631 w 670"/>
                <a:gd name="T7" fmla="*/ 0 h 30"/>
                <a:gd name="T8" fmla="*/ 0 w 67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0"/>
                <a:gd name="T16" fmla="*/ 0 h 30"/>
                <a:gd name="T17" fmla="*/ 670 w 670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0" h="30">
                  <a:moveTo>
                    <a:pt x="0" y="0"/>
                  </a:moveTo>
                  <a:lnTo>
                    <a:pt x="35" y="29"/>
                  </a:lnTo>
                  <a:lnTo>
                    <a:pt x="669" y="29"/>
                  </a:lnTo>
                  <a:lnTo>
                    <a:pt x="631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5" name="Freeform 71"/>
            <p:cNvSpPr>
              <a:spLocks/>
            </p:cNvSpPr>
            <p:nvPr/>
          </p:nvSpPr>
          <p:spPr bwMode="auto">
            <a:xfrm>
              <a:off x="3363" y="1092"/>
              <a:ext cx="379" cy="1090"/>
            </a:xfrm>
            <a:custGeom>
              <a:avLst/>
              <a:gdLst>
                <a:gd name="T0" fmla="*/ 0 w 379"/>
                <a:gd name="T1" fmla="*/ 0 h 1090"/>
                <a:gd name="T2" fmla="*/ 291 w 379"/>
                <a:gd name="T3" fmla="*/ 67 h 1090"/>
                <a:gd name="T4" fmla="*/ 341 w 379"/>
                <a:gd name="T5" fmla="*/ 94 h 1090"/>
                <a:gd name="T6" fmla="*/ 378 w 379"/>
                <a:gd name="T7" fmla="*/ 401 h 1090"/>
                <a:gd name="T8" fmla="*/ 328 w 379"/>
                <a:gd name="T9" fmla="*/ 463 h 1090"/>
                <a:gd name="T10" fmla="*/ 323 w 379"/>
                <a:gd name="T11" fmla="*/ 1089 h 1090"/>
                <a:gd name="T12" fmla="*/ 0 w 379"/>
                <a:gd name="T13" fmla="*/ 798 h 1090"/>
                <a:gd name="T14" fmla="*/ 0 w 379"/>
                <a:gd name="T15" fmla="*/ 0 h 10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9"/>
                <a:gd name="T25" fmla="*/ 0 h 1090"/>
                <a:gd name="T26" fmla="*/ 379 w 379"/>
                <a:gd name="T27" fmla="*/ 1090 h 10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9" h="1090">
                  <a:moveTo>
                    <a:pt x="0" y="0"/>
                  </a:moveTo>
                  <a:lnTo>
                    <a:pt x="291" y="67"/>
                  </a:lnTo>
                  <a:lnTo>
                    <a:pt x="341" y="94"/>
                  </a:lnTo>
                  <a:lnTo>
                    <a:pt x="378" y="401"/>
                  </a:lnTo>
                  <a:lnTo>
                    <a:pt x="328" y="463"/>
                  </a:lnTo>
                  <a:lnTo>
                    <a:pt x="323" y="1089"/>
                  </a:lnTo>
                  <a:lnTo>
                    <a:pt x="0" y="79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606060"/>
                </a:gs>
                <a:gs pos="100000">
                  <a:srgbClr val="A0A0A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6" name="Freeform 72"/>
            <p:cNvSpPr>
              <a:spLocks/>
            </p:cNvSpPr>
            <p:nvPr/>
          </p:nvSpPr>
          <p:spPr bwMode="auto">
            <a:xfrm>
              <a:off x="3685" y="1537"/>
              <a:ext cx="621" cy="644"/>
            </a:xfrm>
            <a:custGeom>
              <a:avLst/>
              <a:gdLst>
                <a:gd name="T0" fmla="*/ 0 w 621"/>
                <a:gd name="T1" fmla="*/ 0 h 644"/>
                <a:gd name="T2" fmla="*/ 0 w 621"/>
                <a:gd name="T3" fmla="*/ 643 h 644"/>
                <a:gd name="T4" fmla="*/ 620 w 621"/>
                <a:gd name="T5" fmla="*/ 643 h 644"/>
                <a:gd name="T6" fmla="*/ 620 w 621"/>
                <a:gd name="T7" fmla="*/ 0 h 644"/>
                <a:gd name="T8" fmla="*/ 0 w 621"/>
                <a:gd name="T9" fmla="*/ 0 h 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1"/>
                <a:gd name="T16" fmla="*/ 0 h 644"/>
                <a:gd name="T17" fmla="*/ 621 w 621"/>
                <a:gd name="T18" fmla="*/ 644 h 6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1" h="644">
                  <a:moveTo>
                    <a:pt x="0" y="0"/>
                  </a:moveTo>
                  <a:lnTo>
                    <a:pt x="0" y="643"/>
                  </a:lnTo>
                  <a:lnTo>
                    <a:pt x="620" y="643"/>
                  </a:lnTo>
                  <a:lnTo>
                    <a:pt x="620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D3D3D3"/>
                </a:gs>
                <a:gs pos="100000">
                  <a:srgbClr val="919191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7" name="Freeform 73"/>
            <p:cNvSpPr>
              <a:spLocks/>
            </p:cNvSpPr>
            <p:nvPr/>
          </p:nvSpPr>
          <p:spPr bwMode="auto">
            <a:xfrm>
              <a:off x="3693" y="1180"/>
              <a:ext cx="664" cy="322"/>
            </a:xfrm>
            <a:custGeom>
              <a:avLst/>
              <a:gdLst>
                <a:gd name="T0" fmla="*/ 0 w 664"/>
                <a:gd name="T1" fmla="*/ 0 h 322"/>
                <a:gd name="T2" fmla="*/ 632 w 664"/>
                <a:gd name="T3" fmla="*/ 0 h 322"/>
                <a:gd name="T4" fmla="*/ 663 w 664"/>
                <a:gd name="T5" fmla="*/ 321 h 322"/>
                <a:gd name="T6" fmla="*/ 27 w 664"/>
                <a:gd name="T7" fmla="*/ 321 h 322"/>
                <a:gd name="T8" fmla="*/ 0 w 664"/>
                <a:gd name="T9" fmla="*/ 0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4"/>
                <a:gd name="T16" fmla="*/ 0 h 322"/>
                <a:gd name="T17" fmla="*/ 664 w 664"/>
                <a:gd name="T18" fmla="*/ 322 h 3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4" h="322">
                  <a:moveTo>
                    <a:pt x="0" y="0"/>
                  </a:moveTo>
                  <a:lnTo>
                    <a:pt x="632" y="0"/>
                  </a:lnTo>
                  <a:lnTo>
                    <a:pt x="663" y="321"/>
                  </a:lnTo>
                  <a:lnTo>
                    <a:pt x="27" y="321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D3D3D3"/>
                </a:gs>
                <a:gs pos="100000">
                  <a:srgbClr val="919191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8" name="Freeform 74"/>
            <p:cNvSpPr>
              <a:spLocks/>
            </p:cNvSpPr>
            <p:nvPr/>
          </p:nvSpPr>
          <p:spPr bwMode="auto">
            <a:xfrm>
              <a:off x="3688" y="1501"/>
              <a:ext cx="669" cy="37"/>
            </a:xfrm>
            <a:custGeom>
              <a:avLst/>
              <a:gdLst>
                <a:gd name="T0" fmla="*/ 0 w 669"/>
                <a:gd name="T1" fmla="*/ 36 h 37"/>
                <a:gd name="T2" fmla="*/ 613 w 669"/>
                <a:gd name="T3" fmla="*/ 36 h 37"/>
                <a:gd name="T4" fmla="*/ 668 w 669"/>
                <a:gd name="T5" fmla="*/ 0 h 37"/>
                <a:gd name="T6" fmla="*/ 30 w 669"/>
                <a:gd name="T7" fmla="*/ 0 h 37"/>
                <a:gd name="T8" fmla="*/ 0 w 669"/>
                <a:gd name="T9" fmla="*/ 3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9"/>
                <a:gd name="T16" fmla="*/ 0 h 37"/>
                <a:gd name="T17" fmla="*/ 669 w 669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9" h="37">
                  <a:moveTo>
                    <a:pt x="0" y="36"/>
                  </a:moveTo>
                  <a:lnTo>
                    <a:pt x="613" y="36"/>
                  </a:lnTo>
                  <a:lnTo>
                    <a:pt x="668" y="0"/>
                  </a:lnTo>
                  <a:lnTo>
                    <a:pt x="30" y="0"/>
                  </a:lnTo>
                  <a:lnTo>
                    <a:pt x="0" y="36"/>
                  </a:lnTo>
                </a:path>
              </a:pathLst>
            </a:custGeom>
            <a:solidFill>
              <a:srgbClr val="676767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9" name="Freeform 75"/>
            <p:cNvSpPr>
              <a:spLocks/>
            </p:cNvSpPr>
            <p:nvPr/>
          </p:nvSpPr>
          <p:spPr bwMode="auto">
            <a:xfrm>
              <a:off x="3703" y="1164"/>
              <a:ext cx="53" cy="1017"/>
            </a:xfrm>
            <a:custGeom>
              <a:avLst/>
              <a:gdLst>
                <a:gd name="T0" fmla="*/ 0 w 53"/>
                <a:gd name="T1" fmla="*/ 0 h 1017"/>
                <a:gd name="T2" fmla="*/ 21 w 53"/>
                <a:gd name="T3" fmla="*/ 13 h 1017"/>
                <a:gd name="T4" fmla="*/ 52 w 53"/>
                <a:gd name="T5" fmla="*/ 337 h 1017"/>
                <a:gd name="T6" fmla="*/ 21 w 53"/>
                <a:gd name="T7" fmla="*/ 375 h 1017"/>
                <a:gd name="T8" fmla="*/ 21 w 53"/>
                <a:gd name="T9" fmla="*/ 1016 h 10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017"/>
                <a:gd name="T17" fmla="*/ 53 w 53"/>
                <a:gd name="T18" fmla="*/ 1017 h 10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017">
                  <a:moveTo>
                    <a:pt x="0" y="0"/>
                  </a:moveTo>
                  <a:lnTo>
                    <a:pt x="21" y="13"/>
                  </a:lnTo>
                  <a:lnTo>
                    <a:pt x="52" y="337"/>
                  </a:lnTo>
                  <a:lnTo>
                    <a:pt x="21" y="375"/>
                  </a:lnTo>
                  <a:lnTo>
                    <a:pt x="21" y="1016"/>
                  </a:lnTo>
                </a:path>
              </a:pathLst>
            </a:custGeom>
            <a:noFill/>
            <a:ln w="12700" cap="rnd" cmpd="sng">
              <a:solidFill>
                <a:srgbClr val="6767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0" name="Freeform 76"/>
            <p:cNvSpPr>
              <a:spLocks/>
            </p:cNvSpPr>
            <p:nvPr/>
          </p:nvSpPr>
          <p:spPr bwMode="auto">
            <a:xfrm>
              <a:off x="3727" y="1164"/>
              <a:ext cx="62" cy="1017"/>
            </a:xfrm>
            <a:custGeom>
              <a:avLst/>
              <a:gdLst>
                <a:gd name="T0" fmla="*/ 0 w 62"/>
                <a:gd name="T1" fmla="*/ 0 h 1017"/>
                <a:gd name="T2" fmla="*/ 29 w 62"/>
                <a:gd name="T3" fmla="*/ 18 h 1017"/>
                <a:gd name="T4" fmla="*/ 61 w 62"/>
                <a:gd name="T5" fmla="*/ 337 h 1017"/>
                <a:gd name="T6" fmla="*/ 29 w 62"/>
                <a:gd name="T7" fmla="*/ 373 h 1017"/>
                <a:gd name="T8" fmla="*/ 29 w 62"/>
                <a:gd name="T9" fmla="*/ 1016 h 10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017"/>
                <a:gd name="T17" fmla="*/ 62 w 62"/>
                <a:gd name="T18" fmla="*/ 1017 h 10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017">
                  <a:moveTo>
                    <a:pt x="0" y="0"/>
                  </a:moveTo>
                  <a:lnTo>
                    <a:pt x="29" y="18"/>
                  </a:lnTo>
                  <a:lnTo>
                    <a:pt x="61" y="337"/>
                  </a:lnTo>
                  <a:lnTo>
                    <a:pt x="29" y="373"/>
                  </a:lnTo>
                  <a:lnTo>
                    <a:pt x="29" y="1016"/>
                  </a:lnTo>
                </a:path>
              </a:pathLst>
            </a:custGeom>
            <a:noFill/>
            <a:ln w="12700" cap="rnd" cmpd="sng">
              <a:solidFill>
                <a:srgbClr val="6767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1" name="Freeform 77"/>
            <p:cNvSpPr>
              <a:spLocks/>
            </p:cNvSpPr>
            <p:nvPr/>
          </p:nvSpPr>
          <p:spPr bwMode="auto">
            <a:xfrm>
              <a:off x="3772" y="1164"/>
              <a:ext cx="51" cy="1014"/>
            </a:xfrm>
            <a:custGeom>
              <a:avLst/>
              <a:gdLst>
                <a:gd name="T0" fmla="*/ 0 w 51"/>
                <a:gd name="T1" fmla="*/ 0 h 1014"/>
                <a:gd name="T2" fmla="*/ 19 w 51"/>
                <a:gd name="T3" fmla="*/ 20 h 1014"/>
                <a:gd name="T4" fmla="*/ 50 w 51"/>
                <a:gd name="T5" fmla="*/ 338 h 1014"/>
                <a:gd name="T6" fmla="*/ 19 w 51"/>
                <a:gd name="T7" fmla="*/ 373 h 1014"/>
                <a:gd name="T8" fmla="*/ 19 w 51"/>
                <a:gd name="T9" fmla="*/ 1013 h 10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1014"/>
                <a:gd name="T17" fmla="*/ 51 w 51"/>
                <a:gd name="T18" fmla="*/ 1014 h 10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1014">
                  <a:moveTo>
                    <a:pt x="0" y="0"/>
                  </a:moveTo>
                  <a:lnTo>
                    <a:pt x="19" y="20"/>
                  </a:lnTo>
                  <a:lnTo>
                    <a:pt x="50" y="338"/>
                  </a:lnTo>
                  <a:lnTo>
                    <a:pt x="19" y="373"/>
                  </a:lnTo>
                  <a:lnTo>
                    <a:pt x="19" y="1013"/>
                  </a:lnTo>
                </a:path>
              </a:pathLst>
            </a:custGeom>
            <a:noFill/>
            <a:ln w="12700" cap="rnd" cmpd="sng">
              <a:solidFill>
                <a:srgbClr val="6767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2" name="Freeform 78"/>
            <p:cNvSpPr>
              <a:spLocks/>
            </p:cNvSpPr>
            <p:nvPr/>
          </p:nvSpPr>
          <p:spPr bwMode="auto">
            <a:xfrm>
              <a:off x="3801" y="1164"/>
              <a:ext cx="53" cy="1017"/>
            </a:xfrm>
            <a:custGeom>
              <a:avLst/>
              <a:gdLst>
                <a:gd name="T0" fmla="*/ 0 w 53"/>
                <a:gd name="T1" fmla="*/ 0 h 1017"/>
                <a:gd name="T2" fmla="*/ 21 w 53"/>
                <a:gd name="T3" fmla="*/ 13 h 1017"/>
                <a:gd name="T4" fmla="*/ 52 w 53"/>
                <a:gd name="T5" fmla="*/ 335 h 1017"/>
                <a:gd name="T6" fmla="*/ 21 w 53"/>
                <a:gd name="T7" fmla="*/ 371 h 1017"/>
                <a:gd name="T8" fmla="*/ 21 w 53"/>
                <a:gd name="T9" fmla="*/ 1016 h 10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017"/>
                <a:gd name="T17" fmla="*/ 53 w 53"/>
                <a:gd name="T18" fmla="*/ 1017 h 10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017">
                  <a:moveTo>
                    <a:pt x="0" y="0"/>
                  </a:moveTo>
                  <a:lnTo>
                    <a:pt x="21" y="13"/>
                  </a:lnTo>
                  <a:lnTo>
                    <a:pt x="52" y="335"/>
                  </a:lnTo>
                  <a:lnTo>
                    <a:pt x="21" y="371"/>
                  </a:lnTo>
                  <a:lnTo>
                    <a:pt x="21" y="1016"/>
                  </a:lnTo>
                </a:path>
              </a:pathLst>
            </a:custGeom>
            <a:noFill/>
            <a:ln w="12700" cap="rnd" cmpd="sng">
              <a:solidFill>
                <a:srgbClr val="6767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3" name="Freeform 79"/>
            <p:cNvSpPr>
              <a:spLocks/>
            </p:cNvSpPr>
            <p:nvPr/>
          </p:nvSpPr>
          <p:spPr bwMode="auto">
            <a:xfrm>
              <a:off x="3832" y="1164"/>
              <a:ext cx="53" cy="1014"/>
            </a:xfrm>
            <a:custGeom>
              <a:avLst/>
              <a:gdLst>
                <a:gd name="T0" fmla="*/ 0 w 53"/>
                <a:gd name="T1" fmla="*/ 0 h 1014"/>
                <a:gd name="T2" fmla="*/ 21 w 53"/>
                <a:gd name="T3" fmla="*/ 13 h 1014"/>
                <a:gd name="T4" fmla="*/ 52 w 53"/>
                <a:gd name="T5" fmla="*/ 335 h 1014"/>
                <a:gd name="T6" fmla="*/ 21 w 53"/>
                <a:gd name="T7" fmla="*/ 370 h 1014"/>
                <a:gd name="T8" fmla="*/ 21 w 53"/>
                <a:gd name="T9" fmla="*/ 1013 h 10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014"/>
                <a:gd name="T17" fmla="*/ 53 w 53"/>
                <a:gd name="T18" fmla="*/ 1014 h 10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014">
                  <a:moveTo>
                    <a:pt x="0" y="0"/>
                  </a:moveTo>
                  <a:lnTo>
                    <a:pt x="21" y="13"/>
                  </a:lnTo>
                  <a:lnTo>
                    <a:pt x="52" y="335"/>
                  </a:lnTo>
                  <a:lnTo>
                    <a:pt x="21" y="370"/>
                  </a:lnTo>
                  <a:lnTo>
                    <a:pt x="21" y="1013"/>
                  </a:lnTo>
                </a:path>
              </a:pathLst>
            </a:custGeom>
            <a:noFill/>
            <a:ln w="12700" cap="rnd" cmpd="sng">
              <a:solidFill>
                <a:srgbClr val="6767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4" name="Rectangle 80"/>
            <p:cNvSpPr>
              <a:spLocks noChangeArrowheads="1"/>
            </p:cNvSpPr>
            <p:nvPr/>
          </p:nvSpPr>
          <p:spPr bwMode="auto">
            <a:xfrm>
              <a:off x="3884" y="1626"/>
              <a:ext cx="384" cy="49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55" name="Rectangle 81"/>
            <p:cNvSpPr>
              <a:spLocks noChangeArrowheads="1"/>
            </p:cNvSpPr>
            <p:nvPr/>
          </p:nvSpPr>
          <p:spPr bwMode="auto">
            <a:xfrm>
              <a:off x="3884" y="1725"/>
              <a:ext cx="384" cy="89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56" name="Rectangle 82"/>
            <p:cNvSpPr>
              <a:spLocks noChangeArrowheads="1"/>
            </p:cNvSpPr>
            <p:nvPr/>
          </p:nvSpPr>
          <p:spPr bwMode="auto">
            <a:xfrm>
              <a:off x="3884" y="1826"/>
              <a:ext cx="384" cy="85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57" name="Rectangle 83"/>
            <p:cNvSpPr>
              <a:spLocks noChangeArrowheads="1"/>
            </p:cNvSpPr>
            <p:nvPr/>
          </p:nvSpPr>
          <p:spPr bwMode="auto">
            <a:xfrm>
              <a:off x="3884" y="1924"/>
              <a:ext cx="384" cy="8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58" name="Rectangle 84"/>
            <p:cNvSpPr>
              <a:spLocks noChangeArrowheads="1"/>
            </p:cNvSpPr>
            <p:nvPr/>
          </p:nvSpPr>
          <p:spPr bwMode="auto">
            <a:xfrm>
              <a:off x="3943" y="1741"/>
              <a:ext cx="259" cy="53"/>
            </a:xfrm>
            <a:prstGeom prst="rect">
              <a:avLst/>
            </a:prstGeom>
            <a:solidFill>
              <a:srgbClr val="91919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59" name="Rectangle 85"/>
            <p:cNvSpPr>
              <a:spLocks noChangeArrowheads="1"/>
            </p:cNvSpPr>
            <p:nvPr/>
          </p:nvSpPr>
          <p:spPr bwMode="auto">
            <a:xfrm>
              <a:off x="3943" y="1841"/>
              <a:ext cx="259" cy="55"/>
            </a:xfrm>
            <a:prstGeom prst="rect">
              <a:avLst/>
            </a:prstGeom>
            <a:solidFill>
              <a:srgbClr val="91919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60" name="Freeform 86"/>
            <p:cNvSpPr>
              <a:spLocks/>
            </p:cNvSpPr>
            <p:nvPr/>
          </p:nvSpPr>
          <p:spPr bwMode="auto">
            <a:xfrm>
              <a:off x="4131" y="1638"/>
              <a:ext cx="34" cy="48"/>
            </a:xfrm>
            <a:custGeom>
              <a:avLst/>
              <a:gdLst>
                <a:gd name="T0" fmla="*/ 33 w 34"/>
                <a:gd name="T1" fmla="*/ 0 h 48"/>
                <a:gd name="T2" fmla="*/ 33 w 34"/>
                <a:gd name="T3" fmla="*/ 47 h 48"/>
                <a:gd name="T4" fmla="*/ 0 w 34"/>
                <a:gd name="T5" fmla="*/ 17 h 48"/>
                <a:gd name="T6" fmla="*/ 33 w 3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8"/>
                <a:gd name="T14" fmla="*/ 34 w 3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8">
                  <a:moveTo>
                    <a:pt x="33" y="0"/>
                  </a:moveTo>
                  <a:lnTo>
                    <a:pt x="33" y="47"/>
                  </a:lnTo>
                  <a:lnTo>
                    <a:pt x="0" y="17"/>
                  </a:lnTo>
                  <a:lnTo>
                    <a:pt x="33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1" name="Rectangle 87"/>
            <p:cNvSpPr>
              <a:spLocks noChangeArrowheads="1"/>
            </p:cNvSpPr>
            <p:nvPr/>
          </p:nvSpPr>
          <p:spPr bwMode="auto">
            <a:xfrm>
              <a:off x="3884" y="1626"/>
              <a:ext cx="384" cy="86"/>
            </a:xfrm>
            <a:prstGeom prst="rect">
              <a:avLst/>
            </a:prstGeom>
            <a:solidFill>
              <a:srgbClr val="A0A0A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62" name="Freeform 88"/>
            <p:cNvSpPr>
              <a:spLocks/>
            </p:cNvSpPr>
            <p:nvPr/>
          </p:nvSpPr>
          <p:spPr bwMode="auto">
            <a:xfrm>
              <a:off x="4069" y="1638"/>
              <a:ext cx="65" cy="29"/>
            </a:xfrm>
            <a:custGeom>
              <a:avLst/>
              <a:gdLst>
                <a:gd name="T0" fmla="*/ 64 w 65"/>
                <a:gd name="T1" fmla="*/ 0 h 29"/>
                <a:gd name="T2" fmla="*/ 1 w 65"/>
                <a:gd name="T3" fmla="*/ 0 h 29"/>
                <a:gd name="T4" fmla="*/ 0 w 65"/>
                <a:gd name="T5" fmla="*/ 28 h 29"/>
                <a:gd name="T6" fmla="*/ 54 w 65"/>
                <a:gd name="T7" fmla="*/ 28 h 29"/>
                <a:gd name="T8" fmla="*/ 64 w 65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29"/>
                <a:gd name="T17" fmla="*/ 65 w 65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29">
                  <a:moveTo>
                    <a:pt x="64" y="0"/>
                  </a:moveTo>
                  <a:lnTo>
                    <a:pt x="1" y="0"/>
                  </a:lnTo>
                  <a:lnTo>
                    <a:pt x="0" y="28"/>
                  </a:lnTo>
                  <a:lnTo>
                    <a:pt x="54" y="28"/>
                  </a:lnTo>
                  <a:lnTo>
                    <a:pt x="64" y="0"/>
                  </a:lnTo>
                </a:path>
              </a:pathLst>
            </a:custGeom>
            <a:solidFill>
              <a:srgbClr val="8080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3" name="Freeform 89"/>
            <p:cNvSpPr>
              <a:spLocks/>
            </p:cNvSpPr>
            <p:nvPr/>
          </p:nvSpPr>
          <p:spPr bwMode="auto">
            <a:xfrm>
              <a:off x="4069" y="1674"/>
              <a:ext cx="169" cy="29"/>
            </a:xfrm>
            <a:custGeom>
              <a:avLst/>
              <a:gdLst>
                <a:gd name="T0" fmla="*/ 168 w 169"/>
                <a:gd name="T1" fmla="*/ 28 h 29"/>
                <a:gd name="T2" fmla="*/ 1 w 169"/>
                <a:gd name="T3" fmla="*/ 28 h 29"/>
                <a:gd name="T4" fmla="*/ 0 w 169"/>
                <a:gd name="T5" fmla="*/ 0 h 29"/>
                <a:gd name="T6" fmla="*/ 156 w 169"/>
                <a:gd name="T7" fmla="*/ 0 h 29"/>
                <a:gd name="T8" fmla="*/ 168 w 169"/>
                <a:gd name="T9" fmla="*/ 28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9"/>
                <a:gd name="T17" fmla="*/ 169 w 169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9">
                  <a:moveTo>
                    <a:pt x="168" y="28"/>
                  </a:moveTo>
                  <a:lnTo>
                    <a:pt x="1" y="28"/>
                  </a:lnTo>
                  <a:lnTo>
                    <a:pt x="0" y="0"/>
                  </a:lnTo>
                  <a:lnTo>
                    <a:pt x="156" y="0"/>
                  </a:lnTo>
                  <a:lnTo>
                    <a:pt x="168" y="28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4" name="Freeform 90"/>
            <p:cNvSpPr>
              <a:spLocks/>
            </p:cNvSpPr>
            <p:nvPr/>
          </p:nvSpPr>
          <p:spPr bwMode="auto">
            <a:xfrm>
              <a:off x="4146" y="1648"/>
              <a:ext cx="92" cy="29"/>
            </a:xfrm>
            <a:custGeom>
              <a:avLst/>
              <a:gdLst>
                <a:gd name="T0" fmla="*/ 91 w 92"/>
                <a:gd name="T1" fmla="*/ 0 h 29"/>
                <a:gd name="T2" fmla="*/ 1 w 92"/>
                <a:gd name="T3" fmla="*/ 0 h 29"/>
                <a:gd name="T4" fmla="*/ 0 w 92"/>
                <a:gd name="T5" fmla="*/ 28 h 29"/>
                <a:gd name="T6" fmla="*/ 81 w 92"/>
                <a:gd name="T7" fmla="*/ 28 h 29"/>
                <a:gd name="T8" fmla="*/ 91 w 92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29"/>
                <a:gd name="T17" fmla="*/ 92 w 92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29">
                  <a:moveTo>
                    <a:pt x="91" y="0"/>
                  </a:moveTo>
                  <a:lnTo>
                    <a:pt x="1" y="0"/>
                  </a:lnTo>
                  <a:lnTo>
                    <a:pt x="0" y="28"/>
                  </a:lnTo>
                  <a:lnTo>
                    <a:pt x="81" y="28"/>
                  </a:lnTo>
                  <a:lnTo>
                    <a:pt x="91" y="0"/>
                  </a:lnTo>
                </a:path>
              </a:pathLst>
            </a:custGeom>
            <a:solidFill>
              <a:srgbClr val="8080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5" name="Freeform 91"/>
            <p:cNvSpPr>
              <a:spLocks/>
            </p:cNvSpPr>
            <p:nvPr/>
          </p:nvSpPr>
          <p:spPr bwMode="auto">
            <a:xfrm>
              <a:off x="4237" y="1648"/>
              <a:ext cx="36" cy="38"/>
            </a:xfrm>
            <a:custGeom>
              <a:avLst/>
              <a:gdLst>
                <a:gd name="T0" fmla="*/ 0 w 36"/>
                <a:gd name="T1" fmla="*/ 0 h 38"/>
                <a:gd name="T2" fmla="*/ 0 w 36"/>
                <a:gd name="T3" fmla="*/ 37 h 38"/>
                <a:gd name="T4" fmla="*/ 35 w 36"/>
                <a:gd name="T5" fmla="*/ 12 h 38"/>
                <a:gd name="T6" fmla="*/ 0 w 36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8"/>
                <a:gd name="T14" fmla="*/ 36 w 36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8">
                  <a:moveTo>
                    <a:pt x="0" y="0"/>
                  </a:moveTo>
                  <a:lnTo>
                    <a:pt x="0" y="37"/>
                  </a:lnTo>
                  <a:lnTo>
                    <a:pt x="35" y="12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6" name="Oval 92"/>
            <p:cNvSpPr>
              <a:spLocks noChangeArrowheads="1"/>
            </p:cNvSpPr>
            <p:nvPr/>
          </p:nvSpPr>
          <p:spPr bwMode="auto">
            <a:xfrm>
              <a:off x="4154" y="1683"/>
              <a:ext cx="28" cy="1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767" name="Freeform 93"/>
            <p:cNvSpPr>
              <a:spLocks/>
            </p:cNvSpPr>
            <p:nvPr/>
          </p:nvSpPr>
          <p:spPr bwMode="auto">
            <a:xfrm>
              <a:off x="3908" y="1664"/>
              <a:ext cx="342" cy="28"/>
            </a:xfrm>
            <a:custGeom>
              <a:avLst/>
              <a:gdLst>
                <a:gd name="T0" fmla="*/ 0 w 342"/>
                <a:gd name="T1" fmla="*/ 27 h 28"/>
                <a:gd name="T2" fmla="*/ 341 w 342"/>
                <a:gd name="T3" fmla="*/ 27 h 28"/>
                <a:gd name="T4" fmla="*/ 341 w 342"/>
                <a:gd name="T5" fmla="*/ 0 h 28"/>
                <a:gd name="T6" fmla="*/ 0 w 342"/>
                <a:gd name="T7" fmla="*/ 0 h 28"/>
                <a:gd name="T8" fmla="*/ 0 w 342"/>
                <a:gd name="T9" fmla="*/ 27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2"/>
                <a:gd name="T16" fmla="*/ 0 h 28"/>
                <a:gd name="T17" fmla="*/ 342 w 342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2" h="28">
                  <a:moveTo>
                    <a:pt x="0" y="27"/>
                  </a:moveTo>
                  <a:lnTo>
                    <a:pt x="341" y="27"/>
                  </a:lnTo>
                  <a:lnTo>
                    <a:pt x="341" y="0"/>
                  </a:lnTo>
                  <a:lnTo>
                    <a:pt x="0" y="0"/>
                  </a:lnTo>
                  <a:lnTo>
                    <a:pt x="0" y="27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8" name="Freeform 94"/>
            <p:cNvSpPr>
              <a:spLocks/>
            </p:cNvSpPr>
            <p:nvPr/>
          </p:nvSpPr>
          <p:spPr bwMode="auto">
            <a:xfrm>
              <a:off x="3966" y="1756"/>
              <a:ext cx="223" cy="30"/>
            </a:xfrm>
            <a:custGeom>
              <a:avLst/>
              <a:gdLst>
                <a:gd name="T0" fmla="*/ 0 w 223"/>
                <a:gd name="T1" fmla="*/ 29 h 30"/>
                <a:gd name="T2" fmla="*/ 222 w 223"/>
                <a:gd name="T3" fmla="*/ 29 h 30"/>
                <a:gd name="T4" fmla="*/ 222 w 223"/>
                <a:gd name="T5" fmla="*/ 0 h 30"/>
                <a:gd name="T6" fmla="*/ 0 w 223"/>
                <a:gd name="T7" fmla="*/ 0 h 30"/>
                <a:gd name="T8" fmla="*/ 0 w 223"/>
                <a:gd name="T9" fmla="*/ 29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"/>
                <a:gd name="T16" fmla="*/ 0 h 30"/>
                <a:gd name="T17" fmla="*/ 223 w 22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" h="30">
                  <a:moveTo>
                    <a:pt x="0" y="29"/>
                  </a:moveTo>
                  <a:lnTo>
                    <a:pt x="222" y="29"/>
                  </a:lnTo>
                  <a:lnTo>
                    <a:pt x="222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8080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9" name="Freeform 95"/>
            <p:cNvSpPr>
              <a:spLocks/>
            </p:cNvSpPr>
            <p:nvPr/>
          </p:nvSpPr>
          <p:spPr bwMode="auto">
            <a:xfrm>
              <a:off x="4031" y="1778"/>
              <a:ext cx="104" cy="28"/>
            </a:xfrm>
            <a:custGeom>
              <a:avLst/>
              <a:gdLst>
                <a:gd name="T0" fmla="*/ 1 w 104"/>
                <a:gd name="T1" fmla="*/ 27 h 28"/>
                <a:gd name="T2" fmla="*/ 0 w 104"/>
                <a:gd name="T3" fmla="*/ 0 h 28"/>
                <a:gd name="T4" fmla="*/ 96 w 104"/>
                <a:gd name="T5" fmla="*/ 0 h 28"/>
                <a:gd name="T6" fmla="*/ 103 w 104"/>
                <a:gd name="T7" fmla="*/ 27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8"/>
                <a:gd name="T14" fmla="*/ 104 w 104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8">
                  <a:moveTo>
                    <a:pt x="1" y="27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103" y="27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0" name="Freeform 96"/>
            <p:cNvSpPr>
              <a:spLocks/>
            </p:cNvSpPr>
            <p:nvPr/>
          </p:nvSpPr>
          <p:spPr bwMode="auto">
            <a:xfrm>
              <a:off x="3750" y="1226"/>
              <a:ext cx="93" cy="82"/>
            </a:xfrm>
            <a:custGeom>
              <a:avLst/>
              <a:gdLst>
                <a:gd name="T0" fmla="*/ 85 w 93"/>
                <a:gd name="T1" fmla="*/ 0 h 82"/>
                <a:gd name="T2" fmla="*/ 0 w 93"/>
                <a:gd name="T3" fmla="*/ 0 h 82"/>
                <a:gd name="T4" fmla="*/ 3 w 93"/>
                <a:gd name="T5" fmla="*/ 81 h 82"/>
                <a:gd name="T6" fmla="*/ 92 w 93"/>
                <a:gd name="T7" fmla="*/ 81 h 82"/>
                <a:gd name="T8" fmla="*/ 85 w 93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2"/>
                <a:gd name="T17" fmla="*/ 93 w 9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2">
                  <a:moveTo>
                    <a:pt x="85" y="0"/>
                  </a:moveTo>
                  <a:lnTo>
                    <a:pt x="0" y="0"/>
                  </a:lnTo>
                  <a:lnTo>
                    <a:pt x="3" y="81"/>
                  </a:lnTo>
                  <a:lnTo>
                    <a:pt x="92" y="81"/>
                  </a:lnTo>
                  <a:lnTo>
                    <a:pt x="85" y="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67676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1" name="Freeform 97"/>
            <p:cNvSpPr>
              <a:spLocks/>
            </p:cNvSpPr>
            <p:nvPr/>
          </p:nvSpPr>
          <p:spPr bwMode="auto">
            <a:xfrm>
              <a:off x="3758" y="1360"/>
              <a:ext cx="97" cy="79"/>
            </a:xfrm>
            <a:custGeom>
              <a:avLst/>
              <a:gdLst>
                <a:gd name="T0" fmla="*/ 91 w 97"/>
                <a:gd name="T1" fmla="*/ 0 h 79"/>
                <a:gd name="T2" fmla="*/ 0 w 97"/>
                <a:gd name="T3" fmla="*/ 0 h 79"/>
                <a:gd name="T4" fmla="*/ 3 w 97"/>
                <a:gd name="T5" fmla="*/ 78 h 79"/>
                <a:gd name="T6" fmla="*/ 96 w 97"/>
                <a:gd name="T7" fmla="*/ 78 h 79"/>
                <a:gd name="T8" fmla="*/ 91 w 97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79"/>
                <a:gd name="T17" fmla="*/ 97 w 97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79">
                  <a:moveTo>
                    <a:pt x="91" y="0"/>
                  </a:moveTo>
                  <a:lnTo>
                    <a:pt x="0" y="0"/>
                  </a:lnTo>
                  <a:lnTo>
                    <a:pt x="3" y="78"/>
                  </a:lnTo>
                  <a:lnTo>
                    <a:pt x="96" y="78"/>
                  </a:lnTo>
                  <a:lnTo>
                    <a:pt x="91" y="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67676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2" name="Freeform 98"/>
            <p:cNvSpPr>
              <a:spLocks/>
            </p:cNvSpPr>
            <p:nvPr/>
          </p:nvSpPr>
          <p:spPr bwMode="auto">
            <a:xfrm>
              <a:off x="3899" y="1352"/>
              <a:ext cx="389" cy="95"/>
            </a:xfrm>
            <a:custGeom>
              <a:avLst/>
              <a:gdLst>
                <a:gd name="T0" fmla="*/ 0 w 389"/>
                <a:gd name="T1" fmla="*/ 1 h 95"/>
                <a:gd name="T2" fmla="*/ 14 w 389"/>
                <a:gd name="T3" fmla="*/ 94 h 95"/>
                <a:gd name="T4" fmla="*/ 388 w 389"/>
                <a:gd name="T5" fmla="*/ 94 h 95"/>
                <a:gd name="T6" fmla="*/ 375 w 389"/>
                <a:gd name="T7" fmla="*/ 0 h 95"/>
                <a:gd name="T8" fmla="*/ 0 w 389"/>
                <a:gd name="T9" fmla="*/ 1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9"/>
                <a:gd name="T16" fmla="*/ 0 h 95"/>
                <a:gd name="T17" fmla="*/ 389 w 389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9" h="95">
                  <a:moveTo>
                    <a:pt x="0" y="1"/>
                  </a:moveTo>
                  <a:lnTo>
                    <a:pt x="14" y="94"/>
                  </a:lnTo>
                  <a:lnTo>
                    <a:pt x="388" y="94"/>
                  </a:lnTo>
                  <a:lnTo>
                    <a:pt x="375" y="0"/>
                  </a:lnTo>
                  <a:lnTo>
                    <a:pt x="0" y="1"/>
                  </a:lnTo>
                </a:path>
              </a:pathLst>
            </a:custGeom>
            <a:solidFill>
              <a:srgbClr val="676767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3" name="Freeform 99"/>
            <p:cNvSpPr>
              <a:spLocks/>
            </p:cNvSpPr>
            <p:nvPr/>
          </p:nvSpPr>
          <p:spPr bwMode="auto">
            <a:xfrm>
              <a:off x="3980" y="1373"/>
              <a:ext cx="33" cy="30"/>
            </a:xfrm>
            <a:custGeom>
              <a:avLst/>
              <a:gdLst>
                <a:gd name="T0" fmla="*/ 0 w 33"/>
                <a:gd name="T1" fmla="*/ 0 h 30"/>
                <a:gd name="T2" fmla="*/ 32 w 33"/>
                <a:gd name="T3" fmla="*/ 0 h 30"/>
                <a:gd name="T4" fmla="*/ 32 w 33"/>
                <a:gd name="T5" fmla="*/ 29 h 30"/>
                <a:gd name="T6" fmla="*/ 0 w 33"/>
                <a:gd name="T7" fmla="*/ 29 h 30"/>
                <a:gd name="T8" fmla="*/ 0 w 33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0"/>
                <a:gd name="T17" fmla="*/ 33 w 33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0">
                  <a:moveTo>
                    <a:pt x="0" y="0"/>
                  </a:moveTo>
                  <a:lnTo>
                    <a:pt x="32" y="0"/>
                  </a:lnTo>
                  <a:lnTo>
                    <a:pt x="32" y="29"/>
                  </a:ln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Freeform 100"/>
            <p:cNvSpPr>
              <a:spLocks/>
            </p:cNvSpPr>
            <p:nvPr/>
          </p:nvSpPr>
          <p:spPr bwMode="auto">
            <a:xfrm>
              <a:off x="3980" y="1403"/>
              <a:ext cx="33" cy="28"/>
            </a:xfrm>
            <a:custGeom>
              <a:avLst/>
              <a:gdLst>
                <a:gd name="T0" fmla="*/ 0 w 33"/>
                <a:gd name="T1" fmla="*/ 0 h 28"/>
                <a:gd name="T2" fmla="*/ 32 w 33"/>
                <a:gd name="T3" fmla="*/ 0 h 28"/>
                <a:gd name="T4" fmla="*/ 32 w 33"/>
                <a:gd name="T5" fmla="*/ 27 h 28"/>
                <a:gd name="T6" fmla="*/ 0 w 33"/>
                <a:gd name="T7" fmla="*/ 27 h 28"/>
                <a:gd name="T8" fmla="*/ 0 w 33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28"/>
                <a:gd name="T17" fmla="*/ 33 w 33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28">
                  <a:moveTo>
                    <a:pt x="0" y="0"/>
                  </a:moveTo>
                  <a:lnTo>
                    <a:pt x="32" y="0"/>
                  </a:lnTo>
                  <a:lnTo>
                    <a:pt x="32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Freeform 101"/>
            <p:cNvSpPr>
              <a:spLocks/>
            </p:cNvSpPr>
            <p:nvPr/>
          </p:nvSpPr>
          <p:spPr bwMode="auto">
            <a:xfrm>
              <a:off x="4075" y="1386"/>
              <a:ext cx="38" cy="28"/>
            </a:xfrm>
            <a:custGeom>
              <a:avLst/>
              <a:gdLst>
                <a:gd name="T0" fmla="*/ 0 w 38"/>
                <a:gd name="T1" fmla="*/ 0 h 28"/>
                <a:gd name="T2" fmla="*/ 37 w 38"/>
                <a:gd name="T3" fmla="*/ 0 h 28"/>
                <a:gd name="T4" fmla="*/ 37 w 38"/>
                <a:gd name="T5" fmla="*/ 27 h 28"/>
                <a:gd name="T6" fmla="*/ 0 w 38"/>
                <a:gd name="T7" fmla="*/ 27 h 28"/>
                <a:gd name="T8" fmla="*/ 0 w 3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8"/>
                <a:gd name="T17" fmla="*/ 38 w 3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8">
                  <a:moveTo>
                    <a:pt x="0" y="0"/>
                  </a:moveTo>
                  <a:lnTo>
                    <a:pt x="37" y="0"/>
                  </a:lnTo>
                  <a:lnTo>
                    <a:pt x="37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Oval 102"/>
            <p:cNvSpPr>
              <a:spLocks noChangeArrowheads="1"/>
            </p:cNvSpPr>
            <p:nvPr/>
          </p:nvSpPr>
          <p:spPr bwMode="auto">
            <a:xfrm>
              <a:off x="3928" y="1386"/>
              <a:ext cx="34" cy="27"/>
            </a:xfrm>
            <a:prstGeom prst="ellipse">
              <a:avLst/>
            </a:prstGeom>
            <a:solidFill>
              <a:srgbClr val="20202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560" name="肘形连接符 18"/>
          <p:cNvCxnSpPr>
            <a:cxnSpLocks noChangeShapeType="1"/>
          </p:cNvCxnSpPr>
          <p:nvPr/>
        </p:nvCxnSpPr>
        <p:spPr bwMode="auto">
          <a:xfrm rot="5400000" flipH="1" flipV="1">
            <a:off x="5750718" y="2821782"/>
            <a:ext cx="785813" cy="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61" name="直接连接符 440"/>
          <p:cNvCxnSpPr>
            <a:cxnSpLocks noChangeShapeType="1"/>
          </p:cNvCxnSpPr>
          <p:nvPr/>
        </p:nvCxnSpPr>
        <p:spPr bwMode="auto">
          <a:xfrm flipV="1">
            <a:off x="4572000" y="3214688"/>
            <a:ext cx="1571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" name="直接箭头连接符 245"/>
          <p:cNvCxnSpPr/>
          <p:nvPr/>
        </p:nvCxnSpPr>
        <p:spPr>
          <a:xfrm rot="5400000" flipH="1" flipV="1">
            <a:off x="4323557" y="2748756"/>
            <a:ext cx="642938" cy="3175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4643438" y="3071813"/>
            <a:ext cx="1714500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18"/>
          <p:cNvCxnSpPr>
            <a:cxnSpLocks noChangeShapeType="1"/>
          </p:cNvCxnSpPr>
          <p:nvPr/>
        </p:nvCxnSpPr>
        <p:spPr bwMode="auto">
          <a:xfrm rot="16200000" flipV="1">
            <a:off x="6179344" y="2750344"/>
            <a:ext cx="642938" cy="0"/>
          </a:xfrm>
          <a:prstGeom prst="bentConnector3">
            <a:avLst>
              <a:gd name="adj1" fmla="val 50000"/>
            </a:avLst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65" name="Picture 8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000375"/>
            <a:ext cx="7524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34" name="Text Box 23"/>
          <p:cNvSpPr txBox="1">
            <a:spLocks noChangeArrowheads="1"/>
          </p:cNvSpPr>
          <p:nvPr/>
        </p:nvSpPr>
        <p:spPr bwMode="gray">
          <a:xfrm>
            <a:off x="1428750" y="5786438"/>
            <a:ext cx="877888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前置层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735" name="Text Box 23"/>
          <p:cNvSpPr txBox="1">
            <a:spLocks noChangeArrowheads="1"/>
          </p:cNvSpPr>
          <p:nvPr/>
        </p:nvSpPr>
        <p:spPr bwMode="gray">
          <a:xfrm>
            <a:off x="1428750" y="1428750"/>
            <a:ext cx="87788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数据层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736" name="Text Box 23"/>
          <p:cNvSpPr txBox="1">
            <a:spLocks noChangeArrowheads="1"/>
          </p:cNvSpPr>
          <p:nvPr/>
        </p:nvSpPr>
        <p:spPr bwMode="gray">
          <a:xfrm>
            <a:off x="1428750" y="4487863"/>
            <a:ext cx="877888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通讯层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737" name="Text Box 23"/>
          <p:cNvSpPr txBox="1">
            <a:spLocks noChangeArrowheads="1"/>
          </p:cNvSpPr>
          <p:nvPr/>
        </p:nvSpPr>
        <p:spPr bwMode="gray">
          <a:xfrm>
            <a:off x="1428750" y="3273425"/>
            <a:ext cx="87788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70" name="Picture 3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13" y="4143375"/>
            <a:ext cx="428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1" name="Picture 8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7013" y="3000375"/>
            <a:ext cx="7524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" name="TextBox 255"/>
          <p:cNvSpPr txBox="1"/>
          <p:nvPr/>
        </p:nvSpPr>
        <p:spPr>
          <a:xfrm>
            <a:off x="181245" y="3214686"/>
            <a:ext cx="461665" cy="3143272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宋体" charset="-122"/>
              </a:rPr>
              <a:t>通过容错平台实现的解决方案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047252" y="1059404"/>
            <a:ext cx="273893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宋体" charset="-122"/>
              </a:rPr>
              <a:t>数据层建议解决方案</a:t>
            </a:r>
          </a:p>
        </p:txBody>
      </p:sp>
      <p:sp>
        <p:nvSpPr>
          <p:cNvPr id="2" name="矩形 1"/>
          <p:cNvSpPr/>
          <p:nvPr/>
        </p:nvSpPr>
        <p:spPr>
          <a:xfrm>
            <a:off x="5822156" y="269359"/>
            <a:ext cx="305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ea typeface="黑体" pitchFamily="49" charset="-122"/>
              </a:rPr>
              <a:t>稳健的系统</a:t>
            </a:r>
            <a:r>
              <a:rPr lang="en-US" altLang="zh-CN" sz="2400" dirty="0" smtClean="0">
                <a:solidFill>
                  <a:schemeClr val="bg1"/>
                </a:solidFill>
                <a:ea typeface="黑体" pitchFamily="49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ea typeface="黑体" pitchFamily="49" charset="-122"/>
              </a:rPr>
              <a:t>容错</a:t>
            </a:r>
            <a:r>
              <a:rPr lang="zh-CN" altLang="en-US" sz="2400" dirty="0">
                <a:solidFill>
                  <a:schemeClr val="bg1"/>
                </a:solidFill>
                <a:ea typeface="黑体" pitchFamily="49" charset="-122"/>
              </a:rPr>
              <a:t>平台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5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1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1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34925" y="1197371"/>
            <a:ext cx="2520950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A72127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系统</a:t>
            </a:r>
            <a:r>
              <a:rPr lang="zh-CN" altLang="en-US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特点</a:t>
            </a:r>
            <a:endParaRPr lang="zh-CN" altLang="en-US" sz="1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rgbClr val="A72127"/>
              </a:buClr>
              <a:buFontTx/>
              <a:buChar char="–"/>
            </a:pPr>
            <a:r>
              <a:rPr lang="zh-CN" altLang="en-US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多种</a:t>
            </a:r>
            <a:r>
              <a:rPr lang="zh-CN" altLang="en-US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报警机制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rgbClr val="A72127"/>
              </a:buClr>
              <a:buFontTx/>
              <a:buChar char="–"/>
            </a:pPr>
            <a:r>
              <a:rPr lang="zh-CN" altLang="en-US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故障自动恢复机制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rgbClr val="A72127"/>
              </a:buClr>
              <a:buFontTx/>
              <a:buChar char="–"/>
            </a:pPr>
            <a:r>
              <a:rPr lang="zh-CN" altLang="en-US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分区</a:t>
            </a:r>
            <a:r>
              <a:rPr lang="zh-CN" altLang="en-US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、分设备监控，自动滚屏设置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rgbClr val="A72127"/>
              </a:buClr>
              <a:buFontTx/>
              <a:buChar char="–"/>
            </a:pPr>
            <a:r>
              <a:rPr lang="zh-CN" altLang="en-US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硬件</a:t>
            </a:r>
            <a:r>
              <a:rPr lang="zh-CN" altLang="en-US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设备监控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rgbClr val="A72127"/>
              </a:buClr>
              <a:buFontTx/>
              <a:buChar char="–"/>
            </a:pPr>
            <a:r>
              <a:rPr lang="zh-CN" altLang="en-US" sz="1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业务</a:t>
            </a:r>
            <a:r>
              <a:rPr lang="zh-CN" altLang="en-US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监控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rgbClr val="A72127"/>
              </a:buClr>
              <a:buFontTx/>
              <a:buChar char="–"/>
            </a:pPr>
            <a:r>
              <a:rPr lang="zh-CN" altLang="en-US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数据库、各种网站的监控</a:t>
            </a:r>
            <a:endParaRPr lang="en-US" altLang="zh-CN" sz="1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rgbClr val="A72127"/>
              </a:buClr>
              <a:buFontTx/>
              <a:buChar char="–"/>
            </a:pPr>
            <a:endParaRPr lang="en-US" altLang="zh-CN" sz="1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A72127"/>
              </a:buClr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预警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机制使得主动式服务成为可能</a:t>
            </a:r>
            <a:endParaRPr lang="zh-CN" altLang="en-US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436096" y="340344"/>
            <a:ext cx="277256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ea typeface="黑体" pitchFamily="49" charset="-122"/>
              </a:rPr>
              <a:t>监控中心</a:t>
            </a:r>
          </a:p>
        </p:txBody>
      </p:sp>
      <p:pic>
        <p:nvPicPr>
          <p:cNvPr id="6" name="图片 5"/>
          <p:cNvPicPr/>
          <p:nvPr/>
        </p:nvPicPr>
        <p:blipFill rotWithShape="1">
          <a:blip r:embed="rId2"/>
          <a:srcRect l="18782" t="25139" r="16385" b="33076"/>
          <a:stretch/>
        </p:blipFill>
        <p:spPr bwMode="auto">
          <a:xfrm>
            <a:off x="2529314" y="1741008"/>
            <a:ext cx="6614686" cy="387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/>
          <p:cNvPicPr/>
          <p:nvPr/>
        </p:nvPicPr>
        <p:blipFill rotWithShape="1">
          <a:blip r:embed="rId3"/>
          <a:srcRect l="15170" t="28318" r="12051" b="15623"/>
          <a:stretch/>
        </p:blipFill>
        <p:spPr bwMode="auto">
          <a:xfrm>
            <a:off x="2567166" y="2937858"/>
            <a:ext cx="6253306" cy="3365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1" t="11813" b="21979"/>
          <a:stretch>
            <a:fillRect/>
          </a:stretch>
        </p:blipFill>
        <p:spPr bwMode="auto">
          <a:xfrm>
            <a:off x="2589066" y="1712717"/>
            <a:ext cx="5971202" cy="288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1" t="10989" b="30769"/>
          <a:stretch>
            <a:fillRect/>
          </a:stretch>
        </p:blipFill>
        <p:spPr bwMode="auto">
          <a:xfrm>
            <a:off x="2699792" y="1399936"/>
            <a:ext cx="6301370" cy="267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5755" y="188640"/>
            <a:ext cx="4036014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金融消费类应用</a:t>
            </a:r>
            <a:endParaRPr lang="zh-CN" altLang="en-GB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0468" name="AutoShape 4"/>
          <p:cNvSpPr>
            <a:spLocks noChangeArrowheads="1"/>
          </p:cNvSpPr>
          <p:nvPr/>
        </p:nvSpPr>
        <p:spPr bwMode="gray">
          <a:xfrm>
            <a:off x="1659621" y="2205309"/>
            <a:ext cx="5935663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alpha val="99001"/>
                </a:schemeClr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>
                  <a:alpha val="99001"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校园通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核心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管理平台</a:t>
            </a:r>
          </a:p>
        </p:txBody>
      </p:sp>
      <p:grpSp>
        <p:nvGrpSpPr>
          <p:cNvPr id="30724" name="Group 5"/>
          <p:cNvGrpSpPr>
            <a:grpSpLocks/>
          </p:cNvGrpSpPr>
          <p:nvPr/>
        </p:nvGrpSpPr>
        <p:grpSpPr bwMode="auto">
          <a:xfrm>
            <a:off x="1895475" y="2708547"/>
            <a:ext cx="5530850" cy="1911350"/>
            <a:chOff x="1247" y="1455"/>
            <a:chExt cx="3484" cy="1204"/>
          </a:xfrm>
        </p:grpSpPr>
        <p:sp>
          <p:nvSpPr>
            <p:cNvPr id="190470" name="AutoShape 6"/>
            <p:cNvSpPr>
              <a:spLocks noChangeArrowheads="1"/>
            </p:cNvSpPr>
            <p:nvPr/>
          </p:nvSpPr>
          <p:spPr bwMode="gray">
            <a:xfrm rot="-10800000">
              <a:off x="1247" y="1455"/>
              <a:ext cx="3484" cy="1204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02" name="Text Box 7"/>
            <p:cNvSpPr txBox="1">
              <a:spLocks noChangeArrowheads="1"/>
            </p:cNvSpPr>
            <p:nvPr/>
          </p:nvSpPr>
          <p:spPr bwMode="gray">
            <a:xfrm>
              <a:off x="2290" y="1700"/>
              <a:ext cx="1406" cy="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chemeClr val="tx1"/>
                  </a:solidFill>
                  <a:latin typeface="High Tower Text" pitchFamily="18" charset="0"/>
                  <a:ea typeface="方正舒体" pitchFamily="2" charset="-122"/>
                </a:rPr>
                <a:t>支撑</a:t>
              </a:r>
            </a:p>
            <a:p>
              <a:pPr eaLnBrk="0" hangingPunct="0"/>
              <a:r>
                <a:rPr lang="zh-CN" altLang="en-US" sz="2800" b="1">
                  <a:solidFill>
                    <a:schemeClr val="tx1"/>
                  </a:solidFill>
                  <a:latin typeface="High Tower Text" pitchFamily="18" charset="0"/>
                  <a:ea typeface="方正舒体" pitchFamily="2" charset="-122"/>
                </a:rPr>
                <a:t>四大类应用</a:t>
              </a:r>
            </a:p>
          </p:txBody>
        </p:sp>
      </p:grp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1084263" y="4599260"/>
            <a:ext cx="1581150" cy="2070100"/>
            <a:chOff x="683" y="2625"/>
            <a:chExt cx="996" cy="1304"/>
          </a:xfrm>
        </p:grpSpPr>
        <p:grpSp>
          <p:nvGrpSpPr>
            <p:cNvPr id="30796" name="Group 9"/>
            <p:cNvGrpSpPr>
              <a:grpSpLocks/>
            </p:cNvGrpSpPr>
            <p:nvPr/>
          </p:nvGrpSpPr>
          <p:grpSpPr bwMode="auto">
            <a:xfrm>
              <a:off x="683" y="2625"/>
              <a:ext cx="937" cy="954"/>
              <a:chOff x="2016" y="1920"/>
              <a:chExt cx="1680" cy="1680"/>
            </a:xfrm>
          </p:grpSpPr>
          <p:sp>
            <p:nvSpPr>
              <p:cNvPr id="190474" name="Oval 10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00" name="Freeform 11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97" name="Oval 12"/>
            <p:cNvSpPr>
              <a:spLocks noChangeArrowheads="1"/>
            </p:cNvSpPr>
            <p:nvPr/>
          </p:nvSpPr>
          <p:spPr bwMode="gray">
            <a:xfrm>
              <a:off x="684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0798" name="Rectangle 13"/>
            <p:cNvSpPr>
              <a:spLocks noChangeArrowheads="1"/>
            </p:cNvSpPr>
            <p:nvPr/>
          </p:nvSpPr>
          <p:spPr bwMode="auto">
            <a:xfrm>
              <a:off x="702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金融服务类</a:t>
              </a:r>
            </a:p>
          </p:txBody>
        </p:sp>
      </p:grpSp>
      <p:grpSp>
        <p:nvGrpSpPr>
          <p:cNvPr id="30726" name="Group 14"/>
          <p:cNvGrpSpPr>
            <a:grpSpLocks/>
          </p:cNvGrpSpPr>
          <p:nvPr/>
        </p:nvGrpSpPr>
        <p:grpSpPr bwMode="auto">
          <a:xfrm>
            <a:off x="2990850" y="4599260"/>
            <a:ext cx="1617663" cy="2070100"/>
            <a:chOff x="1884" y="2625"/>
            <a:chExt cx="1019" cy="1304"/>
          </a:xfrm>
        </p:grpSpPr>
        <p:grpSp>
          <p:nvGrpSpPr>
            <p:cNvPr id="30791" name="Group 15"/>
            <p:cNvGrpSpPr>
              <a:grpSpLocks/>
            </p:cNvGrpSpPr>
            <p:nvPr/>
          </p:nvGrpSpPr>
          <p:grpSpPr bwMode="auto">
            <a:xfrm>
              <a:off x="1884" y="2625"/>
              <a:ext cx="960" cy="958"/>
              <a:chOff x="2016" y="1920"/>
              <a:chExt cx="1680" cy="1680"/>
            </a:xfrm>
          </p:grpSpPr>
          <p:sp>
            <p:nvSpPr>
              <p:cNvPr id="190480" name="Oval 1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0481" name="Freeform 17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0792" name="Oval 18"/>
            <p:cNvSpPr>
              <a:spLocks noChangeArrowheads="1"/>
            </p:cNvSpPr>
            <p:nvPr/>
          </p:nvSpPr>
          <p:spPr bwMode="gray">
            <a:xfrm>
              <a:off x="1908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0793" name="Rectangle 19"/>
            <p:cNvSpPr>
              <a:spLocks noChangeArrowheads="1"/>
            </p:cNvSpPr>
            <p:nvPr/>
          </p:nvSpPr>
          <p:spPr bwMode="auto">
            <a:xfrm>
              <a:off x="1927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身份识别类</a:t>
              </a:r>
            </a:p>
          </p:txBody>
        </p:sp>
      </p:grpSp>
      <p:grpSp>
        <p:nvGrpSpPr>
          <p:cNvPr id="30727" name="Group 20"/>
          <p:cNvGrpSpPr>
            <a:grpSpLocks/>
          </p:cNvGrpSpPr>
          <p:nvPr/>
        </p:nvGrpSpPr>
        <p:grpSpPr bwMode="auto">
          <a:xfrm>
            <a:off x="5048250" y="4554810"/>
            <a:ext cx="1631950" cy="2114550"/>
            <a:chOff x="3180" y="2597"/>
            <a:chExt cx="1028" cy="1332"/>
          </a:xfrm>
        </p:grpSpPr>
        <p:grpSp>
          <p:nvGrpSpPr>
            <p:cNvPr id="30786" name="Group 21"/>
            <p:cNvGrpSpPr>
              <a:grpSpLocks/>
            </p:cNvGrpSpPr>
            <p:nvPr/>
          </p:nvGrpSpPr>
          <p:grpSpPr bwMode="auto">
            <a:xfrm>
              <a:off x="3180" y="2597"/>
              <a:ext cx="960" cy="958"/>
              <a:chOff x="2016" y="1920"/>
              <a:chExt cx="1680" cy="1680"/>
            </a:xfrm>
          </p:grpSpPr>
          <p:sp>
            <p:nvSpPr>
              <p:cNvPr id="190486" name="Oval 2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0487" name="Freeform 23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0787" name="Oval 24"/>
            <p:cNvSpPr>
              <a:spLocks noChangeArrowheads="1"/>
            </p:cNvSpPr>
            <p:nvPr/>
          </p:nvSpPr>
          <p:spPr bwMode="gray">
            <a:xfrm>
              <a:off x="3213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0788" name="Rectangle 25"/>
            <p:cNvSpPr>
              <a:spLocks noChangeArrowheads="1"/>
            </p:cNvSpPr>
            <p:nvPr/>
          </p:nvSpPr>
          <p:spPr bwMode="auto">
            <a:xfrm>
              <a:off x="3198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信息服务类</a:t>
              </a:r>
            </a:p>
          </p:txBody>
        </p:sp>
      </p:grpSp>
      <p:grpSp>
        <p:nvGrpSpPr>
          <p:cNvPr id="30728" name="Group 26"/>
          <p:cNvGrpSpPr>
            <a:grpSpLocks/>
          </p:cNvGrpSpPr>
          <p:nvPr/>
        </p:nvGrpSpPr>
        <p:grpSpPr bwMode="auto">
          <a:xfrm>
            <a:off x="6953250" y="4554810"/>
            <a:ext cx="1579563" cy="2114550"/>
            <a:chOff x="4380" y="2597"/>
            <a:chExt cx="995" cy="1332"/>
          </a:xfrm>
        </p:grpSpPr>
        <p:grpSp>
          <p:nvGrpSpPr>
            <p:cNvPr id="30781" name="Group 27"/>
            <p:cNvGrpSpPr>
              <a:grpSpLocks/>
            </p:cNvGrpSpPr>
            <p:nvPr/>
          </p:nvGrpSpPr>
          <p:grpSpPr bwMode="auto">
            <a:xfrm>
              <a:off x="4380" y="2597"/>
              <a:ext cx="960" cy="965"/>
              <a:chOff x="2016" y="1920"/>
              <a:chExt cx="1680" cy="1680"/>
            </a:xfrm>
          </p:grpSpPr>
          <p:sp>
            <p:nvSpPr>
              <p:cNvPr id="190492" name="Oval 2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785" name="Freeform 2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82" name="Oval 30"/>
            <p:cNvSpPr>
              <a:spLocks noChangeArrowheads="1"/>
            </p:cNvSpPr>
            <p:nvPr/>
          </p:nvSpPr>
          <p:spPr bwMode="gray">
            <a:xfrm>
              <a:off x="4380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0783" name="Rectangle 31"/>
            <p:cNvSpPr>
              <a:spLocks noChangeArrowheads="1"/>
            </p:cNvSpPr>
            <p:nvPr/>
          </p:nvSpPr>
          <p:spPr bwMode="auto">
            <a:xfrm>
              <a:off x="4422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流程整合类</a:t>
              </a:r>
            </a:p>
          </p:txBody>
        </p:sp>
      </p:grpSp>
      <p:sp>
        <p:nvSpPr>
          <p:cNvPr id="30729" name="Rectangle 32"/>
          <p:cNvSpPr>
            <a:spLocks noChangeArrowheads="1"/>
          </p:cNvSpPr>
          <p:nvPr/>
        </p:nvSpPr>
        <p:spPr bwMode="auto">
          <a:xfrm>
            <a:off x="541122" y="1343347"/>
            <a:ext cx="8351837" cy="5111750"/>
          </a:xfrm>
          <a:prstGeom prst="rect">
            <a:avLst/>
          </a:prstGeom>
          <a:solidFill>
            <a:srgbClr val="C0C0C0">
              <a:alpha val="8901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dirty="0">
              <a:solidFill>
                <a:srgbClr val="929497"/>
              </a:solidFill>
            </a:endParaRPr>
          </a:p>
        </p:txBody>
      </p:sp>
      <p:grpSp>
        <p:nvGrpSpPr>
          <p:cNvPr id="30730" name="Group 33"/>
          <p:cNvGrpSpPr>
            <a:grpSpLocks/>
          </p:cNvGrpSpPr>
          <p:nvPr/>
        </p:nvGrpSpPr>
        <p:grpSpPr bwMode="auto">
          <a:xfrm>
            <a:off x="1000125" y="4626247"/>
            <a:ext cx="1543050" cy="1514475"/>
            <a:chOff x="454" y="1434"/>
            <a:chExt cx="972" cy="954"/>
          </a:xfrm>
        </p:grpSpPr>
        <p:grpSp>
          <p:nvGrpSpPr>
            <p:cNvPr id="30777" name="Group 34"/>
            <p:cNvGrpSpPr>
              <a:grpSpLocks/>
            </p:cNvGrpSpPr>
            <p:nvPr/>
          </p:nvGrpSpPr>
          <p:grpSpPr bwMode="auto">
            <a:xfrm>
              <a:off x="454" y="1434"/>
              <a:ext cx="937" cy="954"/>
              <a:chOff x="2016" y="1920"/>
              <a:chExt cx="1680" cy="1680"/>
            </a:xfrm>
          </p:grpSpPr>
          <p:sp>
            <p:nvSpPr>
              <p:cNvPr id="190499" name="Oval 3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780" name="Freeform 3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78" name="Rectangle 37"/>
            <p:cNvSpPr>
              <a:spLocks noChangeArrowheads="1"/>
            </p:cNvSpPr>
            <p:nvPr/>
          </p:nvSpPr>
          <p:spPr bwMode="auto">
            <a:xfrm>
              <a:off x="47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000" dirty="0">
                  <a:solidFill>
                    <a:schemeClr val="bg1"/>
                  </a:solidFill>
                  <a:ea typeface="黑体" pitchFamily="49" charset="-122"/>
                </a:rPr>
                <a:t>金融消费类</a:t>
              </a:r>
            </a:p>
          </p:txBody>
        </p:sp>
      </p:grpSp>
      <p:sp>
        <p:nvSpPr>
          <p:cNvPr id="190502" name="Freeform 38"/>
          <p:cNvSpPr>
            <a:spLocks noEditPoints="1"/>
          </p:cNvSpPr>
          <p:nvPr/>
        </p:nvSpPr>
        <p:spPr bwMode="gray">
          <a:xfrm rot="-1358056">
            <a:off x="2287588" y="2321197"/>
            <a:ext cx="6261100" cy="2490788"/>
          </a:xfrm>
          <a:custGeom>
            <a:avLst/>
            <a:gdLst>
              <a:gd name="T0" fmla="*/ 2147483647 w 4040"/>
              <a:gd name="T1" fmla="*/ 2147483647 h 1888"/>
              <a:gd name="T2" fmla="*/ 2147483647 w 4040"/>
              <a:gd name="T3" fmla="*/ 2147483647 h 1888"/>
              <a:gd name="T4" fmla="*/ 2147483647 w 4040"/>
              <a:gd name="T5" fmla="*/ 2147483647 h 1888"/>
              <a:gd name="T6" fmla="*/ 2147483647 w 4040"/>
              <a:gd name="T7" fmla="*/ 2147483647 h 1888"/>
              <a:gd name="T8" fmla="*/ 2147483647 w 4040"/>
              <a:gd name="T9" fmla="*/ 2147483647 h 1888"/>
              <a:gd name="T10" fmla="*/ 2147483647 w 4040"/>
              <a:gd name="T11" fmla="*/ 2147483647 h 1888"/>
              <a:gd name="T12" fmla="*/ 0 w 4040"/>
              <a:gd name="T13" fmla="*/ 2147483647 h 1888"/>
              <a:gd name="T14" fmla="*/ 2147483647 w 4040"/>
              <a:gd name="T15" fmla="*/ 2147483647 h 1888"/>
              <a:gd name="T16" fmla="*/ 2147483647 w 4040"/>
              <a:gd name="T17" fmla="*/ 2147483647 h 1888"/>
              <a:gd name="T18" fmla="*/ 2147483647 w 4040"/>
              <a:gd name="T19" fmla="*/ 2147483647 h 1888"/>
              <a:gd name="T20" fmla="*/ 2147483647 w 4040"/>
              <a:gd name="T21" fmla="*/ 2147483647 h 1888"/>
              <a:gd name="T22" fmla="*/ 2147483647 w 4040"/>
              <a:gd name="T23" fmla="*/ 2147483647 h 1888"/>
              <a:gd name="T24" fmla="*/ 2147483647 w 4040"/>
              <a:gd name="T25" fmla="*/ 2147483647 h 1888"/>
              <a:gd name="T26" fmla="*/ 2147483647 w 4040"/>
              <a:gd name="T27" fmla="*/ 2147483647 h 1888"/>
              <a:gd name="T28" fmla="*/ 2147483647 w 4040"/>
              <a:gd name="T29" fmla="*/ 2147483647 h 1888"/>
              <a:gd name="T30" fmla="*/ 2147483647 w 4040"/>
              <a:gd name="T31" fmla="*/ 2147483647 h 1888"/>
              <a:gd name="T32" fmla="*/ 2147483647 w 4040"/>
              <a:gd name="T33" fmla="*/ 2147483647 h 1888"/>
              <a:gd name="T34" fmla="*/ 2147483647 w 4040"/>
              <a:gd name="T35" fmla="*/ 2147483647 h 1888"/>
              <a:gd name="T36" fmla="*/ 2147483647 w 4040"/>
              <a:gd name="T37" fmla="*/ 2147483647 h 1888"/>
              <a:gd name="T38" fmla="*/ 2147483647 w 4040"/>
              <a:gd name="T39" fmla="*/ 2147483647 h 1888"/>
              <a:gd name="T40" fmla="*/ 2147483647 w 4040"/>
              <a:gd name="T41" fmla="*/ 2147483647 h 1888"/>
              <a:gd name="T42" fmla="*/ 2147483647 w 4040"/>
              <a:gd name="T43" fmla="*/ 2147483647 h 1888"/>
              <a:gd name="T44" fmla="*/ 2147483647 w 4040"/>
              <a:gd name="T45" fmla="*/ 2147483647 h 1888"/>
              <a:gd name="T46" fmla="*/ 2147483647 w 4040"/>
              <a:gd name="T47" fmla="*/ 2147483647 h 1888"/>
              <a:gd name="T48" fmla="*/ 2147483647 w 4040"/>
              <a:gd name="T49" fmla="*/ 2147483647 h 1888"/>
              <a:gd name="T50" fmla="*/ 2147483647 w 4040"/>
              <a:gd name="T51" fmla="*/ 2147483647 h 1888"/>
              <a:gd name="T52" fmla="*/ 2147483647 w 4040"/>
              <a:gd name="T53" fmla="*/ 0 h 1888"/>
              <a:gd name="T54" fmla="*/ 2147483647 w 4040"/>
              <a:gd name="T55" fmla="*/ 2147483647 h 1888"/>
              <a:gd name="T56" fmla="*/ 2147483647 w 4040"/>
              <a:gd name="T57" fmla="*/ 2147483647 h 1888"/>
              <a:gd name="T58" fmla="*/ 2147483647 w 4040"/>
              <a:gd name="T59" fmla="*/ 2147483647 h 1888"/>
              <a:gd name="T60" fmla="*/ 2147483647 w 4040"/>
              <a:gd name="T61" fmla="*/ 2147483647 h 1888"/>
              <a:gd name="T62" fmla="*/ 2147483647 w 4040"/>
              <a:gd name="T63" fmla="*/ 2147483647 h 1888"/>
              <a:gd name="T64" fmla="*/ 2147483647 w 4040"/>
              <a:gd name="T65" fmla="*/ 2147483647 h 1888"/>
              <a:gd name="T66" fmla="*/ 2147483647 w 4040"/>
              <a:gd name="T67" fmla="*/ 2147483647 h 1888"/>
              <a:gd name="T68" fmla="*/ 2147483647 w 4040"/>
              <a:gd name="T69" fmla="*/ 2147483647 h 1888"/>
              <a:gd name="T70" fmla="*/ 2147483647 w 4040"/>
              <a:gd name="T71" fmla="*/ 2147483647 h 1888"/>
              <a:gd name="T72" fmla="*/ 2147483647 w 4040"/>
              <a:gd name="T73" fmla="*/ 2147483647 h 1888"/>
              <a:gd name="T74" fmla="*/ 2147483647 w 4040"/>
              <a:gd name="T75" fmla="*/ 2147483647 h 1888"/>
              <a:gd name="T76" fmla="*/ 2147483647 w 4040"/>
              <a:gd name="T77" fmla="*/ 2147483647 h 1888"/>
              <a:gd name="T78" fmla="*/ 2147483647 w 4040"/>
              <a:gd name="T79" fmla="*/ 2147483647 h 1888"/>
              <a:gd name="T80" fmla="*/ 2147483647 w 4040"/>
              <a:gd name="T81" fmla="*/ 2147483647 h 1888"/>
              <a:gd name="T82" fmla="*/ 2147483647 w 4040"/>
              <a:gd name="T83" fmla="*/ 2147483647 h 1888"/>
              <a:gd name="T84" fmla="*/ 2147483647 w 4040"/>
              <a:gd name="T85" fmla="*/ 2147483647 h 1888"/>
              <a:gd name="T86" fmla="*/ 2147483647 w 4040"/>
              <a:gd name="T87" fmla="*/ 2147483647 h 1888"/>
              <a:gd name="T88" fmla="*/ 2147483647 w 4040"/>
              <a:gd name="T89" fmla="*/ 2147483647 h 1888"/>
              <a:gd name="T90" fmla="*/ 2147483647 w 4040"/>
              <a:gd name="T91" fmla="*/ 2147483647 h 1888"/>
              <a:gd name="T92" fmla="*/ 2147483647 w 4040"/>
              <a:gd name="T93" fmla="*/ 2147483647 h 1888"/>
              <a:gd name="T94" fmla="*/ 2147483647 w 4040"/>
              <a:gd name="T95" fmla="*/ 2147483647 h 1888"/>
              <a:gd name="T96" fmla="*/ 2147483647 w 4040"/>
              <a:gd name="T97" fmla="*/ 2147483647 h 1888"/>
              <a:gd name="T98" fmla="*/ 2147483647 w 4040"/>
              <a:gd name="T99" fmla="*/ 2147483647 h 1888"/>
              <a:gd name="T100" fmla="*/ 2147483647 w 4040"/>
              <a:gd name="T101" fmla="*/ 2147483647 h 1888"/>
              <a:gd name="T102" fmla="*/ 2147483647 w 4040"/>
              <a:gd name="T103" fmla="*/ 2147483647 h 18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40"/>
              <a:gd name="T157" fmla="*/ 0 h 1888"/>
              <a:gd name="T158" fmla="*/ 4040 w 4040"/>
              <a:gd name="T159" fmla="*/ 1888 h 188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solidFill>
            <a:srgbClr val="FF99C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1895475" y="3645172"/>
            <a:ext cx="1439863" cy="936625"/>
            <a:chOff x="454" y="1434"/>
            <a:chExt cx="972" cy="954"/>
          </a:xfrm>
        </p:grpSpPr>
        <p:grpSp>
          <p:nvGrpSpPr>
            <p:cNvPr id="30773" name="Group 40"/>
            <p:cNvGrpSpPr>
              <a:grpSpLocks/>
            </p:cNvGrpSpPr>
            <p:nvPr/>
          </p:nvGrpSpPr>
          <p:grpSpPr bwMode="auto">
            <a:xfrm>
              <a:off x="454" y="1434"/>
              <a:ext cx="937" cy="954"/>
              <a:chOff x="2016" y="1920"/>
              <a:chExt cx="1680" cy="1680"/>
            </a:xfrm>
          </p:grpSpPr>
          <p:sp>
            <p:nvSpPr>
              <p:cNvPr id="190505" name="Oval 4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76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776" name="Freeform 4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74" name="Rectangle 43"/>
            <p:cNvSpPr>
              <a:spLocks noChangeArrowheads="1"/>
            </p:cNvSpPr>
            <p:nvPr/>
          </p:nvSpPr>
          <p:spPr bwMode="auto">
            <a:xfrm>
              <a:off x="47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消费管理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2832100" y="2708547"/>
            <a:ext cx="1439863" cy="936625"/>
            <a:chOff x="454" y="1434"/>
            <a:chExt cx="972" cy="954"/>
          </a:xfrm>
        </p:grpSpPr>
        <p:grpSp>
          <p:nvGrpSpPr>
            <p:cNvPr id="30769" name="Group 45"/>
            <p:cNvGrpSpPr>
              <a:grpSpLocks/>
            </p:cNvGrpSpPr>
            <p:nvPr/>
          </p:nvGrpSpPr>
          <p:grpSpPr bwMode="auto">
            <a:xfrm>
              <a:off x="454" y="1434"/>
              <a:ext cx="937" cy="954"/>
              <a:chOff x="2016" y="1920"/>
              <a:chExt cx="1680" cy="1680"/>
            </a:xfrm>
          </p:grpSpPr>
          <p:sp>
            <p:nvSpPr>
              <p:cNvPr id="190510" name="Oval 4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76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772" name="Freeform 4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70" name="Rectangle 48"/>
            <p:cNvSpPr>
              <a:spLocks noChangeArrowheads="1"/>
            </p:cNvSpPr>
            <p:nvPr/>
          </p:nvSpPr>
          <p:spPr bwMode="auto">
            <a:xfrm>
              <a:off x="47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银行圈存</a:t>
              </a:r>
            </a:p>
          </p:txBody>
        </p:sp>
      </p:grp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3983038" y="1989410"/>
            <a:ext cx="1439862" cy="936625"/>
            <a:chOff x="454" y="1434"/>
            <a:chExt cx="972" cy="954"/>
          </a:xfrm>
        </p:grpSpPr>
        <p:grpSp>
          <p:nvGrpSpPr>
            <p:cNvPr id="30765" name="Group 50"/>
            <p:cNvGrpSpPr>
              <a:grpSpLocks/>
            </p:cNvGrpSpPr>
            <p:nvPr/>
          </p:nvGrpSpPr>
          <p:grpSpPr bwMode="auto">
            <a:xfrm>
              <a:off x="454" y="1434"/>
              <a:ext cx="937" cy="954"/>
              <a:chOff x="2016" y="1920"/>
              <a:chExt cx="1680" cy="1680"/>
            </a:xfrm>
          </p:grpSpPr>
          <p:sp>
            <p:nvSpPr>
              <p:cNvPr id="190515" name="Oval 5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76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768" name="Freeform 5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66" name="Rectangle 53"/>
            <p:cNvSpPr>
              <a:spLocks noChangeArrowheads="1"/>
            </p:cNvSpPr>
            <p:nvPr/>
          </p:nvSpPr>
          <p:spPr bwMode="auto">
            <a:xfrm>
              <a:off x="47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班车收费</a:t>
              </a:r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6935788" y="3429272"/>
            <a:ext cx="1439862" cy="936625"/>
            <a:chOff x="454" y="1434"/>
            <a:chExt cx="972" cy="954"/>
          </a:xfrm>
        </p:grpSpPr>
        <p:grpSp>
          <p:nvGrpSpPr>
            <p:cNvPr id="30761" name="Group 55"/>
            <p:cNvGrpSpPr>
              <a:grpSpLocks/>
            </p:cNvGrpSpPr>
            <p:nvPr/>
          </p:nvGrpSpPr>
          <p:grpSpPr bwMode="auto">
            <a:xfrm>
              <a:off x="454" y="1434"/>
              <a:ext cx="937" cy="954"/>
              <a:chOff x="2016" y="1920"/>
              <a:chExt cx="1680" cy="1680"/>
            </a:xfrm>
          </p:grpSpPr>
          <p:sp>
            <p:nvSpPr>
              <p:cNvPr id="190520" name="Oval 5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76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764" name="Freeform 5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62" name="Rectangle 58"/>
            <p:cNvSpPr>
              <a:spLocks noChangeArrowheads="1"/>
            </p:cNvSpPr>
            <p:nvPr/>
          </p:nvSpPr>
          <p:spPr bwMode="auto">
            <a:xfrm>
              <a:off x="47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自助洗衣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5783263" y="4219847"/>
            <a:ext cx="1439862" cy="936625"/>
            <a:chOff x="454" y="1434"/>
            <a:chExt cx="972" cy="954"/>
          </a:xfrm>
        </p:grpSpPr>
        <p:grpSp>
          <p:nvGrpSpPr>
            <p:cNvPr id="30757" name="Group 60"/>
            <p:cNvGrpSpPr>
              <a:grpSpLocks/>
            </p:cNvGrpSpPr>
            <p:nvPr/>
          </p:nvGrpSpPr>
          <p:grpSpPr bwMode="auto">
            <a:xfrm>
              <a:off x="454" y="1434"/>
              <a:ext cx="937" cy="954"/>
              <a:chOff x="2016" y="1920"/>
              <a:chExt cx="1680" cy="1680"/>
            </a:xfrm>
          </p:grpSpPr>
          <p:sp>
            <p:nvSpPr>
              <p:cNvPr id="190525" name="Oval 6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76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760" name="Freeform 6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58" name="Rectangle 63"/>
            <p:cNvSpPr>
              <a:spLocks noChangeArrowheads="1"/>
            </p:cNvSpPr>
            <p:nvPr/>
          </p:nvSpPr>
          <p:spPr bwMode="auto">
            <a:xfrm>
              <a:off x="47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ea typeface="楷体_GB2312" pitchFamily="49" charset="-122"/>
                </a:rPr>
                <a:t>停车场收费</a:t>
              </a:r>
              <a:endParaRPr lang="zh-CN" altLang="en-US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/>
        </p:nvGrpSpPr>
        <p:grpSpPr bwMode="auto">
          <a:xfrm>
            <a:off x="4343400" y="4653235"/>
            <a:ext cx="1439863" cy="936625"/>
            <a:chOff x="454" y="1434"/>
            <a:chExt cx="972" cy="954"/>
          </a:xfrm>
        </p:grpSpPr>
        <p:grpSp>
          <p:nvGrpSpPr>
            <p:cNvPr id="30753" name="Group 65"/>
            <p:cNvGrpSpPr>
              <a:grpSpLocks/>
            </p:cNvGrpSpPr>
            <p:nvPr/>
          </p:nvGrpSpPr>
          <p:grpSpPr bwMode="auto">
            <a:xfrm>
              <a:off x="454" y="1434"/>
              <a:ext cx="937" cy="954"/>
              <a:chOff x="2016" y="1920"/>
              <a:chExt cx="1680" cy="1680"/>
            </a:xfrm>
          </p:grpSpPr>
          <p:sp>
            <p:nvSpPr>
              <p:cNvPr id="190530" name="Oval 6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76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756" name="Freeform 6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54" name="Rectangle 68"/>
            <p:cNvSpPr>
              <a:spLocks noChangeArrowheads="1"/>
            </p:cNvSpPr>
            <p:nvPr/>
          </p:nvSpPr>
          <p:spPr bwMode="auto">
            <a:xfrm>
              <a:off x="47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电控收费</a:t>
              </a:r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2832100" y="4797697"/>
            <a:ext cx="1439863" cy="936625"/>
            <a:chOff x="454" y="1434"/>
            <a:chExt cx="972" cy="954"/>
          </a:xfrm>
        </p:grpSpPr>
        <p:grpSp>
          <p:nvGrpSpPr>
            <p:cNvPr id="30749" name="Group 70"/>
            <p:cNvGrpSpPr>
              <a:grpSpLocks/>
            </p:cNvGrpSpPr>
            <p:nvPr/>
          </p:nvGrpSpPr>
          <p:grpSpPr bwMode="auto">
            <a:xfrm>
              <a:off x="454" y="1434"/>
              <a:ext cx="937" cy="954"/>
              <a:chOff x="2016" y="1920"/>
              <a:chExt cx="1680" cy="1680"/>
            </a:xfrm>
          </p:grpSpPr>
          <p:sp>
            <p:nvSpPr>
              <p:cNvPr id="190535" name="Oval 7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76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752" name="Freeform 7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50" name="Rectangle 73"/>
            <p:cNvSpPr>
              <a:spLocks noChangeArrowheads="1"/>
            </p:cNvSpPr>
            <p:nvPr/>
          </p:nvSpPr>
          <p:spPr bwMode="auto">
            <a:xfrm>
              <a:off x="47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水控管理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7119938" y="2067197"/>
            <a:ext cx="1439862" cy="936625"/>
            <a:chOff x="4921" y="1162"/>
            <a:chExt cx="907" cy="590"/>
          </a:xfrm>
        </p:grpSpPr>
        <p:grpSp>
          <p:nvGrpSpPr>
            <p:cNvPr id="30745" name="Group 75"/>
            <p:cNvGrpSpPr>
              <a:grpSpLocks/>
            </p:cNvGrpSpPr>
            <p:nvPr/>
          </p:nvGrpSpPr>
          <p:grpSpPr bwMode="auto">
            <a:xfrm>
              <a:off x="4921" y="1162"/>
              <a:ext cx="874" cy="590"/>
              <a:chOff x="2016" y="1920"/>
              <a:chExt cx="1680" cy="1680"/>
            </a:xfrm>
          </p:grpSpPr>
          <p:sp>
            <p:nvSpPr>
              <p:cNvPr id="190540" name="Oval 7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748" name="Freeform 7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46" name="Rectangle 78"/>
            <p:cNvSpPr>
              <a:spLocks noChangeArrowheads="1"/>
            </p:cNvSpPr>
            <p:nvPr/>
          </p:nvSpPr>
          <p:spPr bwMode="auto">
            <a:xfrm>
              <a:off x="4939" y="1464"/>
              <a:ext cx="88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b="1">
                  <a:solidFill>
                    <a:schemeClr val="bg1"/>
                  </a:solidFill>
                  <a:ea typeface="楷体_GB2312" pitchFamily="49" charset="-122"/>
                </a:rPr>
                <a:t>… …</a:t>
              </a:r>
              <a:endParaRPr lang="zh-CN" altLang="en-US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9" name="Group 84"/>
          <p:cNvGrpSpPr>
            <a:grpSpLocks/>
          </p:cNvGrpSpPr>
          <p:nvPr/>
        </p:nvGrpSpPr>
        <p:grpSpPr bwMode="auto">
          <a:xfrm>
            <a:off x="5424488" y="1556022"/>
            <a:ext cx="1439862" cy="936625"/>
            <a:chOff x="4921" y="1162"/>
            <a:chExt cx="907" cy="590"/>
          </a:xfrm>
        </p:grpSpPr>
        <p:grpSp>
          <p:nvGrpSpPr>
            <p:cNvPr id="30741" name="Group 85"/>
            <p:cNvGrpSpPr>
              <a:grpSpLocks/>
            </p:cNvGrpSpPr>
            <p:nvPr/>
          </p:nvGrpSpPr>
          <p:grpSpPr bwMode="auto">
            <a:xfrm>
              <a:off x="4921" y="1162"/>
              <a:ext cx="874" cy="590"/>
              <a:chOff x="2016" y="1920"/>
              <a:chExt cx="1680" cy="1680"/>
            </a:xfrm>
          </p:grpSpPr>
          <p:sp>
            <p:nvSpPr>
              <p:cNvPr id="190550" name="Oval 8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744" name="Freeform 8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42" name="Rectangle 88"/>
            <p:cNvSpPr>
              <a:spLocks noChangeArrowheads="1"/>
            </p:cNvSpPr>
            <p:nvPr/>
          </p:nvSpPr>
          <p:spPr bwMode="auto">
            <a:xfrm>
              <a:off x="4939" y="1464"/>
              <a:ext cx="88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机房收费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31545" y="116632"/>
            <a:ext cx="3745706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身份识别类应用</a:t>
            </a:r>
            <a:endParaRPr lang="zh-CN" altLang="en-GB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492" name="AutoShape 4"/>
          <p:cNvSpPr>
            <a:spLocks noChangeArrowheads="1"/>
          </p:cNvSpPr>
          <p:nvPr/>
        </p:nvSpPr>
        <p:spPr bwMode="gray">
          <a:xfrm>
            <a:off x="1763713" y="1485900"/>
            <a:ext cx="5935662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alpha val="99001"/>
                </a:schemeClr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>
                  <a:alpha val="99001"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校园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核心管理平台</a:t>
            </a:r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1979613" y="2276475"/>
            <a:ext cx="5530850" cy="1911350"/>
            <a:chOff x="1247" y="1455"/>
            <a:chExt cx="3484" cy="1204"/>
          </a:xfrm>
        </p:grpSpPr>
        <p:sp>
          <p:nvSpPr>
            <p:cNvPr id="191494" name="AutoShape 6"/>
            <p:cNvSpPr>
              <a:spLocks noChangeArrowheads="1"/>
            </p:cNvSpPr>
            <p:nvPr/>
          </p:nvSpPr>
          <p:spPr bwMode="gray">
            <a:xfrm rot="-10800000">
              <a:off x="1247" y="1455"/>
              <a:ext cx="3484" cy="1204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840" name="Text Box 7"/>
            <p:cNvSpPr txBox="1">
              <a:spLocks noChangeArrowheads="1"/>
            </p:cNvSpPr>
            <p:nvPr/>
          </p:nvSpPr>
          <p:spPr bwMode="gray">
            <a:xfrm>
              <a:off x="2290" y="1700"/>
              <a:ext cx="1406" cy="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chemeClr val="tx1"/>
                  </a:solidFill>
                  <a:latin typeface="High Tower Text" pitchFamily="18" charset="0"/>
                  <a:ea typeface="方正舒体" pitchFamily="2" charset="-122"/>
                </a:rPr>
                <a:t>支撑</a:t>
              </a:r>
            </a:p>
            <a:p>
              <a:pPr eaLnBrk="0" hangingPunct="0"/>
              <a:r>
                <a:rPr lang="zh-CN" altLang="en-US" sz="2800" b="1">
                  <a:solidFill>
                    <a:schemeClr val="tx1"/>
                  </a:solidFill>
                  <a:latin typeface="High Tower Text" pitchFamily="18" charset="0"/>
                  <a:ea typeface="方正舒体" pitchFamily="2" charset="-122"/>
                </a:rPr>
                <a:t>四大类应用</a:t>
              </a:r>
            </a:p>
          </p:txBody>
        </p:sp>
      </p:grpSp>
      <p:grpSp>
        <p:nvGrpSpPr>
          <p:cNvPr id="32773" name="Group 8"/>
          <p:cNvGrpSpPr>
            <a:grpSpLocks/>
          </p:cNvGrpSpPr>
          <p:nvPr/>
        </p:nvGrpSpPr>
        <p:grpSpPr bwMode="auto">
          <a:xfrm>
            <a:off x="1084263" y="4167188"/>
            <a:ext cx="1581150" cy="2070100"/>
            <a:chOff x="683" y="2625"/>
            <a:chExt cx="996" cy="1304"/>
          </a:xfrm>
        </p:grpSpPr>
        <p:grpSp>
          <p:nvGrpSpPr>
            <p:cNvPr id="32834" name="Group 9"/>
            <p:cNvGrpSpPr>
              <a:grpSpLocks/>
            </p:cNvGrpSpPr>
            <p:nvPr/>
          </p:nvGrpSpPr>
          <p:grpSpPr bwMode="auto">
            <a:xfrm>
              <a:off x="683" y="2625"/>
              <a:ext cx="937" cy="954"/>
              <a:chOff x="2016" y="1920"/>
              <a:chExt cx="1680" cy="1680"/>
            </a:xfrm>
          </p:grpSpPr>
          <p:sp>
            <p:nvSpPr>
              <p:cNvPr id="191498" name="Oval 10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838" name="Freeform 11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35" name="Oval 12"/>
            <p:cNvSpPr>
              <a:spLocks noChangeArrowheads="1"/>
            </p:cNvSpPr>
            <p:nvPr/>
          </p:nvSpPr>
          <p:spPr bwMode="gray">
            <a:xfrm>
              <a:off x="684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2836" name="Rectangle 13"/>
            <p:cNvSpPr>
              <a:spLocks noChangeArrowheads="1"/>
            </p:cNvSpPr>
            <p:nvPr/>
          </p:nvSpPr>
          <p:spPr bwMode="auto">
            <a:xfrm>
              <a:off x="702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金融服务类</a:t>
              </a:r>
            </a:p>
          </p:txBody>
        </p:sp>
      </p:grpSp>
      <p:grpSp>
        <p:nvGrpSpPr>
          <p:cNvPr id="32774" name="Group 20"/>
          <p:cNvGrpSpPr>
            <a:grpSpLocks/>
          </p:cNvGrpSpPr>
          <p:nvPr/>
        </p:nvGrpSpPr>
        <p:grpSpPr bwMode="auto">
          <a:xfrm>
            <a:off x="5048250" y="4122738"/>
            <a:ext cx="1631950" cy="2114550"/>
            <a:chOff x="3180" y="2597"/>
            <a:chExt cx="1028" cy="1332"/>
          </a:xfrm>
        </p:grpSpPr>
        <p:grpSp>
          <p:nvGrpSpPr>
            <p:cNvPr id="32829" name="Group 21"/>
            <p:cNvGrpSpPr>
              <a:grpSpLocks/>
            </p:cNvGrpSpPr>
            <p:nvPr/>
          </p:nvGrpSpPr>
          <p:grpSpPr bwMode="auto">
            <a:xfrm>
              <a:off x="3180" y="2597"/>
              <a:ext cx="960" cy="958"/>
              <a:chOff x="2016" y="1920"/>
              <a:chExt cx="1680" cy="1680"/>
            </a:xfrm>
          </p:grpSpPr>
          <p:sp>
            <p:nvSpPr>
              <p:cNvPr id="191510" name="Oval 2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1511" name="Freeform 23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830" name="Oval 24"/>
            <p:cNvSpPr>
              <a:spLocks noChangeArrowheads="1"/>
            </p:cNvSpPr>
            <p:nvPr/>
          </p:nvSpPr>
          <p:spPr bwMode="gray">
            <a:xfrm>
              <a:off x="3213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2831" name="Rectangle 25"/>
            <p:cNvSpPr>
              <a:spLocks noChangeArrowheads="1"/>
            </p:cNvSpPr>
            <p:nvPr/>
          </p:nvSpPr>
          <p:spPr bwMode="auto">
            <a:xfrm>
              <a:off x="3198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信息服务类</a:t>
              </a:r>
            </a:p>
          </p:txBody>
        </p:sp>
      </p:grpSp>
      <p:grpSp>
        <p:nvGrpSpPr>
          <p:cNvPr id="32775" name="Group 26"/>
          <p:cNvGrpSpPr>
            <a:grpSpLocks/>
          </p:cNvGrpSpPr>
          <p:nvPr/>
        </p:nvGrpSpPr>
        <p:grpSpPr bwMode="auto">
          <a:xfrm>
            <a:off x="6953250" y="4122738"/>
            <a:ext cx="1579563" cy="2114550"/>
            <a:chOff x="4380" y="2597"/>
            <a:chExt cx="995" cy="1332"/>
          </a:xfrm>
        </p:grpSpPr>
        <p:grpSp>
          <p:nvGrpSpPr>
            <p:cNvPr id="32824" name="Group 27"/>
            <p:cNvGrpSpPr>
              <a:grpSpLocks/>
            </p:cNvGrpSpPr>
            <p:nvPr/>
          </p:nvGrpSpPr>
          <p:grpSpPr bwMode="auto">
            <a:xfrm>
              <a:off x="4380" y="2597"/>
              <a:ext cx="960" cy="965"/>
              <a:chOff x="2016" y="1920"/>
              <a:chExt cx="1680" cy="1680"/>
            </a:xfrm>
          </p:grpSpPr>
          <p:sp>
            <p:nvSpPr>
              <p:cNvPr id="191516" name="Oval 2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828" name="Freeform 2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25" name="Oval 30"/>
            <p:cNvSpPr>
              <a:spLocks noChangeArrowheads="1"/>
            </p:cNvSpPr>
            <p:nvPr/>
          </p:nvSpPr>
          <p:spPr bwMode="gray">
            <a:xfrm>
              <a:off x="4380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2826" name="Rectangle 31"/>
            <p:cNvSpPr>
              <a:spLocks noChangeArrowheads="1"/>
            </p:cNvSpPr>
            <p:nvPr/>
          </p:nvSpPr>
          <p:spPr bwMode="auto">
            <a:xfrm>
              <a:off x="4422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流程整合类</a:t>
              </a:r>
            </a:p>
          </p:txBody>
        </p:sp>
      </p:grpSp>
      <p:sp>
        <p:nvSpPr>
          <p:cNvPr id="32776" name="Rectangle 32"/>
          <p:cNvSpPr>
            <a:spLocks noChangeArrowheads="1"/>
          </p:cNvSpPr>
          <p:nvPr/>
        </p:nvSpPr>
        <p:spPr bwMode="auto">
          <a:xfrm>
            <a:off x="494470" y="1268413"/>
            <a:ext cx="8351838" cy="5111750"/>
          </a:xfrm>
          <a:prstGeom prst="rect">
            <a:avLst/>
          </a:prstGeom>
          <a:solidFill>
            <a:srgbClr val="C0C0C0">
              <a:alpha val="7294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929497"/>
              </a:solidFill>
            </a:endParaRPr>
          </a:p>
        </p:txBody>
      </p:sp>
      <p:grpSp>
        <p:nvGrpSpPr>
          <p:cNvPr id="32777" name="Group 74"/>
          <p:cNvGrpSpPr>
            <a:grpSpLocks/>
          </p:cNvGrpSpPr>
          <p:nvPr/>
        </p:nvGrpSpPr>
        <p:grpSpPr bwMode="auto">
          <a:xfrm>
            <a:off x="2990850" y="4167188"/>
            <a:ext cx="1617663" cy="2070100"/>
            <a:chOff x="1884" y="2625"/>
            <a:chExt cx="1019" cy="1304"/>
          </a:xfrm>
        </p:grpSpPr>
        <p:grpSp>
          <p:nvGrpSpPr>
            <p:cNvPr id="32814" name="Group 14"/>
            <p:cNvGrpSpPr>
              <a:grpSpLocks/>
            </p:cNvGrpSpPr>
            <p:nvPr/>
          </p:nvGrpSpPr>
          <p:grpSpPr bwMode="auto">
            <a:xfrm>
              <a:off x="1884" y="2625"/>
              <a:ext cx="1019" cy="1304"/>
              <a:chOff x="1884" y="2625"/>
              <a:chExt cx="1019" cy="1304"/>
            </a:xfrm>
          </p:grpSpPr>
          <p:grpSp>
            <p:nvGrpSpPr>
              <p:cNvPr id="32819" name="Group 15"/>
              <p:cNvGrpSpPr>
                <a:grpSpLocks/>
              </p:cNvGrpSpPr>
              <p:nvPr/>
            </p:nvGrpSpPr>
            <p:grpSpPr bwMode="auto">
              <a:xfrm>
                <a:off x="1884" y="2625"/>
                <a:ext cx="960" cy="958"/>
                <a:chOff x="2016" y="1920"/>
                <a:chExt cx="1680" cy="1680"/>
              </a:xfrm>
            </p:grpSpPr>
            <p:sp>
              <p:nvSpPr>
                <p:cNvPr id="191504" name="Oval 16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1505" name="Freeform 17"/>
                <p:cNvSpPr>
                  <a:spLocks/>
                </p:cNvSpPr>
                <p:nvPr/>
              </p:nvSpPr>
              <p:spPr bwMode="gray">
                <a:xfrm>
                  <a:off x="2209" y="1948"/>
                  <a:ext cx="1295" cy="633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2820" name="Oval 18"/>
              <p:cNvSpPr>
                <a:spLocks noChangeArrowheads="1"/>
              </p:cNvSpPr>
              <p:nvPr/>
            </p:nvSpPr>
            <p:spPr bwMode="gray">
              <a:xfrm>
                <a:off x="1908" y="3653"/>
                <a:ext cx="995" cy="27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2821" name="Rectangle 19"/>
              <p:cNvSpPr>
                <a:spLocks noChangeArrowheads="1"/>
              </p:cNvSpPr>
              <p:nvPr/>
            </p:nvSpPr>
            <p:spPr bwMode="auto">
              <a:xfrm>
                <a:off x="1927" y="3113"/>
                <a:ext cx="95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zh-CN" altLang="en-US" sz="1600"/>
                  <a:t>身份识别类</a:t>
                </a:r>
              </a:p>
            </p:txBody>
          </p:sp>
        </p:grpSp>
        <p:grpSp>
          <p:nvGrpSpPr>
            <p:cNvPr id="32815" name="Group 34"/>
            <p:cNvGrpSpPr>
              <a:grpSpLocks/>
            </p:cNvGrpSpPr>
            <p:nvPr/>
          </p:nvGrpSpPr>
          <p:grpSpPr bwMode="auto">
            <a:xfrm>
              <a:off x="1884" y="2642"/>
              <a:ext cx="960" cy="958"/>
              <a:chOff x="2016" y="1920"/>
              <a:chExt cx="1680" cy="1680"/>
            </a:xfrm>
          </p:grpSpPr>
          <p:sp>
            <p:nvSpPr>
              <p:cNvPr id="191523" name="Oval 3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1524" name="Freeform 3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816" name="Rectangle 37"/>
            <p:cNvSpPr>
              <a:spLocks noChangeArrowheads="1"/>
            </p:cNvSpPr>
            <p:nvPr/>
          </p:nvSpPr>
          <p:spPr bwMode="auto">
            <a:xfrm>
              <a:off x="1911" y="3130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000" dirty="0">
                  <a:solidFill>
                    <a:schemeClr val="bg1"/>
                  </a:solidFill>
                  <a:ea typeface="黑体" pitchFamily="49" charset="-122"/>
                </a:rPr>
                <a:t>身份识别类</a:t>
              </a:r>
            </a:p>
          </p:txBody>
        </p:sp>
      </p:grpSp>
      <p:sp>
        <p:nvSpPr>
          <p:cNvPr id="191526" name="Freeform 38"/>
          <p:cNvSpPr>
            <a:spLocks noEditPoints="1"/>
          </p:cNvSpPr>
          <p:nvPr/>
        </p:nvSpPr>
        <p:spPr bwMode="gray">
          <a:xfrm>
            <a:off x="1476375" y="1412875"/>
            <a:ext cx="6261100" cy="2490788"/>
          </a:xfrm>
          <a:custGeom>
            <a:avLst/>
            <a:gdLst>
              <a:gd name="T0" fmla="*/ 2147483647 w 4040"/>
              <a:gd name="T1" fmla="*/ 2147483647 h 1888"/>
              <a:gd name="T2" fmla="*/ 2147483647 w 4040"/>
              <a:gd name="T3" fmla="*/ 2147483647 h 1888"/>
              <a:gd name="T4" fmla="*/ 2147483647 w 4040"/>
              <a:gd name="T5" fmla="*/ 2147483647 h 1888"/>
              <a:gd name="T6" fmla="*/ 2147483647 w 4040"/>
              <a:gd name="T7" fmla="*/ 2147483647 h 1888"/>
              <a:gd name="T8" fmla="*/ 2147483647 w 4040"/>
              <a:gd name="T9" fmla="*/ 2147483647 h 1888"/>
              <a:gd name="T10" fmla="*/ 2147483647 w 4040"/>
              <a:gd name="T11" fmla="*/ 2147483647 h 1888"/>
              <a:gd name="T12" fmla="*/ 0 w 4040"/>
              <a:gd name="T13" fmla="*/ 2147483647 h 1888"/>
              <a:gd name="T14" fmla="*/ 2147483647 w 4040"/>
              <a:gd name="T15" fmla="*/ 2147483647 h 1888"/>
              <a:gd name="T16" fmla="*/ 2147483647 w 4040"/>
              <a:gd name="T17" fmla="*/ 2147483647 h 1888"/>
              <a:gd name="T18" fmla="*/ 2147483647 w 4040"/>
              <a:gd name="T19" fmla="*/ 2147483647 h 1888"/>
              <a:gd name="T20" fmla="*/ 2147483647 w 4040"/>
              <a:gd name="T21" fmla="*/ 2147483647 h 1888"/>
              <a:gd name="T22" fmla="*/ 2147483647 w 4040"/>
              <a:gd name="T23" fmla="*/ 2147483647 h 1888"/>
              <a:gd name="T24" fmla="*/ 2147483647 w 4040"/>
              <a:gd name="T25" fmla="*/ 2147483647 h 1888"/>
              <a:gd name="T26" fmla="*/ 2147483647 w 4040"/>
              <a:gd name="T27" fmla="*/ 2147483647 h 1888"/>
              <a:gd name="T28" fmla="*/ 2147483647 w 4040"/>
              <a:gd name="T29" fmla="*/ 2147483647 h 1888"/>
              <a:gd name="T30" fmla="*/ 2147483647 w 4040"/>
              <a:gd name="T31" fmla="*/ 2147483647 h 1888"/>
              <a:gd name="T32" fmla="*/ 2147483647 w 4040"/>
              <a:gd name="T33" fmla="*/ 2147483647 h 1888"/>
              <a:gd name="T34" fmla="*/ 2147483647 w 4040"/>
              <a:gd name="T35" fmla="*/ 2147483647 h 1888"/>
              <a:gd name="T36" fmla="*/ 2147483647 w 4040"/>
              <a:gd name="T37" fmla="*/ 2147483647 h 1888"/>
              <a:gd name="T38" fmla="*/ 2147483647 w 4040"/>
              <a:gd name="T39" fmla="*/ 2147483647 h 1888"/>
              <a:gd name="T40" fmla="*/ 2147483647 w 4040"/>
              <a:gd name="T41" fmla="*/ 2147483647 h 1888"/>
              <a:gd name="T42" fmla="*/ 2147483647 w 4040"/>
              <a:gd name="T43" fmla="*/ 2147483647 h 1888"/>
              <a:gd name="T44" fmla="*/ 2147483647 w 4040"/>
              <a:gd name="T45" fmla="*/ 2147483647 h 1888"/>
              <a:gd name="T46" fmla="*/ 2147483647 w 4040"/>
              <a:gd name="T47" fmla="*/ 2147483647 h 1888"/>
              <a:gd name="T48" fmla="*/ 2147483647 w 4040"/>
              <a:gd name="T49" fmla="*/ 2147483647 h 1888"/>
              <a:gd name="T50" fmla="*/ 2147483647 w 4040"/>
              <a:gd name="T51" fmla="*/ 2147483647 h 1888"/>
              <a:gd name="T52" fmla="*/ 2147483647 w 4040"/>
              <a:gd name="T53" fmla="*/ 0 h 1888"/>
              <a:gd name="T54" fmla="*/ 2147483647 w 4040"/>
              <a:gd name="T55" fmla="*/ 2147483647 h 1888"/>
              <a:gd name="T56" fmla="*/ 2147483647 w 4040"/>
              <a:gd name="T57" fmla="*/ 2147483647 h 1888"/>
              <a:gd name="T58" fmla="*/ 2147483647 w 4040"/>
              <a:gd name="T59" fmla="*/ 2147483647 h 1888"/>
              <a:gd name="T60" fmla="*/ 2147483647 w 4040"/>
              <a:gd name="T61" fmla="*/ 2147483647 h 1888"/>
              <a:gd name="T62" fmla="*/ 2147483647 w 4040"/>
              <a:gd name="T63" fmla="*/ 2147483647 h 1888"/>
              <a:gd name="T64" fmla="*/ 2147483647 w 4040"/>
              <a:gd name="T65" fmla="*/ 2147483647 h 1888"/>
              <a:gd name="T66" fmla="*/ 2147483647 w 4040"/>
              <a:gd name="T67" fmla="*/ 2147483647 h 1888"/>
              <a:gd name="T68" fmla="*/ 2147483647 w 4040"/>
              <a:gd name="T69" fmla="*/ 2147483647 h 1888"/>
              <a:gd name="T70" fmla="*/ 2147483647 w 4040"/>
              <a:gd name="T71" fmla="*/ 2147483647 h 1888"/>
              <a:gd name="T72" fmla="*/ 2147483647 w 4040"/>
              <a:gd name="T73" fmla="*/ 2147483647 h 1888"/>
              <a:gd name="T74" fmla="*/ 2147483647 w 4040"/>
              <a:gd name="T75" fmla="*/ 2147483647 h 1888"/>
              <a:gd name="T76" fmla="*/ 2147483647 w 4040"/>
              <a:gd name="T77" fmla="*/ 2147483647 h 1888"/>
              <a:gd name="T78" fmla="*/ 2147483647 w 4040"/>
              <a:gd name="T79" fmla="*/ 2147483647 h 1888"/>
              <a:gd name="T80" fmla="*/ 2147483647 w 4040"/>
              <a:gd name="T81" fmla="*/ 2147483647 h 1888"/>
              <a:gd name="T82" fmla="*/ 2147483647 w 4040"/>
              <a:gd name="T83" fmla="*/ 2147483647 h 1888"/>
              <a:gd name="T84" fmla="*/ 2147483647 w 4040"/>
              <a:gd name="T85" fmla="*/ 2147483647 h 1888"/>
              <a:gd name="T86" fmla="*/ 2147483647 w 4040"/>
              <a:gd name="T87" fmla="*/ 2147483647 h 1888"/>
              <a:gd name="T88" fmla="*/ 2147483647 w 4040"/>
              <a:gd name="T89" fmla="*/ 2147483647 h 1888"/>
              <a:gd name="T90" fmla="*/ 2147483647 w 4040"/>
              <a:gd name="T91" fmla="*/ 2147483647 h 1888"/>
              <a:gd name="T92" fmla="*/ 2147483647 w 4040"/>
              <a:gd name="T93" fmla="*/ 2147483647 h 1888"/>
              <a:gd name="T94" fmla="*/ 2147483647 w 4040"/>
              <a:gd name="T95" fmla="*/ 2147483647 h 1888"/>
              <a:gd name="T96" fmla="*/ 2147483647 w 4040"/>
              <a:gd name="T97" fmla="*/ 2147483647 h 1888"/>
              <a:gd name="T98" fmla="*/ 2147483647 w 4040"/>
              <a:gd name="T99" fmla="*/ 2147483647 h 1888"/>
              <a:gd name="T100" fmla="*/ 2147483647 w 4040"/>
              <a:gd name="T101" fmla="*/ 2147483647 h 1888"/>
              <a:gd name="T102" fmla="*/ 2147483647 w 4040"/>
              <a:gd name="T103" fmla="*/ 2147483647 h 18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40"/>
              <a:gd name="T157" fmla="*/ 0 h 1888"/>
              <a:gd name="T158" fmla="*/ 4040 w 4040"/>
              <a:gd name="T159" fmla="*/ 1888 h 188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solidFill>
            <a:srgbClr val="FF99C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1042988" y="2565400"/>
            <a:ext cx="1581150" cy="863600"/>
            <a:chOff x="1655" y="1434"/>
            <a:chExt cx="996" cy="958"/>
          </a:xfrm>
        </p:grpSpPr>
        <p:grpSp>
          <p:nvGrpSpPr>
            <p:cNvPr id="32810" name="Group 40"/>
            <p:cNvGrpSpPr>
              <a:grpSpLocks/>
            </p:cNvGrpSpPr>
            <p:nvPr/>
          </p:nvGrpSpPr>
          <p:grpSpPr bwMode="auto">
            <a:xfrm>
              <a:off x="1655" y="1434"/>
              <a:ext cx="960" cy="958"/>
              <a:chOff x="2016" y="1920"/>
              <a:chExt cx="1680" cy="1680"/>
            </a:xfrm>
          </p:grpSpPr>
          <p:sp>
            <p:nvSpPr>
              <p:cNvPr id="191529" name="Oval 4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1530" name="Freeform 42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811" name="Rectangle 43"/>
            <p:cNvSpPr>
              <a:spLocks noChangeArrowheads="1"/>
            </p:cNvSpPr>
            <p:nvPr/>
          </p:nvSpPr>
          <p:spPr bwMode="auto">
            <a:xfrm>
              <a:off x="1698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门禁管理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2771775" y="3068638"/>
            <a:ext cx="1581150" cy="863600"/>
            <a:chOff x="1655" y="1434"/>
            <a:chExt cx="996" cy="958"/>
          </a:xfrm>
        </p:grpSpPr>
        <p:grpSp>
          <p:nvGrpSpPr>
            <p:cNvPr id="32806" name="Group 45"/>
            <p:cNvGrpSpPr>
              <a:grpSpLocks/>
            </p:cNvGrpSpPr>
            <p:nvPr/>
          </p:nvGrpSpPr>
          <p:grpSpPr bwMode="auto">
            <a:xfrm>
              <a:off x="1655" y="1434"/>
              <a:ext cx="960" cy="958"/>
              <a:chOff x="2016" y="1920"/>
              <a:chExt cx="1680" cy="1680"/>
            </a:xfrm>
          </p:grpSpPr>
          <p:sp>
            <p:nvSpPr>
              <p:cNvPr id="191534" name="Oval 4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1535" name="Freeform 47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807" name="Rectangle 48"/>
            <p:cNvSpPr>
              <a:spLocks noChangeArrowheads="1"/>
            </p:cNvSpPr>
            <p:nvPr/>
          </p:nvSpPr>
          <p:spPr bwMode="auto">
            <a:xfrm>
              <a:off x="1698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会议签到</a:t>
              </a:r>
            </a:p>
          </p:txBody>
        </p:sp>
      </p:grp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4716463" y="3068638"/>
            <a:ext cx="1581150" cy="863600"/>
            <a:chOff x="1655" y="1434"/>
            <a:chExt cx="996" cy="958"/>
          </a:xfrm>
        </p:grpSpPr>
        <p:grpSp>
          <p:nvGrpSpPr>
            <p:cNvPr id="32802" name="Group 50"/>
            <p:cNvGrpSpPr>
              <a:grpSpLocks/>
            </p:cNvGrpSpPr>
            <p:nvPr/>
          </p:nvGrpSpPr>
          <p:grpSpPr bwMode="auto">
            <a:xfrm>
              <a:off x="1655" y="1434"/>
              <a:ext cx="960" cy="958"/>
              <a:chOff x="2016" y="1920"/>
              <a:chExt cx="1680" cy="1680"/>
            </a:xfrm>
          </p:grpSpPr>
          <p:sp>
            <p:nvSpPr>
              <p:cNvPr id="191539" name="Oval 5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1540" name="Freeform 52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803" name="Rectangle 53"/>
            <p:cNvSpPr>
              <a:spLocks noChangeArrowheads="1"/>
            </p:cNvSpPr>
            <p:nvPr/>
          </p:nvSpPr>
          <p:spPr bwMode="auto">
            <a:xfrm>
              <a:off x="1698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ea typeface="楷体_GB2312" pitchFamily="49" charset="-122"/>
                </a:rPr>
                <a:t>访客管理</a:t>
              </a:r>
              <a:endParaRPr lang="zh-CN" altLang="en-US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6591300" y="2565400"/>
            <a:ext cx="1581150" cy="863600"/>
            <a:chOff x="1655" y="1434"/>
            <a:chExt cx="996" cy="958"/>
          </a:xfrm>
        </p:grpSpPr>
        <p:grpSp>
          <p:nvGrpSpPr>
            <p:cNvPr id="32798" name="Group 55"/>
            <p:cNvGrpSpPr>
              <a:grpSpLocks/>
            </p:cNvGrpSpPr>
            <p:nvPr/>
          </p:nvGrpSpPr>
          <p:grpSpPr bwMode="auto">
            <a:xfrm>
              <a:off x="1655" y="1434"/>
              <a:ext cx="960" cy="958"/>
              <a:chOff x="2016" y="1920"/>
              <a:chExt cx="1680" cy="1680"/>
            </a:xfrm>
          </p:grpSpPr>
          <p:sp>
            <p:nvSpPr>
              <p:cNvPr id="191544" name="Oval 5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1545" name="Freeform 57"/>
              <p:cNvSpPr>
                <a:spLocks/>
              </p:cNvSpPr>
              <p:nvPr/>
            </p:nvSpPr>
            <p:spPr bwMode="gray">
              <a:xfrm>
                <a:off x="2208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799" name="Rectangle 58"/>
            <p:cNvSpPr>
              <a:spLocks noChangeArrowheads="1"/>
            </p:cNvSpPr>
            <p:nvPr/>
          </p:nvSpPr>
          <p:spPr bwMode="auto">
            <a:xfrm>
              <a:off x="1698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 smtClean="0">
                  <a:solidFill>
                    <a:schemeClr val="bg1"/>
                  </a:solidFill>
                  <a:ea typeface="楷体_GB2312" pitchFamily="49" charset="-122"/>
                </a:rPr>
                <a:t>电梯层控</a:t>
              </a:r>
              <a:endParaRPr lang="zh-CN" altLang="en-US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1908175" y="1268413"/>
            <a:ext cx="1581150" cy="863600"/>
            <a:chOff x="1655" y="1434"/>
            <a:chExt cx="996" cy="958"/>
          </a:xfrm>
        </p:grpSpPr>
        <p:grpSp>
          <p:nvGrpSpPr>
            <p:cNvPr id="32794" name="Group 60"/>
            <p:cNvGrpSpPr>
              <a:grpSpLocks/>
            </p:cNvGrpSpPr>
            <p:nvPr/>
          </p:nvGrpSpPr>
          <p:grpSpPr bwMode="auto">
            <a:xfrm>
              <a:off x="1655" y="1434"/>
              <a:ext cx="960" cy="958"/>
              <a:chOff x="2016" y="1920"/>
              <a:chExt cx="1680" cy="1680"/>
            </a:xfrm>
          </p:grpSpPr>
          <p:sp>
            <p:nvSpPr>
              <p:cNvPr id="191549" name="Oval 6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1550" name="Freeform 62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795" name="Rectangle 63"/>
            <p:cNvSpPr>
              <a:spLocks noChangeArrowheads="1"/>
            </p:cNvSpPr>
            <p:nvPr/>
          </p:nvSpPr>
          <p:spPr bwMode="auto">
            <a:xfrm>
              <a:off x="1698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考勤管理</a:t>
              </a:r>
            </a:p>
          </p:txBody>
        </p:sp>
      </p:grpSp>
      <p:grpSp>
        <p:nvGrpSpPr>
          <p:cNvPr id="23" name="Group 64"/>
          <p:cNvGrpSpPr>
            <a:grpSpLocks/>
          </p:cNvGrpSpPr>
          <p:nvPr/>
        </p:nvGrpSpPr>
        <p:grpSpPr bwMode="auto">
          <a:xfrm>
            <a:off x="3924300" y="981075"/>
            <a:ext cx="1581150" cy="863600"/>
            <a:chOff x="1655" y="1434"/>
            <a:chExt cx="996" cy="958"/>
          </a:xfrm>
        </p:grpSpPr>
        <p:grpSp>
          <p:nvGrpSpPr>
            <p:cNvPr id="32790" name="Group 65"/>
            <p:cNvGrpSpPr>
              <a:grpSpLocks/>
            </p:cNvGrpSpPr>
            <p:nvPr/>
          </p:nvGrpSpPr>
          <p:grpSpPr bwMode="auto">
            <a:xfrm>
              <a:off x="1655" y="1434"/>
              <a:ext cx="960" cy="958"/>
              <a:chOff x="2016" y="1920"/>
              <a:chExt cx="1680" cy="1680"/>
            </a:xfrm>
          </p:grpSpPr>
          <p:sp>
            <p:nvSpPr>
              <p:cNvPr id="191554" name="Oval 6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1555" name="Freeform 67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791" name="Rectangle 68"/>
            <p:cNvSpPr>
              <a:spLocks noChangeArrowheads="1"/>
            </p:cNvSpPr>
            <p:nvPr/>
          </p:nvSpPr>
          <p:spPr bwMode="auto">
            <a:xfrm>
              <a:off x="1698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通道管理</a:t>
              </a:r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6015038" y="1412875"/>
            <a:ext cx="1581150" cy="863600"/>
            <a:chOff x="1655" y="1434"/>
            <a:chExt cx="996" cy="958"/>
          </a:xfrm>
        </p:grpSpPr>
        <p:grpSp>
          <p:nvGrpSpPr>
            <p:cNvPr id="32786" name="Group 70"/>
            <p:cNvGrpSpPr>
              <a:grpSpLocks/>
            </p:cNvGrpSpPr>
            <p:nvPr/>
          </p:nvGrpSpPr>
          <p:grpSpPr bwMode="auto">
            <a:xfrm>
              <a:off x="1655" y="1434"/>
              <a:ext cx="960" cy="958"/>
              <a:chOff x="2016" y="1920"/>
              <a:chExt cx="1680" cy="1680"/>
            </a:xfrm>
          </p:grpSpPr>
          <p:sp>
            <p:nvSpPr>
              <p:cNvPr id="191559" name="Oval 7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1560" name="Freeform 72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787" name="Rectangle 73"/>
            <p:cNvSpPr>
              <a:spLocks noChangeArrowheads="1"/>
            </p:cNvSpPr>
            <p:nvPr/>
          </p:nvSpPr>
          <p:spPr bwMode="auto">
            <a:xfrm>
              <a:off x="1698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b="1" dirty="0">
                  <a:ea typeface="楷体_GB2312" pitchFamily="49" charset="-122"/>
                </a:rPr>
                <a:t>……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5205" y="116632"/>
            <a:ext cx="2612571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信息服务类应用</a:t>
            </a:r>
            <a:endParaRPr lang="zh-CN" altLang="en-GB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16" name="AutoShape 4"/>
          <p:cNvSpPr>
            <a:spLocks noChangeArrowheads="1"/>
          </p:cNvSpPr>
          <p:nvPr/>
        </p:nvSpPr>
        <p:spPr bwMode="gray">
          <a:xfrm>
            <a:off x="1763713" y="1485900"/>
            <a:ext cx="5935662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alpha val="99001"/>
                </a:schemeClr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>
                  <a:alpha val="99001"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校园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核心管理平台</a:t>
            </a: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979613" y="2276475"/>
            <a:ext cx="5530850" cy="1911350"/>
            <a:chOff x="1247" y="1455"/>
            <a:chExt cx="3484" cy="1204"/>
          </a:xfrm>
        </p:grpSpPr>
        <p:sp>
          <p:nvSpPr>
            <p:cNvPr id="192518" name="AutoShape 6"/>
            <p:cNvSpPr>
              <a:spLocks noChangeArrowheads="1"/>
            </p:cNvSpPr>
            <p:nvPr/>
          </p:nvSpPr>
          <p:spPr bwMode="gray">
            <a:xfrm rot="-10800000">
              <a:off x="1247" y="1455"/>
              <a:ext cx="3484" cy="1204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97" name="Text Box 7"/>
            <p:cNvSpPr txBox="1">
              <a:spLocks noChangeArrowheads="1"/>
            </p:cNvSpPr>
            <p:nvPr/>
          </p:nvSpPr>
          <p:spPr bwMode="gray">
            <a:xfrm>
              <a:off x="2290" y="1700"/>
              <a:ext cx="1406" cy="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chemeClr val="tx1"/>
                  </a:solidFill>
                  <a:latin typeface="High Tower Text" pitchFamily="18" charset="0"/>
                  <a:ea typeface="方正舒体" pitchFamily="2" charset="-122"/>
                </a:rPr>
                <a:t>支撑</a:t>
              </a:r>
            </a:p>
            <a:p>
              <a:pPr eaLnBrk="0" hangingPunct="0"/>
              <a:r>
                <a:rPr lang="zh-CN" altLang="en-US" sz="2800" b="1">
                  <a:solidFill>
                    <a:schemeClr val="tx1"/>
                  </a:solidFill>
                  <a:latin typeface="High Tower Text" pitchFamily="18" charset="0"/>
                  <a:ea typeface="方正舒体" pitchFamily="2" charset="-122"/>
                </a:rPr>
                <a:t>四大类应用</a:t>
              </a:r>
            </a:p>
          </p:txBody>
        </p:sp>
      </p:grpSp>
      <p:grpSp>
        <p:nvGrpSpPr>
          <p:cNvPr id="35845" name="Group 8"/>
          <p:cNvGrpSpPr>
            <a:grpSpLocks/>
          </p:cNvGrpSpPr>
          <p:nvPr/>
        </p:nvGrpSpPr>
        <p:grpSpPr bwMode="auto">
          <a:xfrm>
            <a:off x="1084263" y="4167188"/>
            <a:ext cx="1581150" cy="2070100"/>
            <a:chOff x="683" y="2625"/>
            <a:chExt cx="996" cy="1304"/>
          </a:xfrm>
        </p:grpSpPr>
        <p:grpSp>
          <p:nvGrpSpPr>
            <p:cNvPr id="35891" name="Group 9"/>
            <p:cNvGrpSpPr>
              <a:grpSpLocks/>
            </p:cNvGrpSpPr>
            <p:nvPr/>
          </p:nvGrpSpPr>
          <p:grpSpPr bwMode="auto">
            <a:xfrm>
              <a:off x="683" y="2625"/>
              <a:ext cx="937" cy="954"/>
              <a:chOff x="2016" y="1920"/>
              <a:chExt cx="1680" cy="1680"/>
            </a:xfrm>
          </p:grpSpPr>
          <p:sp>
            <p:nvSpPr>
              <p:cNvPr id="192522" name="Oval 10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895" name="Freeform 11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92" name="Oval 12"/>
            <p:cNvSpPr>
              <a:spLocks noChangeArrowheads="1"/>
            </p:cNvSpPr>
            <p:nvPr/>
          </p:nvSpPr>
          <p:spPr bwMode="gray">
            <a:xfrm>
              <a:off x="684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5893" name="Rectangle 13"/>
            <p:cNvSpPr>
              <a:spLocks noChangeArrowheads="1"/>
            </p:cNvSpPr>
            <p:nvPr/>
          </p:nvSpPr>
          <p:spPr bwMode="auto">
            <a:xfrm>
              <a:off x="702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金融服务类</a:t>
              </a:r>
            </a:p>
          </p:txBody>
        </p:sp>
      </p:grpSp>
      <p:grpSp>
        <p:nvGrpSpPr>
          <p:cNvPr id="35846" name="Group 14"/>
          <p:cNvGrpSpPr>
            <a:grpSpLocks/>
          </p:cNvGrpSpPr>
          <p:nvPr/>
        </p:nvGrpSpPr>
        <p:grpSpPr bwMode="auto">
          <a:xfrm>
            <a:off x="2990850" y="4167188"/>
            <a:ext cx="1617663" cy="2070100"/>
            <a:chOff x="1884" y="2625"/>
            <a:chExt cx="1019" cy="1304"/>
          </a:xfrm>
        </p:grpSpPr>
        <p:grpSp>
          <p:nvGrpSpPr>
            <p:cNvPr id="35886" name="Group 15"/>
            <p:cNvGrpSpPr>
              <a:grpSpLocks/>
            </p:cNvGrpSpPr>
            <p:nvPr/>
          </p:nvGrpSpPr>
          <p:grpSpPr bwMode="auto">
            <a:xfrm>
              <a:off x="1884" y="2625"/>
              <a:ext cx="960" cy="958"/>
              <a:chOff x="2016" y="1920"/>
              <a:chExt cx="1680" cy="1680"/>
            </a:xfrm>
          </p:grpSpPr>
          <p:sp>
            <p:nvSpPr>
              <p:cNvPr id="192528" name="Oval 1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2529" name="Freeform 17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5887" name="Oval 18"/>
            <p:cNvSpPr>
              <a:spLocks noChangeArrowheads="1"/>
            </p:cNvSpPr>
            <p:nvPr/>
          </p:nvSpPr>
          <p:spPr bwMode="gray">
            <a:xfrm>
              <a:off x="1908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5888" name="Rectangle 19"/>
            <p:cNvSpPr>
              <a:spLocks noChangeArrowheads="1"/>
            </p:cNvSpPr>
            <p:nvPr/>
          </p:nvSpPr>
          <p:spPr bwMode="auto">
            <a:xfrm>
              <a:off x="1927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身份识别类</a:t>
              </a:r>
            </a:p>
          </p:txBody>
        </p:sp>
      </p:grpSp>
      <p:grpSp>
        <p:nvGrpSpPr>
          <p:cNvPr id="35847" name="Group 20"/>
          <p:cNvGrpSpPr>
            <a:grpSpLocks/>
          </p:cNvGrpSpPr>
          <p:nvPr/>
        </p:nvGrpSpPr>
        <p:grpSpPr bwMode="auto">
          <a:xfrm>
            <a:off x="5048250" y="4122738"/>
            <a:ext cx="1631950" cy="2114550"/>
            <a:chOff x="3180" y="2597"/>
            <a:chExt cx="1028" cy="1332"/>
          </a:xfrm>
        </p:grpSpPr>
        <p:grpSp>
          <p:nvGrpSpPr>
            <p:cNvPr id="35881" name="Group 21"/>
            <p:cNvGrpSpPr>
              <a:grpSpLocks/>
            </p:cNvGrpSpPr>
            <p:nvPr/>
          </p:nvGrpSpPr>
          <p:grpSpPr bwMode="auto">
            <a:xfrm>
              <a:off x="3180" y="2597"/>
              <a:ext cx="960" cy="958"/>
              <a:chOff x="2016" y="1920"/>
              <a:chExt cx="1680" cy="1680"/>
            </a:xfrm>
          </p:grpSpPr>
          <p:sp>
            <p:nvSpPr>
              <p:cNvPr id="192534" name="Oval 2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2535" name="Freeform 23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5882" name="Oval 24"/>
            <p:cNvSpPr>
              <a:spLocks noChangeArrowheads="1"/>
            </p:cNvSpPr>
            <p:nvPr/>
          </p:nvSpPr>
          <p:spPr bwMode="gray">
            <a:xfrm>
              <a:off x="3213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5883" name="Rectangle 25"/>
            <p:cNvSpPr>
              <a:spLocks noChangeArrowheads="1"/>
            </p:cNvSpPr>
            <p:nvPr/>
          </p:nvSpPr>
          <p:spPr bwMode="auto">
            <a:xfrm>
              <a:off x="3198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信息服务类</a:t>
              </a:r>
            </a:p>
          </p:txBody>
        </p:sp>
      </p:grpSp>
      <p:grpSp>
        <p:nvGrpSpPr>
          <p:cNvPr id="35848" name="Group 26"/>
          <p:cNvGrpSpPr>
            <a:grpSpLocks/>
          </p:cNvGrpSpPr>
          <p:nvPr/>
        </p:nvGrpSpPr>
        <p:grpSpPr bwMode="auto">
          <a:xfrm>
            <a:off x="6953250" y="4122738"/>
            <a:ext cx="1579563" cy="2114550"/>
            <a:chOff x="4380" y="2597"/>
            <a:chExt cx="995" cy="1332"/>
          </a:xfrm>
        </p:grpSpPr>
        <p:grpSp>
          <p:nvGrpSpPr>
            <p:cNvPr id="35876" name="Group 27"/>
            <p:cNvGrpSpPr>
              <a:grpSpLocks/>
            </p:cNvGrpSpPr>
            <p:nvPr/>
          </p:nvGrpSpPr>
          <p:grpSpPr bwMode="auto">
            <a:xfrm>
              <a:off x="4380" y="2597"/>
              <a:ext cx="960" cy="965"/>
              <a:chOff x="2016" y="1920"/>
              <a:chExt cx="1680" cy="1680"/>
            </a:xfrm>
          </p:grpSpPr>
          <p:sp>
            <p:nvSpPr>
              <p:cNvPr id="192540" name="Oval 2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880" name="Freeform 2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77" name="Oval 30"/>
            <p:cNvSpPr>
              <a:spLocks noChangeArrowheads="1"/>
            </p:cNvSpPr>
            <p:nvPr/>
          </p:nvSpPr>
          <p:spPr bwMode="gray">
            <a:xfrm>
              <a:off x="4380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5878" name="Rectangle 31"/>
            <p:cNvSpPr>
              <a:spLocks noChangeArrowheads="1"/>
            </p:cNvSpPr>
            <p:nvPr/>
          </p:nvSpPr>
          <p:spPr bwMode="auto">
            <a:xfrm>
              <a:off x="4422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流程整合类</a:t>
              </a:r>
            </a:p>
          </p:txBody>
        </p:sp>
      </p:grpSp>
      <p:sp>
        <p:nvSpPr>
          <p:cNvPr id="35849" name="Rectangle 32"/>
          <p:cNvSpPr>
            <a:spLocks noChangeArrowheads="1"/>
          </p:cNvSpPr>
          <p:nvPr/>
        </p:nvSpPr>
        <p:spPr bwMode="auto">
          <a:xfrm>
            <a:off x="575469" y="1239185"/>
            <a:ext cx="8351838" cy="5111750"/>
          </a:xfrm>
          <a:prstGeom prst="rect">
            <a:avLst/>
          </a:prstGeom>
          <a:solidFill>
            <a:srgbClr val="C0C0C0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929497"/>
              </a:solidFill>
            </a:endParaRPr>
          </a:p>
        </p:txBody>
      </p:sp>
      <p:grpSp>
        <p:nvGrpSpPr>
          <p:cNvPr id="35850" name="Group 33"/>
          <p:cNvGrpSpPr>
            <a:grpSpLocks/>
          </p:cNvGrpSpPr>
          <p:nvPr/>
        </p:nvGrpSpPr>
        <p:grpSpPr bwMode="auto">
          <a:xfrm>
            <a:off x="5048250" y="4149725"/>
            <a:ext cx="1541463" cy="1520825"/>
            <a:chOff x="2951" y="1406"/>
            <a:chExt cx="971" cy="958"/>
          </a:xfrm>
        </p:grpSpPr>
        <p:grpSp>
          <p:nvGrpSpPr>
            <p:cNvPr id="35872" name="Group 34"/>
            <p:cNvGrpSpPr>
              <a:grpSpLocks/>
            </p:cNvGrpSpPr>
            <p:nvPr/>
          </p:nvGrpSpPr>
          <p:grpSpPr bwMode="auto">
            <a:xfrm>
              <a:off x="2951" y="1406"/>
              <a:ext cx="960" cy="958"/>
              <a:chOff x="2016" y="1920"/>
              <a:chExt cx="1680" cy="1680"/>
            </a:xfrm>
          </p:grpSpPr>
          <p:sp>
            <p:nvSpPr>
              <p:cNvPr id="192547" name="Oval 3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2548" name="Freeform 3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73" name="Rectangle 37"/>
            <p:cNvSpPr>
              <a:spLocks noChangeArrowheads="1"/>
            </p:cNvSpPr>
            <p:nvPr/>
          </p:nvSpPr>
          <p:spPr bwMode="auto">
            <a:xfrm>
              <a:off x="2969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000" dirty="0">
                  <a:solidFill>
                    <a:schemeClr val="bg1"/>
                  </a:solidFill>
                  <a:ea typeface="黑体" pitchFamily="49" charset="-122"/>
                </a:rPr>
                <a:t>信息服务类</a:t>
              </a:r>
            </a:p>
          </p:txBody>
        </p:sp>
      </p:grpSp>
      <p:sp>
        <p:nvSpPr>
          <p:cNvPr id="192550" name="Freeform 38"/>
          <p:cNvSpPr>
            <a:spLocks noEditPoints="1"/>
          </p:cNvSpPr>
          <p:nvPr/>
        </p:nvSpPr>
        <p:spPr bwMode="gray">
          <a:xfrm>
            <a:off x="900113" y="1844675"/>
            <a:ext cx="5111750" cy="1800225"/>
          </a:xfrm>
          <a:custGeom>
            <a:avLst/>
            <a:gdLst>
              <a:gd name="T0" fmla="*/ 2147483647 w 4040"/>
              <a:gd name="T1" fmla="*/ 2147483647 h 1888"/>
              <a:gd name="T2" fmla="*/ 2147483647 w 4040"/>
              <a:gd name="T3" fmla="*/ 2147483647 h 1888"/>
              <a:gd name="T4" fmla="*/ 2147483647 w 4040"/>
              <a:gd name="T5" fmla="*/ 2147483647 h 1888"/>
              <a:gd name="T6" fmla="*/ 2147483647 w 4040"/>
              <a:gd name="T7" fmla="*/ 2147483647 h 1888"/>
              <a:gd name="T8" fmla="*/ 2147483647 w 4040"/>
              <a:gd name="T9" fmla="*/ 2147483647 h 1888"/>
              <a:gd name="T10" fmla="*/ 2147483647 w 4040"/>
              <a:gd name="T11" fmla="*/ 2147483647 h 1888"/>
              <a:gd name="T12" fmla="*/ 0 w 4040"/>
              <a:gd name="T13" fmla="*/ 2147483647 h 1888"/>
              <a:gd name="T14" fmla="*/ 2147483647 w 4040"/>
              <a:gd name="T15" fmla="*/ 2147483647 h 1888"/>
              <a:gd name="T16" fmla="*/ 2147483647 w 4040"/>
              <a:gd name="T17" fmla="*/ 2147483647 h 1888"/>
              <a:gd name="T18" fmla="*/ 2147483647 w 4040"/>
              <a:gd name="T19" fmla="*/ 2147483647 h 1888"/>
              <a:gd name="T20" fmla="*/ 2147483647 w 4040"/>
              <a:gd name="T21" fmla="*/ 2147483647 h 1888"/>
              <a:gd name="T22" fmla="*/ 2147483647 w 4040"/>
              <a:gd name="T23" fmla="*/ 2147483647 h 1888"/>
              <a:gd name="T24" fmla="*/ 2147483647 w 4040"/>
              <a:gd name="T25" fmla="*/ 2147483647 h 1888"/>
              <a:gd name="T26" fmla="*/ 2147483647 w 4040"/>
              <a:gd name="T27" fmla="*/ 2147483647 h 1888"/>
              <a:gd name="T28" fmla="*/ 2147483647 w 4040"/>
              <a:gd name="T29" fmla="*/ 2147483647 h 1888"/>
              <a:gd name="T30" fmla="*/ 2147483647 w 4040"/>
              <a:gd name="T31" fmla="*/ 2147483647 h 1888"/>
              <a:gd name="T32" fmla="*/ 2147483647 w 4040"/>
              <a:gd name="T33" fmla="*/ 2147483647 h 1888"/>
              <a:gd name="T34" fmla="*/ 2147483647 w 4040"/>
              <a:gd name="T35" fmla="*/ 2147483647 h 1888"/>
              <a:gd name="T36" fmla="*/ 2147483647 w 4040"/>
              <a:gd name="T37" fmla="*/ 2147483647 h 1888"/>
              <a:gd name="T38" fmla="*/ 2147483647 w 4040"/>
              <a:gd name="T39" fmla="*/ 2147483647 h 1888"/>
              <a:gd name="T40" fmla="*/ 2147483647 w 4040"/>
              <a:gd name="T41" fmla="*/ 2147483647 h 1888"/>
              <a:gd name="T42" fmla="*/ 2147483647 w 4040"/>
              <a:gd name="T43" fmla="*/ 2147483647 h 1888"/>
              <a:gd name="T44" fmla="*/ 2147483647 w 4040"/>
              <a:gd name="T45" fmla="*/ 2147483647 h 1888"/>
              <a:gd name="T46" fmla="*/ 2147483647 w 4040"/>
              <a:gd name="T47" fmla="*/ 2147483647 h 1888"/>
              <a:gd name="T48" fmla="*/ 2147483647 w 4040"/>
              <a:gd name="T49" fmla="*/ 2147483647 h 1888"/>
              <a:gd name="T50" fmla="*/ 2147483647 w 4040"/>
              <a:gd name="T51" fmla="*/ 2147483647 h 1888"/>
              <a:gd name="T52" fmla="*/ 2147483647 w 4040"/>
              <a:gd name="T53" fmla="*/ 0 h 1888"/>
              <a:gd name="T54" fmla="*/ 2147483647 w 4040"/>
              <a:gd name="T55" fmla="*/ 2147483647 h 1888"/>
              <a:gd name="T56" fmla="*/ 2147483647 w 4040"/>
              <a:gd name="T57" fmla="*/ 2147483647 h 1888"/>
              <a:gd name="T58" fmla="*/ 2147483647 w 4040"/>
              <a:gd name="T59" fmla="*/ 2147483647 h 1888"/>
              <a:gd name="T60" fmla="*/ 2147483647 w 4040"/>
              <a:gd name="T61" fmla="*/ 2147483647 h 1888"/>
              <a:gd name="T62" fmla="*/ 2147483647 w 4040"/>
              <a:gd name="T63" fmla="*/ 2147483647 h 1888"/>
              <a:gd name="T64" fmla="*/ 2147483647 w 4040"/>
              <a:gd name="T65" fmla="*/ 2147483647 h 1888"/>
              <a:gd name="T66" fmla="*/ 2147483647 w 4040"/>
              <a:gd name="T67" fmla="*/ 2147483647 h 1888"/>
              <a:gd name="T68" fmla="*/ 2147483647 w 4040"/>
              <a:gd name="T69" fmla="*/ 2147483647 h 1888"/>
              <a:gd name="T70" fmla="*/ 2147483647 w 4040"/>
              <a:gd name="T71" fmla="*/ 2147483647 h 1888"/>
              <a:gd name="T72" fmla="*/ 2147483647 w 4040"/>
              <a:gd name="T73" fmla="*/ 2147483647 h 1888"/>
              <a:gd name="T74" fmla="*/ 2147483647 w 4040"/>
              <a:gd name="T75" fmla="*/ 2147483647 h 1888"/>
              <a:gd name="T76" fmla="*/ 2147483647 w 4040"/>
              <a:gd name="T77" fmla="*/ 2147483647 h 1888"/>
              <a:gd name="T78" fmla="*/ 2147483647 w 4040"/>
              <a:gd name="T79" fmla="*/ 2147483647 h 1888"/>
              <a:gd name="T80" fmla="*/ 2147483647 w 4040"/>
              <a:gd name="T81" fmla="*/ 2147483647 h 1888"/>
              <a:gd name="T82" fmla="*/ 2147483647 w 4040"/>
              <a:gd name="T83" fmla="*/ 2147483647 h 1888"/>
              <a:gd name="T84" fmla="*/ 2147483647 w 4040"/>
              <a:gd name="T85" fmla="*/ 2147483647 h 1888"/>
              <a:gd name="T86" fmla="*/ 2147483647 w 4040"/>
              <a:gd name="T87" fmla="*/ 2147483647 h 1888"/>
              <a:gd name="T88" fmla="*/ 2147483647 w 4040"/>
              <a:gd name="T89" fmla="*/ 2147483647 h 1888"/>
              <a:gd name="T90" fmla="*/ 2147483647 w 4040"/>
              <a:gd name="T91" fmla="*/ 2147483647 h 1888"/>
              <a:gd name="T92" fmla="*/ 2147483647 w 4040"/>
              <a:gd name="T93" fmla="*/ 2147483647 h 1888"/>
              <a:gd name="T94" fmla="*/ 2147483647 w 4040"/>
              <a:gd name="T95" fmla="*/ 2147483647 h 1888"/>
              <a:gd name="T96" fmla="*/ 2147483647 w 4040"/>
              <a:gd name="T97" fmla="*/ 2147483647 h 1888"/>
              <a:gd name="T98" fmla="*/ 2147483647 w 4040"/>
              <a:gd name="T99" fmla="*/ 2147483647 h 1888"/>
              <a:gd name="T100" fmla="*/ 2147483647 w 4040"/>
              <a:gd name="T101" fmla="*/ 2147483647 h 1888"/>
              <a:gd name="T102" fmla="*/ 2147483647 w 4040"/>
              <a:gd name="T103" fmla="*/ 2147483647 h 18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40"/>
              <a:gd name="T157" fmla="*/ 0 h 1888"/>
              <a:gd name="T158" fmla="*/ 4040 w 4040"/>
              <a:gd name="T159" fmla="*/ 1888 h 188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solidFill>
            <a:srgbClr val="FF99C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971550" y="3068638"/>
            <a:ext cx="1541463" cy="936625"/>
            <a:chOff x="2951" y="1406"/>
            <a:chExt cx="971" cy="958"/>
          </a:xfrm>
        </p:grpSpPr>
        <p:grpSp>
          <p:nvGrpSpPr>
            <p:cNvPr id="35868" name="Group 40"/>
            <p:cNvGrpSpPr>
              <a:grpSpLocks/>
            </p:cNvGrpSpPr>
            <p:nvPr/>
          </p:nvGrpSpPr>
          <p:grpSpPr bwMode="auto">
            <a:xfrm>
              <a:off x="2951" y="1406"/>
              <a:ext cx="960" cy="958"/>
              <a:chOff x="2016" y="1920"/>
              <a:chExt cx="1680" cy="1680"/>
            </a:xfrm>
          </p:grpSpPr>
          <p:sp>
            <p:nvSpPr>
              <p:cNvPr id="192553" name="Oval 4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2554" name="Freeform 42"/>
              <p:cNvSpPr>
                <a:spLocks/>
              </p:cNvSpPr>
              <p:nvPr/>
            </p:nvSpPr>
            <p:spPr bwMode="gray">
              <a:xfrm>
                <a:off x="2209" y="1948"/>
                <a:ext cx="1295" cy="632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69" name="Rectangle 43"/>
            <p:cNvSpPr>
              <a:spLocks noChangeArrowheads="1"/>
            </p:cNvSpPr>
            <p:nvPr/>
          </p:nvSpPr>
          <p:spPr bwMode="auto">
            <a:xfrm>
              <a:off x="2969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信息门户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924300" y="3141663"/>
            <a:ext cx="1541463" cy="936625"/>
            <a:chOff x="2951" y="1406"/>
            <a:chExt cx="971" cy="958"/>
          </a:xfrm>
        </p:grpSpPr>
        <p:grpSp>
          <p:nvGrpSpPr>
            <p:cNvPr id="35864" name="Group 45"/>
            <p:cNvGrpSpPr>
              <a:grpSpLocks/>
            </p:cNvGrpSpPr>
            <p:nvPr/>
          </p:nvGrpSpPr>
          <p:grpSpPr bwMode="auto">
            <a:xfrm>
              <a:off x="2951" y="1406"/>
              <a:ext cx="960" cy="958"/>
              <a:chOff x="2016" y="1920"/>
              <a:chExt cx="1680" cy="1680"/>
            </a:xfrm>
          </p:grpSpPr>
          <p:sp>
            <p:nvSpPr>
              <p:cNvPr id="192558" name="Oval 4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2559" name="Freeform 47"/>
              <p:cNvSpPr>
                <a:spLocks/>
              </p:cNvSpPr>
              <p:nvPr/>
            </p:nvSpPr>
            <p:spPr bwMode="gray">
              <a:xfrm>
                <a:off x="2209" y="1948"/>
                <a:ext cx="1295" cy="632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65" name="Rectangle 48"/>
            <p:cNvSpPr>
              <a:spLocks noChangeArrowheads="1"/>
            </p:cNvSpPr>
            <p:nvPr/>
          </p:nvSpPr>
          <p:spPr bwMode="auto">
            <a:xfrm>
              <a:off x="2969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电话查询</a:t>
              </a:r>
            </a:p>
          </p:txBody>
        </p:sp>
      </p:grp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3894138" y="1412875"/>
            <a:ext cx="1541462" cy="936625"/>
            <a:chOff x="2951" y="1406"/>
            <a:chExt cx="971" cy="958"/>
          </a:xfrm>
        </p:grpSpPr>
        <p:grpSp>
          <p:nvGrpSpPr>
            <p:cNvPr id="35860" name="Group 50"/>
            <p:cNvGrpSpPr>
              <a:grpSpLocks/>
            </p:cNvGrpSpPr>
            <p:nvPr/>
          </p:nvGrpSpPr>
          <p:grpSpPr bwMode="auto">
            <a:xfrm>
              <a:off x="2951" y="1406"/>
              <a:ext cx="960" cy="958"/>
              <a:chOff x="2016" y="1920"/>
              <a:chExt cx="1680" cy="1680"/>
            </a:xfrm>
          </p:grpSpPr>
          <p:sp>
            <p:nvSpPr>
              <p:cNvPr id="192563" name="Oval 5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2564" name="Freeform 52"/>
              <p:cNvSpPr>
                <a:spLocks/>
              </p:cNvSpPr>
              <p:nvPr/>
            </p:nvSpPr>
            <p:spPr bwMode="gray">
              <a:xfrm>
                <a:off x="2209" y="1948"/>
                <a:ext cx="1295" cy="632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61" name="Rectangle 53"/>
            <p:cNvSpPr>
              <a:spLocks noChangeArrowheads="1"/>
            </p:cNvSpPr>
            <p:nvPr/>
          </p:nvSpPr>
          <p:spPr bwMode="auto">
            <a:xfrm>
              <a:off x="2969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决策支持</a:t>
              </a:r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1476375" y="1412875"/>
            <a:ext cx="1541463" cy="936625"/>
            <a:chOff x="2951" y="1406"/>
            <a:chExt cx="971" cy="958"/>
          </a:xfrm>
        </p:grpSpPr>
        <p:grpSp>
          <p:nvGrpSpPr>
            <p:cNvPr id="35856" name="Group 55"/>
            <p:cNvGrpSpPr>
              <a:grpSpLocks/>
            </p:cNvGrpSpPr>
            <p:nvPr/>
          </p:nvGrpSpPr>
          <p:grpSpPr bwMode="auto">
            <a:xfrm>
              <a:off x="2951" y="1406"/>
              <a:ext cx="960" cy="958"/>
              <a:chOff x="2016" y="1920"/>
              <a:chExt cx="1680" cy="1680"/>
            </a:xfrm>
          </p:grpSpPr>
          <p:sp>
            <p:nvSpPr>
              <p:cNvPr id="192568" name="Oval 5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2569" name="Freeform 57"/>
              <p:cNvSpPr>
                <a:spLocks/>
              </p:cNvSpPr>
              <p:nvPr/>
            </p:nvSpPr>
            <p:spPr bwMode="gray">
              <a:xfrm>
                <a:off x="2209" y="1948"/>
                <a:ext cx="1295" cy="632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57" name="Rectangle 58"/>
            <p:cNvSpPr>
              <a:spLocks noChangeArrowheads="1"/>
            </p:cNvSpPr>
            <p:nvPr/>
          </p:nvSpPr>
          <p:spPr bwMode="auto">
            <a:xfrm>
              <a:off x="2969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多媒体服务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1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3329" y="174861"/>
            <a:ext cx="2805056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流程整合类应用</a:t>
            </a:r>
            <a:endParaRPr lang="zh-CN" altLang="en-GB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gray">
          <a:xfrm>
            <a:off x="1439863" y="1426052"/>
            <a:ext cx="5935662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alpha val="99001"/>
                </a:schemeClr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>
                  <a:alpha val="99001"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校园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黑体" pitchFamily="2" charset="-122"/>
              </a:rPr>
              <a:t>核心管理平台</a:t>
            </a:r>
          </a:p>
        </p:txBody>
      </p:sp>
      <p:grpSp>
        <p:nvGrpSpPr>
          <p:cNvPr id="41988" name="Group 5"/>
          <p:cNvGrpSpPr>
            <a:grpSpLocks/>
          </p:cNvGrpSpPr>
          <p:nvPr/>
        </p:nvGrpSpPr>
        <p:grpSpPr bwMode="auto">
          <a:xfrm>
            <a:off x="1979613" y="2276475"/>
            <a:ext cx="5530850" cy="1911350"/>
            <a:chOff x="1247" y="1455"/>
            <a:chExt cx="3484" cy="1204"/>
          </a:xfrm>
        </p:grpSpPr>
        <p:sp>
          <p:nvSpPr>
            <p:cNvPr id="193542" name="AutoShape 6"/>
            <p:cNvSpPr>
              <a:spLocks noChangeArrowheads="1"/>
            </p:cNvSpPr>
            <p:nvPr/>
          </p:nvSpPr>
          <p:spPr bwMode="gray">
            <a:xfrm rot="-10800000">
              <a:off x="1247" y="1455"/>
              <a:ext cx="3484" cy="1204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51" name="Text Box 7"/>
            <p:cNvSpPr txBox="1">
              <a:spLocks noChangeArrowheads="1"/>
            </p:cNvSpPr>
            <p:nvPr/>
          </p:nvSpPr>
          <p:spPr bwMode="gray">
            <a:xfrm>
              <a:off x="2290" y="1700"/>
              <a:ext cx="1406" cy="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chemeClr val="tx1"/>
                  </a:solidFill>
                  <a:latin typeface="High Tower Text" pitchFamily="18" charset="0"/>
                  <a:ea typeface="方正舒体" pitchFamily="2" charset="-122"/>
                </a:rPr>
                <a:t>支撑</a:t>
              </a:r>
            </a:p>
            <a:p>
              <a:pPr eaLnBrk="0" hangingPunct="0"/>
              <a:r>
                <a:rPr lang="zh-CN" altLang="en-US" sz="2800" b="1">
                  <a:solidFill>
                    <a:schemeClr val="tx1"/>
                  </a:solidFill>
                  <a:latin typeface="High Tower Text" pitchFamily="18" charset="0"/>
                  <a:ea typeface="方正舒体" pitchFamily="2" charset="-122"/>
                </a:rPr>
                <a:t>四大类应用</a:t>
              </a:r>
            </a:p>
          </p:txBody>
        </p:sp>
      </p:grpSp>
      <p:grpSp>
        <p:nvGrpSpPr>
          <p:cNvPr id="41989" name="Group 8"/>
          <p:cNvGrpSpPr>
            <a:grpSpLocks/>
          </p:cNvGrpSpPr>
          <p:nvPr/>
        </p:nvGrpSpPr>
        <p:grpSpPr bwMode="auto">
          <a:xfrm>
            <a:off x="1084263" y="4167188"/>
            <a:ext cx="1581150" cy="2070100"/>
            <a:chOff x="683" y="2625"/>
            <a:chExt cx="996" cy="1304"/>
          </a:xfrm>
        </p:grpSpPr>
        <p:grpSp>
          <p:nvGrpSpPr>
            <p:cNvPr id="42045" name="Group 9"/>
            <p:cNvGrpSpPr>
              <a:grpSpLocks/>
            </p:cNvGrpSpPr>
            <p:nvPr/>
          </p:nvGrpSpPr>
          <p:grpSpPr bwMode="auto">
            <a:xfrm>
              <a:off x="683" y="2625"/>
              <a:ext cx="937" cy="954"/>
              <a:chOff x="2016" y="1920"/>
              <a:chExt cx="1680" cy="1680"/>
            </a:xfrm>
          </p:grpSpPr>
          <p:sp>
            <p:nvSpPr>
              <p:cNvPr id="193546" name="Oval 10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049" name="Freeform 11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46" name="Oval 12"/>
            <p:cNvSpPr>
              <a:spLocks noChangeArrowheads="1"/>
            </p:cNvSpPr>
            <p:nvPr/>
          </p:nvSpPr>
          <p:spPr bwMode="gray">
            <a:xfrm>
              <a:off x="684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42047" name="Rectangle 13"/>
            <p:cNvSpPr>
              <a:spLocks noChangeArrowheads="1"/>
            </p:cNvSpPr>
            <p:nvPr/>
          </p:nvSpPr>
          <p:spPr bwMode="auto">
            <a:xfrm>
              <a:off x="702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金融服务类</a:t>
              </a:r>
            </a:p>
          </p:txBody>
        </p:sp>
      </p:grpSp>
      <p:grpSp>
        <p:nvGrpSpPr>
          <p:cNvPr id="41990" name="Group 14"/>
          <p:cNvGrpSpPr>
            <a:grpSpLocks/>
          </p:cNvGrpSpPr>
          <p:nvPr/>
        </p:nvGrpSpPr>
        <p:grpSpPr bwMode="auto">
          <a:xfrm>
            <a:off x="2990850" y="4167188"/>
            <a:ext cx="1617663" cy="2070100"/>
            <a:chOff x="1884" y="2625"/>
            <a:chExt cx="1019" cy="1304"/>
          </a:xfrm>
        </p:grpSpPr>
        <p:grpSp>
          <p:nvGrpSpPr>
            <p:cNvPr id="42040" name="Group 15"/>
            <p:cNvGrpSpPr>
              <a:grpSpLocks/>
            </p:cNvGrpSpPr>
            <p:nvPr/>
          </p:nvGrpSpPr>
          <p:grpSpPr bwMode="auto">
            <a:xfrm>
              <a:off x="1884" y="2625"/>
              <a:ext cx="960" cy="958"/>
              <a:chOff x="2016" y="1920"/>
              <a:chExt cx="1680" cy="1680"/>
            </a:xfrm>
          </p:grpSpPr>
          <p:sp>
            <p:nvSpPr>
              <p:cNvPr id="193552" name="Oval 1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3553" name="Freeform 17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2041" name="Oval 18"/>
            <p:cNvSpPr>
              <a:spLocks noChangeArrowheads="1"/>
            </p:cNvSpPr>
            <p:nvPr/>
          </p:nvSpPr>
          <p:spPr bwMode="gray">
            <a:xfrm>
              <a:off x="1908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42042" name="Rectangle 19"/>
            <p:cNvSpPr>
              <a:spLocks noChangeArrowheads="1"/>
            </p:cNvSpPr>
            <p:nvPr/>
          </p:nvSpPr>
          <p:spPr bwMode="auto">
            <a:xfrm>
              <a:off x="1927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身份识别类</a:t>
              </a:r>
            </a:p>
          </p:txBody>
        </p:sp>
      </p:grpSp>
      <p:grpSp>
        <p:nvGrpSpPr>
          <p:cNvPr id="41991" name="Group 20"/>
          <p:cNvGrpSpPr>
            <a:grpSpLocks/>
          </p:cNvGrpSpPr>
          <p:nvPr/>
        </p:nvGrpSpPr>
        <p:grpSpPr bwMode="auto">
          <a:xfrm>
            <a:off x="5048250" y="4122738"/>
            <a:ext cx="1631950" cy="2114550"/>
            <a:chOff x="3180" y="2597"/>
            <a:chExt cx="1028" cy="1332"/>
          </a:xfrm>
        </p:grpSpPr>
        <p:grpSp>
          <p:nvGrpSpPr>
            <p:cNvPr id="42035" name="Group 21"/>
            <p:cNvGrpSpPr>
              <a:grpSpLocks/>
            </p:cNvGrpSpPr>
            <p:nvPr/>
          </p:nvGrpSpPr>
          <p:grpSpPr bwMode="auto">
            <a:xfrm>
              <a:off x="3180" y="2597"/>
              <a:ext cx="960" cy="958"/>
              <a:chOff x="2016" y="1920"/>
              <a:chExt cx="1680" cy="1680"/>
            </a:xfrm>
          </p:grpSpPr>
          <p:sp>
            <p:nvSpPr>
              <p:cNvPr id="193558" name="Oval 2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3559" name="Freeform 23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2036" name="Oval 24"/>
            <p:cNvSpPr>
              <a:spLocks noChangeArrowheads="1"/>
            </p:cNvSpPr>
            <p:nvPr/>
          </p:nvSpPr>
          <p:spPr bwMode="gray">
            <a:xfrm>
              <a:off x="3213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42037" name="Rectangle 25"/>
            <p:cNvSpPr>
              <a:spLocks noChangeArrowheads="1"/>
            </p:cNvSpPr>
            <p:nvPr/>
          </p:nvSpPr>
          <p:spPr bwMode="auto">
            <a:xfrm>
              <a:off x="3198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信息服务类</a:t>
              </a:r>
            </a:p>
          </p:txBody>
        </p:sp>
      </p:grpSp>
      <p:grpSp>
        <p:nvGrpSpPr>
          <p:cNvPr id="41992" name="Group 26"/>
          <p:cNvGrpSpPr>
            <a:grpSpLocks/>
          </p:cNvGrpSpPr>
          <p:nvPr/>
        </p:nvGrpSpPr>
        <p:grpSpPr bwMode="auto">
          <a:xfrm>
            <a:off x="6953250" y="4122738"/>
            <a:ext cx="1579563" cy="2114550"/>
            <a:chOff x="4380" y="2597"/>
            <a:chExt cx="995" cy="1332"/>
          </a:xfrm>
        </p:grpSpPr>
        <p:grpSp>
          <p:nvGrpSpPr>
            <p:cNvPr id="42030" name="Group 27"/>
            <p:cNvGrpSpPr>
              <a:grpSpLocks/>
            </p:cNvGrpSpPr>
            <p:nvPr/>
          </p:nvGrpSpPr>
          <p:grpSpPr bwMode="auto">
            <a:xfrm>
              <a:off x="4380" y="2597"/>
              <a:ext cx="960" cy="965"/>
              <a:chOff x="2016" y="1920"/>
              <a:chExt cx="1680" cy="1680"/>
            </a:xfrm>
          </p:grpSpPr>
          <p:sp>
            <p:nvSpPr>
              <p:cNvPr id="193564" name="Oval 2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034" name="Freeform 2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31" name="Oval 30"/>
            <p:cNvSpPr>
              <a:spLocks noChangeArrowheads="1"/>
            </p:cNvSpPr>
            <p:nvPr/>
          </p:nvSpPr>
          <p:spPr bwMode="gray">
            <a:xfrm>
              <a:off x="4380" y="3653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42032" name="Rectangle 31"/>
            <p:cNvSpPr>
              <a:spLocks noChangeArrowheads="1"/>
            </p:cNvSpPr>
            <p:nvPr/>
          </p:nvSpPr>
          <p:spPr bwMode="auto">
            <a:xfrm>
              <a:off x="4422" y="3113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/>
                <a:t>流程整合类</a:t>
              </a:r>
            </a:p>
          </p:txBody>
        </p:sp>
      </p:grpSp>
      <p:sp>
        <p:nvSpPr>
          <p:cNvPr id="41993" name="Rectangle 32"/>
          <p:cNvSpPr>
            <a:spLocks noChangeArrowheads="1"/>
          </p:cNvSpPr>
          <p:nvPr/>
        </p:nvSpPr>
        <p:spPr bwMode="auto">
          <a:xfrm>
            <a:off x="338931" y="1313012"/>
            <a:ext cx="8351838" cy="5111750"/>
          </a:xfrm>
          <a:prstGeom prst="rect">
            <a:avLst/>
          </a:prstGeom>
          <a:solidFill>
            <a:srgbClr val="C0C0C0">
              <a:alpha val="7294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929497"/>
              </a:solidFill>
            </a:endParaRPr>
          </a:p>
        </p:txBody>
      </p:sp>
      <p:grpSp>
        <p:nvGrpSpPr>
          <p:cNvPr id="41994" name="Group 33"/>
          <p:cNvGrpSpPr>
            <a:grpSpLocks/>
          </p:cNvGrpSpPr>
          <p:nvPr/>
        </p:nvGrpSpPr>
        <p:grpSpPr bwMode="auto">
          <a:xfrm>
            <a:off x="6953250" y="4149725"/>
            <a:ext cx="1579563" cy="1531938"/>
            <a:chOff x="4151" y="1406"/>
            <a:chExt cx="995" cy="965"/>
          </a:xfrm>
        </p:grpSpPr>
        <p:grpSp>
          <p:nvGrpSpPr>
            <p:cNvPr id="42026" name="Group 34"/>
            <p:cNvGrpSpPr>
              <a:grpSpLocks/>
            </p:cNvGrpSpPr>
            <p:nvPr/>
          </p:nvGrpSpPr>
          <p:grpSpPr bwMode="auto">
            <a:xfrm>
              <a:off x="4151" y="1406"/>
              <a:ext cx="960" cy="965"/>
              <a:chOff x="2016" y="1920"/>
              <a:chExt cx="1680" cy="1680"/>
            </a:xfrm>
          </p:grpSpPr>
          <p:sp>
            <p:nvSpPr>
              <p:cNvPr id="193571" name="Oval 3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029" name="Freeform 3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027" name="Rectangle 37"/>
            <p:cNvSpPr>
              <a:spLocks noChangeArrowheads="1"/>
            </p:cNvSpPr>
            <p:nvPr/>
          </p:nvSpPr>
          <p:spPr bwMode="auto">
            <a:xfrm>
              <a:off x="419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ea typeface="黑体" pitchFamily="49" charset="-122"/>
                </a:rPr>
                <a:t>应用拓展类</a:t>
              </a:r>
              <a:endParaRPr lang="zh-CN" altLang="en-US" sz="2000" dirty="0">
                <a:solidFill>
                  <a:schemeClr val="bg1"/>
                </a:solidFill>
                <a:ea typeface="黑体" pitchFamily="49" charset="-122"/>
              </a:endParaRPr>
            </a:p>
          </p:txBody>
        </p:sp>
      </p:grpSp>
      <p:sp>
        <p:nvSpPr>
          <p:cNvPr id="193574" name="Freeform 38"/>
          <p:cNvSpPr>
            <a:spLocks noEditPoints="1"/>
          </p:cNvSpPr>
          <p:nvPr/>
        </p:nvSpPr>
        <p:spPr bwMode="gray">
          <a:xfrm rot="-9303749">
            <a:off x="996950" y="2049463"/>
            <a:ext cx="5976938" cy="2016125"/>
          </a:xfrm>
          <a:custGeom>
            <a:avLst/>
            <a:gdLst>
              <a:gd name="T0" fmla="*/ 2147483647 w 4040"/>
              <a:gd name="T1" fmla="*/ 2147483647 h 1888"/>
              <a:gd name="T2" fmla="*/ 2147483647 w 4040"/>
              <a:gd name="T3" fmla="*/ 2147483647 h 1888"/>
              <a:gd name="T4" fmla="*/ 2147483647 w 4040"/>
              <a:gd name="T5" fmla="*/ 2147483647 h 1888"/>
              <a:gd name="T6" fmla="*/ 2147483647 w 4040"/>
              <a:gd name="T7" fmla="*/ 2147483647 h 1888"/>
              <a:gd name="T8" fmla="*/ 2147483647 w 4040"/>
              <a:gd name="T9" fmla="*/ 2147483647 h 1888"/>
              <a:gd name="T10" fmla="*/ 2147483647 w 4040"/>
              <a:gd name="T11" fmla="*/ 2147483647 h 1888"/>
              <a:gd name="T12" fmla="*/ 0 w 4040"/>
              <a:gd name="T13" fmla="*/ 2147483647 h 1888"/>
              <a:gd name="T14" fmla="*/ 2147483647 w 4040"/>
              <a:gd name="T15" fmla="*/ 2147483647 h 1888"/>
              <a:gd name="T16" fmla="*/ 2147483647 w 4040"/>
              <a:gd name="T17" fmla="*/ 2147483647 h 1888"/>
              <a:gd name="T18" fmla="*/ 2147483647 w 4040"/>
              <a:gd name="T19" fmla="*/ 2147483647 h 1888"/>
              <a:gd name="T20" fmla="*/ 2147483647 w 4040"/>
              <a:gd name="T21" fmla="*/ 2147483647 h 1888"/>
              <a:gd name="T22" fmla="*/ 2147483647 w 4040"/>
              <a:gd name="T23" fmla="*/ 2147483647 h 1888"/>
              <a:gd name="T24" fmla="*/ 2147483647 w 4040"/>
              <a:gd name="T25" fmla="*/ 2147483647 h 1888"/>
              <a:gd name="T26" fmla="*/ 2147483647 w 4040"/>
              <a:gd name="T27" fmla="*/ 2147483647 h 1888"/>
              <a:gd name="T28" fmla="*/ 2147483647 w 4040"/>
              <a:gd name="T29" fmla="*/ 2147483647 h 1888"/>
              <a:gd name="T30" fmla="*/ 2147483647 w 4040"/>
              <a:gd name="T31" fmla="*/ 2147483647 h 1888"/>
              <a:gd name="T32" fmla="*/ 2147483647 w 4040"/>
              <a:gd name="T33" fmla="*/ 2147483647 h 1888"/>
              <a:gd name="T34" fmla="*/ 2147483647 w 4040"/>
              <a:gd name="T35" fmla="*/ 2147483647 h 1888"/>
              <a:gd name="T36" fmla="*/ 2147483647 w 4040"/>
              <a:gd name="T37" fmla="*/ 2147483647 h 1888"/>
              <a:gd name="T38" fmla="*/ 2147483647 w 4040"/>
              <a:gd name="T39" fmla="*/ 2147483647 h 1888"/>
              <a:gd name="T40" fmla="*/ 2147483647 w 4040"/>
              <a:gd name="T41" fmla="*/ 2147483647 h 1888"/>
              <a:gd name="T42" fmla="*/ 2147483647 w 4040"/>
              <a:gd name="T43" fmla="*/ 2147483647 h 1888"/>
              <a:gd name="T44" fmla="*/ 2147483647 w 4040"/>
              <a:gd name="T45" fmla="*/ 2147483647 h 1888"/>
              <a:gd name="T46" fmla="*/ 2147483647 w 4040"/>
              <a:gd name="T47" fmla="*/ 2147483647 h 1888"/>
              <a:gd name="T48" fmla="*/ 2147483647 w 4040"/>
              <a:gd name="T49" fmla="*/ 2147483647 h 1888"/>
              <a:gd name="T50" fmla="*/ 2147483647 w 4040"/>
              <a:gd name="T51" fmla="*/ 2147483647 h 1888"/>
              <a:gd name="T52" fmla="*/ 2147483647 w 4040"/>
              <a:gd name="T53" fmla="*/ 0 h 1888"/>
              <a:gd name="T54" fmla="*/ 2147483647 w 4040"/>
              <a:gd name="T55" fmla="*/ 2147483647 h 1888"/>
              <a:gd name="T56" fmla="*/ 2147483647 w 4040"/>
              <a:gd name="T57" fmla="*/ 2147483647 h 1888"/>
              <a:gd name="T58" fmla="*/ 2147483647 w 4040"/>
              <a:gd name="T59" fmla="*/ 2147483647 h 1888"/>
              <a:gd name="T60" fmla="*/ 2147483647 w 4040"/>
              <a:gd name="T61" fmla="*/ 2147483647 h 1888"/>
              <a:gd name="T62" fmla="*/ 2147483647 w 4040"/>
              <a:gd name="T63" fmla="*/ 2147483647 h 1888"/>
              <a:gd name="T64" fmla="*/ 2147483647 w 4040"/>
              <a:gd name="T65" fmla="*/ 2147483647 h 1888"/>
              <a:gd name="T66" fmla="*/ 2147483647 w 4040"/>
              <a:gd name="T67" fmla="*/ 2147483647 h 1888"/>
              <a:gd name="T68" fmla="*/ 2147483647 w 4040"/>
              <a:gd name="T69" fmla="*/ 2147483647 h 1888"/>
              <a:gd name="T70" fmla="*/ 2147483647 w 4040"/>
              <a:gd name="T71" fmla="*/ 2147483647 h 1888"/>
              <a:gd name="T72" fmla="*/ 2147483647 w 4040"/>
              <a:gd name="T73" fmla="*/ 2147483647 h 1888"/>
              <a:gd name="T74" fmla="*/ 2147483647 w 4040"/>
              <a:gd name="T75" fmla="*/ 2147483647 h 1888"/>
              <a:gd name="T76" fmla="*/ 2147483647 w 4040"/>
              <a:gd name="T77" fmla="*/ 2147483647 h 1888"/>
              <a:gd name="T78" fmla="*/ 2147483647 w 4040"/>
              <a:gd name="T79" fmla="*/ 2147483647 h 1888"/>
              <a:gd name="T80" fmla="*/ 2147483647 w 4040"/>
              <a:gd name="T81" fmla="*/ 2147483647 h 1888"/>
              <a:gd name="T82" fmla="*/ 2147483647 w 4040"/>
              <a:gd name="T83" fmla="*/ 2147483647 h 1888"/>
              <a:gd name="T84" fmla="*/ 2147483647 w 4040"/>
              <a:gd name="T85" fmla="*/ 2147483647 h 1888"/>
              <a:gd name="T86" fmla="*/ 2147483647 w 4040"/>
              <a:gd name="T87" fmla="*/ 2147483647 h 1888"/>
              <a:gd name="T88" fmla="*/ 2147483647 w 4040"/>
              <a:gd name="T89" fmla="*/ 2147483647 h 1888"/>
              <a:gd name="T90" fmla="*/ 2147483647 w 4040"/>
              <a:gd name="T91" fmla="*/ 2147483647 h 1888"/>
              <a:gd name="T92" fmla="*/ 2147483647 w 4040"/>
              <a:gd name="T93" fmla="*/ 2147483647 h 1888"/>
              <a:gd name="T94" fmla="*/ 2147483647 w 4040"/>
              <a:gd name="T95" fmla="*/ 2147483647 h 1888"/>
              <a:gd name="T96" fmla="*/ 2147483647 w 4040"/>
              <a:gd name="T97" fmla="*/ 2147483647 h 1888"/>
              <a:gd name="T98" fmla="*/ 2147483647 w 4040"/>
              <a:gd name="T99" fmla="*/ 2147483647 h 1888"/>
              <a:gd name="T100" fmla="*/ 2147483647 w 4040"/>
              <a:gd name="T101" fmla="*/ 2147483647 h 1888"/>
              <a:gd name="T102" fmla="*/ 2147483647 w 4040"/>
              <a:gd name="T103" fmla="*/ 2147483647 h 18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40"/>
              <a:gd name="T157" fmla="*/ 0 h 1888"/>
              <a:gd name="T158" fmla="*/ 4040 w 4040"/>
              <a:gd name="T159" fmla="*/ 1888 h 188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solidFill>
            <a:srgbClr val="FF99C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5795963" y="2997200"/>
            <a:ext cx="1579562" cy="935038"/>
            <a:chOff x="4151" y="1406"/>
            <a:chExt cx="995" cy="965"/>
          </a:xfrm>
        </p:grpSpPr>
        <p:grpSp>
          <p:nvGrpSpPr>
            <p:cNvPr id="42022" name="Group 40"/>
            <p:cNvGrpSpPr>
              <a:grpSpLocks/>
            </p:cNvGrpSpPr>
            <p:nvPr/>
          </p:nvGrpSpPr>
          <p:grpSpPr bwMode="auto">
            <a:xfrm>
              <a:off x="4151" y="1406"/>
              <a:ext cx="960" cy="965"/>
              <a:chOff x="2016" y="1920"/>
              <a:chExt cx="1680" cy="1680"/>
            </a:xfrm>
          </p:grpSpPr>
          <p:sp>
            <p:nvSpPr>
              <p:cNvPr id="193577" name="Oval 4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025" name="Freeform 4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023" name="Rectangle 43"/>
            <p:cNvSpPr>
              <a:spLocks noChangeArrowheads="1"/>
            </p:cNvSpPr>
            <p:nvPr/>
          </p:nvSpPr>
          <p:spPr bwMode="auto">
            <a:xfrm>
              <a:off x="419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 b="1">
                  <a:solidFill>
                    <a:schemeClr val="bg1"/>
                  </a:solidFill>
                  <a:ea typeface="楷体_GB2312" pitchFamily="49" charset="-122"/>
                </a:rPr>
                <a:t>人事系统接口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4643438" y="1989138"/>
            <a:ext cx="1579562" cy="935037"/>
            <a:chOff x="4151" y="1406"/>
            <a:chExt cx="995" cy="965"/>
          </a:xfrm>
        </p:grpSpPr>
        <p:grpSp>
          <p:nvGrpSpPr>
            <p:cNvPr id="42018" name="Group 45"/>
            <p:cNvGrpSpPr>
              <a:grpSpLocks/>
            </p:cNvGrpSpPr>
            <p:nvPr/>
          </p:nvGrpSpPr>
          <p:grpSpPr bwMode="auto">
            <a:xfrm>
              <a:off x="4151" y="1406"/>
              <a:ext cx="960" cy="965"/>
              <a:chOff x="2016" y="1920"/>
              <a:chExt cx="1680" cy="1680"/>
            </a:xfrm>
          </p:grpSpPr>
          <p:sp>
            <p:nvSpPr>
              <p:cNvPr id="193582" name="Oval 4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021" name="Freeform 4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019" name="Rectangle 48"/>
            <p:cNvSpPr>
              <a:spLocks noChangeArrowheads="1"/>
            </p:cNvSpPr>
            <p:nvPr/>
          </p:nvSpPr>
          <p:spPr bwMode="auto">
            <a:xfrm>
              <a:off x="419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 b="1">
                  <a:solidFill>
                    <a:schemeClr val="bg1"/>
                  </a:solidFill>
                  <a:ea typeface="楷体_GB2312" pitchFamily="49" charset="-122"/>
                </a:rPr>
                <a:t>财务系统接口</a:t>
              </a:r>
            </a:p>
          </p:txBody>
        </p:sp>
      </p:grp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4140200" y="4005263"/>
            <a:ext cx="1579563" cy="935037"/>
            <a:chOff x="4151" y="1406"/>
            <a:chExt cx="995" cy="965"/>
          </a:xfrm>
        </p:grpSpPr>
        <p:grpSp>
          <p:nvGrpSpPr>
            <p:cNvPr id="42014" name="Group 50"/>
            <p:cNvGrpSpPr>
              <a:grpSpLocks/>
            </p:cNvGrpSpPr>
            <p:nvPr/>
          </p:nvGrpSpPr>
          <p:grpSpPr bwMode="auto">
            <a:xfrm>
              <a:off x="4151" y="1406"/>
              <a:ext cx="960" cy="965"/>
              <a:chOff x="2016" y="1920"/>
              <a:chExt cx="1680" cy="1680"/>
            </a:xfrm>
          </p:grpSpPr>
          <p:sp>
            <p:nvSpPr>
              <p:cNvPr id="193587" name="Oval 5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017" name="Freeform 5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015" name="Rectangle 53"/>
            <p:cNvSpPr>
              <a:spLocks noChangeArrowheads="1"/>
            </p:cNvSpPr>
            <p:nvPr/>
          </p:nvSpPr>
          <p:spPr bwMode="auto">
            <a:xfrm>
              <a:off x="419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 b="1">
                  <a:solidFill>
                    <a:schemeClr val="bg1"/>
                  </a:solidFill>
                  <a:ea typeface="楷体_GB2312" pitchFamily="49" charset="-122"/>
                </a:rPr>
                <a:t>图书馆接口</a:t>
              </a:r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2268538" y="3500438"/>
            <a:ext cx="1579562" cy="935037"/>
            <a:chOff x="4151" y="1406"/>
            <a:chExt cx="995" cy="965"/>
          </a:xfrm>
        </p:grpSpPr>
        <p:grpSp>
          <p:nvGrpSpPr>
            <p:cNvPr id="42010" name="Group 55"/>
            <p:cNvGrpSpPr>
              <a:grpSpLocks/>
            </p:cNvGrpSpPr>
            <p:nvPr/>
          </p:nvGrpSpPr>
          <p:grpSpPr bwMode="auto">
            <a:xfrm>
              <a:off x="4151" y="1406"/>
              <a:ext cx="960" cy="965"/>
              <a:chOff x="2016" y="1920"/>
              <a:chExt cx="1680" cy="1680"/>
            </a:xfrm>
          </p:grpSpPr>
          <p:sp>
            <p:nvSpPr>
              <p:cNvPr id="193592" name="Oval 5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013" name="Freeform 5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011" name="Rectangle 58"/>
            <p:cNvSpPr>
              <a:spLocks noChangeArrowheads="1"/>
            </p:cNvSpPr>
            <p:nvPr/>
          </p:nvSpPr>
          <p:spPr bwMode="auto">
            <a:xfrm>
              <a:off x="419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 b="1">
                  <a:solidFill>
                    <a:schemeClr val="bg1"/>
                  </a:solidFill>
                  <a:ea typeface="楷体_GB2312" pitchFamily="49" charset="-122"/>
                </a:rPr>
                <a:t>教务系统接口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755650" y="2420938"/>
            <a:ext cx="1887538" cy="935037"/>
            <a:chOff x="4151" y="1406"/>
            <a:chExt cx="995" cy="965"/>
          </a:xfrm>
        </p:grpSpPr>
        <p:grpSp>
          <p:nvGrpSpPr>
            <p:cNvPr id="42006" name="Group 60"/>
            <p:cNvGrpSpPr>
              <a:grpSpLocks/>
            </p:cNvGrpSpPr>
            <p:nvPr/>
          </p:nvGrpSpPr>
          <p:grpSpPr bwMode="auto">
            <a:xfrm>
              <a:off x="4151" y="1406"/>
              <a:ext cx="960" cy="965"/>
              <a:chOff x="2016" y="1920"/>
              <a:chExt cx="1680" cy="1680"/>
            </a:xfrm>
          </p:grpSpPr>
          <p:sp>
            <p:nvSpPr>
              <p:cNvPr id="193597" name="Oval 6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009" name="Freeform 6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007" name="Rectangle 63"/>
            <p:cNvSpPr>
              <a:spLocks noChangeArrowheads="1"/>
            </p:cNvSpPr>
            <p:nvPr/>
          </p:nvSpPr>
          <p:spPr bwMode="auto">
            <a:xfrm>
              <a:off x="419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 b="1">
                  <a:solidFill>
                    <a:schemeClr val="bg1"/>
                  </a:solidFill>
                  <a:ea typeface="楷体_GB2312" pitchFamily="49" charset="-122"/>
                </a:rPr>
                <a:t>与数字校园整合</a:t>
              </a:r>
            </a:p>
          </p:txBody>
        </p:sp>
      </p:grpSp>
      <p:grpSp>
        <p:nvGrpSpPr>
          <p:cNvPr id="23" name="Group 64"/>
          <p:cNvGrpSpPr>
            <a:grpSpLocks/>
          </p:cNvGrpSpPr>
          <p:nvPr/>
        </p:nvGrpSpPr>
        <p:grpSpPr bwMode="auto">
          <a:xfrm>
            <a:off x="2627313" y="1341438"/>
            <a:ext cx="1579562" cy="935037"/>
            <a:chOff x="4151" y="1406"/>
            <a:chExt cx="995" cy="965"/>
          </a:xfrm>
        </p:grpSpPr>
        <p:grpSp>
          <p:nvGrpSpPr>
            <p:cNvPr id="42002" name="Group 65"/>
            <p:cNvGrpSpPr>
              <a:grpSpLocks/>
            </p:cNvGrpSpPr>
            <p:nvPr/>
          </p:nvGrpSpPr>
          <p:grpSpPr bwMode="auto">
            <a:xfrm>
              <a:off x="4151" y="1406"/>
              <a:ext cx="960" cy="965"/>
              <a:chOff x="2016" y="1920"/>
              <a:chExt cx="1680" cy="1680"/>
            </a:xfrm>
          </p:grpSpPr>
          <p:sp>
            <p:nvSpPr>
              <p:cNvPr id="193602" name="Oval 6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005" name="Freeform 6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034 w 1321"/>
                  <a:gd name="T1" fmla="*/ 100 h 712"/>
                  <a:gd name="T2" fmla="*/ 1047 w 1321"/>
                  <a:gd name="T3" fmla="*/ 110 h 712"/>
                  <a:gd name="T4" fmla="*/ 1050 w 1321"/>
                  <a:gd name="T5" fmla="*/ 119 h 712"/>
                  <a:gd name="T6" fmla="*/ 1045 w 1321"/>
                  <a:gd name="T7" fmla="*/ 128 h 712"/>
                  <a:gd name="T8" fmla="*/ 1032 w 1321"/>
                  <a:gd name="T9" fmla="*/ 135 h 712"/>
                  <a:gd name="T10" fmla="*/ 1011 w 1321"/>
                  <a:gd name="T11" fmla="*/ 144 h 712"/>
                  <a:gd name="T12" fmla="*/ 985 w 1321"/>
                  <a:gd name="T13" fmla="*/ 150 h 712"/>
                  <a:gd name="T14" fmla="*/ 951 w 1321"/>
                  <a:gd name="T15" fmla="*/ 156 h 712"/>
                  <a:gd name="T16" fmla="*/ 912 w 1321"/>
                  <a:gd name="T17" fmla="*/ 162 h 712"/>
                  <a:gd name="T18" fmla="*/ 868 w 1321"/>
                  <a:gd name="T19" fmla="*/ 166 h 712"/>
                  <a:gd name="T20" fmla="*/ 820 w 1321"/>
                  <a:gd name="T21" fmla="*/ 170 h 712"/>
                  <a:gd name="T22" fmla="*/ 769 w 1321"/>
                  <a:gd name="T23" fmla="*/ 171 h 712"/>
                  <a:gd name="T24" fmla="*/ 712 w 1321"/>
                  <a:gd name="T25" fmla="*/ 175 h 712"/>
                  <a:gd name="T26" fmla="*/ 655 w 1321"/>
                  <a:gd name="T27" fmla="*/ 176 h 712"/>
                  <a:gd name="T28" fmla="*/ 633 w 1321"/>
                  <a:gd name="T29" fmla="*/ 177 h 712"/>
                  <a:gd name="T30" fmla="*/ 379 w 1321"/>
                  <a:gd name="T31" fmla="*/ 177 h 712"/>
                  <a:gd name="T32" fmla="*/ 375 w 1321"/>
                  <a:gd name="T33" fmla="*/ 177 h 712"/>
                  <a:gd name="T34" fmla="*/ 325 w 1321"/>
                  <a:gd name="T35" fmla="*/ 176 h 712"/>
                  <a:gd name="T36" fmla="*/ 277 w 1321"/>
                  <a:gd name="T37" fmla="*/ 175 h 712"/>
                  <a:gd name="T38" fmla="*/ 231 w 1321"/>
                  <a:gd name="T39" fmla="*/ 173 h 712"/>
                  <a:gd name="T40" fmla="*/ 187 w 1321"/>
                  <a:gd name="T41" fmla="*/ 170 h 712"/>
                  <a:gd name="T42" fmla="*/ 149 w 1321"/>
                  <a:gd name="T43" fmla="*/ 168 h 712"/>
                  <a:gd name="T44" fmla="*/ 114 w 1321"/>
                  <a:gd name="T45" fmla="*/ 164 h 712"/>
                  <a:gd name="T46" fmla="*/ 78 w 1321"/>
                  <a:gd name="T47" fmla="*/ 161 h 712"/>
                  <a:gd name="T48" fmla="*/ 55 w 1321"/>
                  <a:gd name="T49" fmla="*/ 157 h 712"/>
                  <a:gd name="T50" fmla="*/ 27 w 1321"/>
                  <a:gd name="T51" fmla="*/ 151 h 712"/>
                  <a:gd name="T52" fmla="*/ 18 w 1321"/>
                  <a:gd name="T53" fmla="*/ 145 h 712"/>
                  <a:gd name="T54" fmla="*/ 6 w 1321"/>
                  <a:gd name="T55" fmla="*/ 138 h 712"/>
                  <a:gd name="T56" fmla="*/ 0 w 1321"/>
                  <a:gd name="T57" fmla="*/ 130 h 712"/>
                  <a:gd name="T58" fmla="*/ 0 w 1321"/>
                  <a:gd name="T59" fmla="*/ 129 h 712"/>
                  <a:gd name="T60" fmla="*/ 4 w 1321"/>
                  <a:gd name="T61" fmla="*/ 119 h 712"/>
                  <a:gd name="T62" fmla="*/ 16 w 1321"/>
                  <a:gd name="T63" fmla="*/ 111 h 712"/>
                  <a:gd name="T64" fmla="*/ 39 w 1321"/>
                  <a:gd name="T65" fmla="*/ 92 h 712"/>
                  <a:gd name="T66" fmla="*/ 74 w 1321"/>
                  <a:gd name="T67" fmla="*/ 74 h 712"/>
                  <a:gd name="T68" fmla="*/ 118 w 1321"/>
                  <a:gd name="T69" fmla="*/ 59 h 712"/>
                  <a:gd name="T70" fmla="*/ 163 w 1321"/>
                  <a:gd name="T71" fmla="*/ 43 h 712"/>
                  <a:gd name="T72" fmla="*/ 215 w 1321"/>
                  <a:gd name="T73" fmla="*/ 30 h 712"/>
                  <a:gd name="T74" fmla="*/ 272 w 1321"/>
                  <a:gd name="T75" fmla="*/ 20 h 712"/>
                  <a:gd name="T76" fmla="*/ 330 w 1321"/>
                  <a:gd name="T77" fmla="*/ 11 h 712"/>
                  <a:gd name="T78" fmla="*/ 395 w 1321"/>
                  <a:gd name="T79" fmla="*/ 5 h 712"/>
                  <a:gd name="T80" fmla="*/ 462 w 1321"/>
                  <a:gd name="T81" fmla="*/ 4 h 712"/>
                  <a:gd name="T82" fmla="*/ 531 w 1321"/>
                  <a:gd name="T83" fmla="*/ 0 h 712"/>
                  <a:gd name="T84" fmla="*/ 531 w 1321"/>
                  <a:gd name="T85" fmla="*/ 0 h 712"/>
                  <a:gd name="T86" fmla="*/ 603 w 1321"/>
                  <a:gd name="T87" fmla="*/ 4 h 712"/>
                  <a:gd name="T88" fmla="*/ 674 w 1321"/>
                  <a:gd name="T89" fmla="*/ 5 h 712"/>
                  <a:gd name="T90" fmla="*/ 741 w 1321"/>
                  <a:gd name="T91" fmla="*/ 12 h 712"/>
                  <a:gd name="T92" fmla="*/ 804 w 1321"/>
                  <a:gd name="T93" fmla="*/ 22 h 712"/>
                  <a:gd name="T94" fmla="*/ 860 w 1321"/>
                  <a:gd name="T95" fmla="*/ 34 h 712"/>
                  <a:gd name="T96" fmla="*/ 913 w 1321"/>
                  <a:gd name="T97" fmla="*/ 48 h 712"/>
                  <a:gd name="T98" fmla="*/ 960 w 1321"/>
                  <a:gd name="T99" fmla="*/ 63 h 712"/>
                  <a:gd name="T100" fmla="*/ 1001 w 1321"/>
                  <a:gd name="T101" fmla="*/ 81 h 712"/>
                  <a:gd name="T102" fmla="*/ 1034 w 1321"/>
                  <a:gd name="T103" fmla="*/ 100 h 712"/>
                  <a:gd name="T104" fmla="*/ 1034 w 1321"/>
                  <a:gd name="T105" fmla="*/ 10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003" name="Rectangle 68"/>
            <p:cNvSpPr>
              <a:spLocks noChangeArrowheads="1"/>
            </p:cNvSpPr>
            <p:nvPr/>
          </p:nvSpPr>
          <p:spPr bwMode="auto">
            <a:xfrm>
              <a:off x="4193" y="1922"/>
              <a:ext cx="9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000" b="1">
                  <a:solidFill>
                    <a:schemeClr val="bg1"/>
                  </a:solidFill>
                  <a:ea typeface="楷体_GB2312" pitchFamily="49" charset="-122"/>
                </a:rPr>
                <a:t>……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932040" y="116632"/>
            <a:ext cx="4038923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dirty="0" smtClean="0">
                <a:solidFill>
                  <a:schemeClr val="bg1"/>
                </a:solidFill>
                <a:ea typeface="黑体" pitchFamily="49" charset="-122"/>
              </a:rPr>
              <a:t>流程整合类应用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对接方式</a:t>
            </a:r>
            <a:endParaRPr lang="zh-CN" altLang="en-GB" sz="2000" dirty="0" smtClean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9592" y="1412776"/>
            <a:ext cx="6750050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zh-CN" altLang="zh-CN" sz="2800" dirty="0">
                <a:solidFill>
                  <a:srgbClr val="3A3AF0"/>
                </a:solidFill>
              </a:rPr>
              <a:t>数据层对接</a:t>
            </a:r>
            <a:r>
              <a:rPr lang="en-US" altLang="zh-CN" sz="2800" dirty="0"/>
              <a:t>—</a:t>
            </a:r>
            <a:r>
              <a:rPr lang="zh-CN" altLang="en-US" sz="2800" dirty="0"/>
              <a:t>公共数据中心</a:t>
            </a:r>
            <a:r>
              <a:rPr lang="zh-CN" altLang="en-US" sz="2800" dirty="0" smtClean="0"/>
              <a:t>、数字化校园类应用</a:t>
            </a:r>
            <a:endParaRPr lang="en-US" altLang="zh-CN" sz="2800" dirty="0"/>
          </a:p>
          <a:p>
            <a:pPr algn="l"/>
            <a:r>
              <a:rPr lang="zh-CN" altLang="zh-CN" sz="2800" dirty="0">
                <a:solidFill>
                  <a:srgbClr val="3A3AF0"/>
                </a:solidFill>
              </a:rPr>
              <a:t>应用层对接</a:t>
            </a:r>
            <a:r>
              <a:rPr lang="en-US" altLang="zh-CN" sz="2800" dirty="0" smtClean="0"/>
              <a:t>—</a:t>
            </a:r>
            <a:r>
              <a:rPr lang="zh-CN" altLang="zh-CN" sz="2800" dirty="0" smtClean="0"/>
              <a:t>图书系统</a:t>
            </a:r>
            <a:r>
              <a:rPr lang="zh-CN" altLang="en-US" sz="2800" dirty="0" smtClean="0"/>
              <a:t>、上网计费系统、电控系统、机房系统</a:t>
            </a:r>
            <a:endParaRPr lang="en-US" altLang="zh-CN" sz="2800" dirty="0"/>
          </a:p>
          <a:p>
            <a:pPr algn="l"/>
            <a:r>
              <a:rPr lang="zh-CN" altLang="zh-CN" sz="2800" dirty="0">
                <a:solidFill>
                  <a:srgbClr val="3A3AF0"/>
                </a:solidFill>
              </a:rPr>
              <a:t>终端层</a:t>
            </a:r>
            <a:r>
              <a:rPr lang="en-US" altLang="zh-CN" sz="2800" dirty="0">
                <a:solidFill>
                  <a:srgbClr val="3A3AF0"/>
                </a:solidFill>
              </a:rPr>
              <a:t>/</a:t>
            </a:r>
            <a:r>
              <a:rPr lang="zh-CN" altLang="zh-CN" sz="2800" dirty="0">
                <a:solidFill>
                  <a:srgbClr val="3A3AF0"/>
                </a:solidFill>
              </a:rPr>
              <a:t>卡片层</a:t>
            </a:r>
            <a:r>
              <a:rPr lang="zh-CN" altLang="zh-CN" sz="2800" dirty="0" smtClean="0">
                <a:solidFill>
                  <a:srgbClr val="3A3AF0"/>
                </a:solidFill>
              </a:rPr>
              <a:t>对接</a:t>
            </a:r>
            <a:endParaRPr kumimoji="1" lang="zh-CN" altLang="zh-CN" sz="20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 eaLnBrk="1" hangingPunct="1">
              <a:spcBef>
                <a:spcPct val="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932040" y="116632"/>
            <a:ext cx="4038923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一卡通产品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优势</a:t>
            </a:r>
            <a:endParaRPr lang="zh-CN" altLang="en-GB" sz="2000" dirty="0" smtClean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5536" y="1412776"/>
            <a:ext cx="8280920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专业的消费设备，开放的</a:t>
            </a:r>
            <a:r>
              <a:rPr kumimoji="1" lang="en-US" altLang="zh-CN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ARM</a:t>
            </a:r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平台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遵循国家标准、行业标准、企业标准的开放式应用平台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卡库结合的自动对账、平账、挂账机制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自动校对的时间戳管理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多个硬件厂商、多个软件供应商的合作</a:t>
            </a:r>
            <a:r>
              <a:rPr kumimoji="1" lang="zh-CN" altLang="en-US" sz="2400" b="1" dirty="0" smtClean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经验</a:t>
            </a:r>
            <a:endParaRPr kumimoji="1" lang="en-US" altLang="zh-CN" sz="2400" b="1" dirty="0" smtClean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 smtClean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与</a:t>
            </a:r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第三方支付平台盛付通的对接经验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终端层的应用开放接口和硬件接口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支持移动智能终端的持卡人应用系统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真正跨平台、跨架构的核心业务平台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en-US" altLang="zh-CN" sz="28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zh-CN" altLang="zh-CN" sz="28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zh-CN" altLang="zh-CN" sz="20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 eaLnBrk="1" hangingPunct="1">
              <a:spcBef>
                <a:spcPct val="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997895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179388" y="1508844"/>
            <a:ext cx="8713787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7825" indent="-377825" algn="l" eaLnBrk="0" hangingPunct="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FF0000"/>
                </a:solidFill>
              </a:rPr>
              <a:t>智隆信息</a:t>
            </a:r>
            <a:r>
              <a:rPr lang="zh-CN" altLang="en-US" sz="2000" dirty="0"/>
              <a:t>是注册在上海张江高科技园区的高新技术企业，办公地在张江路</a:t>
            </a:r>
            <a:r>
              <a:rPr lang="en-US" altLang="zh-CN" sz="2000" dirty="0"/>
              <a:t>69</a:t>
            </a:r>
            <a:r>
              <a:rPr lang="zh-CN" altLang="en-US" sz="2000" dirty="0"/>
              <a:t>号数字出版基地大厦，注册资本</a:t>
            </a:r>
            <a:r>
              <a:rPr lang="en-US" altLang="zh-CN" sz="2000" dirty="0"/>
              <a:t>1000</a:t>
            </a:r>
            <a:r>
              <a:rPr lang="zh-CN" altLang="en-US" sz="2000" dirty="0"/>
              <a:t>万元人民币。</a:t>
            </a:r>
            <a:endParaRPr lang="en-US" altLang="zh-CN" sz="2000" dirty="0"/>
          </a:p>
          <a:p>
            <a:pPr marL="377825" indent="-377825" algn="l" eaLnBrk="0" hangingPunct="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FF0000"/>
                </a:solidFill>
              </a:rPr>
              <a:t>智隆信息</a:t>
            </a:r>
            <a:r>
              <a:rPr lang="zh-CN" altLang="zh-CN" sz="2000" dirty="0"/>
              <a:t>伴随行业发展七年，持续的专注于教育信息化领域，致力于</a:t>
            </a:r>
            <a:r>
              <a:rPr lang="zh-CN" altLang="en-US" sz="2000" dirty="0"/>
              <a:t>智慧校园领域的发展与研究。</a:t>
            </a:r>
            <a:r>
              <a:rPr lang="zh-CN" altLang="zh-CN" sz="2000" dirty="0"/>
              <a:t>通过信息技术帮助学校提升管理水平和服务水平，帮助学校降低运营成本，提升核心竞争力——通过信息化帮助高校由“管理型大学”向“服务型大学”转变。</a:t>
            </a:r>
            <a:endParaRPr lang="en-US" altLang="zh-CN" sz="2000" dirty="0"/>
          </a:p>
          <a:p>
            <a:pPr marL="377825" indent="-377825" algn="l" eaLnBrk="0" hangingPunct="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智隆信息</a:t>
            </a:r>
            <a:r>
              <a:rPr lang="zh-CN" altLang="en-US" sz="2000" dirty="0">
                <a:latin typeface="Times New Roman" pitchFamily="18" charset="0"/>
              </a:rPr>
              <a:t>来自于原来</a:t>
            </a:r>
            <a:r>
              <a:rPr lang="en-US" altLang="zh-CN" sz="2000" dirty="0">
                <a:latin typeface="Times New Roman" pitchFamily="18" charset="0"/>
              </a:rPr>
              <a:t>SunGard</a:t>
            </a:r>
            <a:r>
              <a:rPr lang="zh-CN" altLang="en-US" sz="2000" dirty="0">
                <a:latin typeface="Times New Roman" pitchFamily="18" charset="0"/>
              </a:rPr>
              <a:t>高等教育业务部的整体经营管理团队。</a:t>
            </a:r>
            <a:endParaRPr lang="zh-CN" altLang="en-US" sz="2000" dirty="0"/>
          </a:p>
          <a:p>
            <a:pPr marL="377825" indent="-377825" algn="l" eaLnBrk="0" hangingPunct="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智隆信息</a:t>
            </a:r>
            <a:r>
              <a:rPr lang="zh-CN" altLang="en-US" sz="2000" dirty="0">
                <a:latin typeface="Times New Roman" pitchFamily="18" charset="0"/>
              </a:rPr>
              <a:t>的管理和技术团队</a:t>
            </a:r>
            <a:r>
              <a:rPr lang="zh-CN" altLang="zh-CN" sz="2000" dirty="0">
                <a:latin typeface="Times New Roman" pitchFamily="18" charset="0"/>
              </a:rPr>
              <a:t>在高等教育市场拥有良好的</a:t>
            </a:r>
            <a:r>
              <a:rPr lang="zh-CN" altLang="en-US" sz="2000" dirty="0">
                <a:latin typeface="Times New Roman" pitchFamily="18" charset="0"/>
              </a:rPr>
              <a:t>服务</a:t>
            </a:r>
            <a:r>
              <a:rPr lang="zh-CN" altLang="zh-CN" sz="2000" dirty="0">
                <a:latin typeface="Times New Roman" pitchFamily="18" charset="0"/>
              </a:rPr>
              <a:t>口碑，面对不断细分的教育市场推出了针对性的产品，</a:t>
            </a:r>
            <a:r>
              <a:rPr lang="zh-CN" altLang="en-US" sz="2000" dirty="0">
                <a:latin typeface="Times New Roman" pitchFamily="18" charset="0"/>
              </a:rPr>
              <a:t>曾经</a:t>
            </a:r>
            <a:r>
              <a:rPr lang="zh-CN" altLang="zh-CN" sz="2000" dirty="0">
                <a:latin typeface="Times New Roman" pitchFamily="18" charset="0"/>
              </a:rPr>
              <a:t>为</a:t>
            </a:r>
            <a:r>
              <a:rPr lang="en-US" altLang="zh-CN" sz="2000" dirty="0">
                <a:latin typeface="Times New Roman" pitchFamily="18" charset="0"/>
              </a:rPr>
              <a:t>60</a:t>
            </a:r>
            <a:r>
              <a:rPr lang="zh-CN" altLang="zh-CN" sz="2000" dirty="0">
                <a:latin typeface="Times New Roman" pitchFamily="18" charset="0"/>
              </a:rPr>
              <a:t>余所高校提供了</a:t>
            </a:r>
            <a:r>
              <a:rPr lang="zh-CN" altLang="en-US" sz="2000" dirty="0">
                <a:latin typeface="Times New Roman" pitchFamily="18" charset="0"/>
              </a:rPr>
              <a:t>智慧校园解决方案、</a:t>
            </a:r>
            <a:r>
              <a:rPr lang="zh-CN" altLang="zh-CN" sz="2000" dirty="0">
                <a:latin typeface="Times New Roman" pitchFamily="18" charset="0"/>
              </a:rPr>
              <a:t>数字化校园的规划与实施服务、一卡通系统及实施服务，形成了覆盖校园网、数据中心、应用管理和服务系统、高校</a:t>
            </a:r>
            <a:r>
              <a:rPr lang="en-US" altLang="zh-CN" sz="2000" dirty="0">
                <a:latin typeface="Times New Roman" pitchFamily="18" charset="0"/>
              </a:rPr>
              <a:t>URP</a:t>
            </a:r>
            <a:r>
              <a:rPr lang="zh-CN" altLang="zh-CN" sz="2000" dirty="0">
                <a:latin typeface="Times New Roman" pitchFamily="18" charset="0"/>
              </a:rPr>
              <a:t>、数据应用与决策分析、校园协同服务、校内小额支付平台、校园移动应用等解决方案、</a:t>
            </a:r>
            <a:r>
              <a:rPr lang="zh-CN" altLang="en-US" sz="2000" dirty="0">
                <a:latin typeface="Times New Roman" pitchFamily="18" charset="0"/>
              </a:rPr>
              <a:t>校园</a:t>
            </a:r>
            <a:r>
              <a:rPr lang="zh-CN" altLang="zh-CN" sz="2000" dirty="0">
                <a:latin typeface="Times New Roman" pitchFamily="18" charset="0"/>
              </a:rPr>
              <a:t>通服务平台。</a:t>
            </a:r>
            <a:endParaRPr lang="en-US" altLang="zh-CN" sz="2000" dirty="0">
              <a:latin typeface="Times New Roman" pitchFamily="18" charset="0"/>
            </a:endParaRPr>
          </a:p>
          <a:p>
            <a:pPr marL="377825" indent="-377825" algn="l" eaLnBrk="0" hangingPunct="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zh-CN" altLang="en-US" sz="2000" dirty="0">
                <a:latin typeface="Times New Roman" pitchFamily="18" charset="0"/>
              </a:rPr>
              <a:t>智慧校园整体咨询案例：西安欧亚学院、重庆城市管理学院</a:t>
            </a:r>
            <a:r>
              <a:rPr lang="en-US" altLang="zh-CN" sz="2000" dirty="0">
                <a:latin typeface="Times New Roman" pitchFamily="18" charset="0"/>
              </a:rPr>
              <a:t>………</a:t>
            </a:r>
            <a:endParaRPr lang="zh-CN" alt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042988" y="825500"/>
            <a:ext cx="7956550" cy="984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0363" indent="-360363">
              <a:buClr>
                <a:srgbClr val="A72127"/>
              </a:buClr>
              <a:buFont typeface="Wingdings" pitchFamily="2" charset="2"/>
              <a:buChar char="n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60363" indent="-360363" algn="l"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产品已经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多家厂商的设备（排名不分先后）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60363" indent="-360363">
              <a:buClr>
                <a:srgbClr val="A72127"/>
              </a:buClr>
              <a:buFont typeface="Wingdings" pitchFamily="2" charset="2"/>
              <a:buChar char="n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 bwMode="gray">
          <a:xfrm>
            <a:off x="1143000" y="19050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汇多</a:t>
            </a:r>
          </a:p>
        </p:txBody>
      </p:sp>
      <p:sp>
        <p:nvSpPr>
          <p:cNvPr id="6" name="椭圆 5"/>
          <p:cNvSpPr/>
          <p:nvPr/>
        </p:nvSpPr>
        <p:spPr bwMode="gray">
          <a:xfrm>
            <a:off x="2454275" y="19050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智慧</a:t>
            </a:r>
          </a:p>
        </p:txBody>
      </p:sp>
      <p:sp>
        <p:nvSpPr>
          <p:cNvPr id="7" name="椭圆 6"/>
          <p:cNvSpPr/>
          <p:nvPr/>
        </p:nvSpPr>
        <p:spPr bwMode="gray">
          <a:xfrm>
            <a:off x="3763963" y="19050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鑫三强</a:t>
            </a:r>
          </a:p>
        </p:txBody>
      </p:sp>
      <p:sp>
        <p:nvSpPr>
          <p:cNvPr id="8" name="椭圆 7"/>
          <p:cNvSpPr/>
          <p:nvPr/>
        </p:nvSpPr>
        <p:spPr bwMode="gray">
          <a:xfrm>
            <a:off x="5075238" y="19050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德卡</a:t>
            </a:r>
          </a:p>
        </p:txBody>
      </p:sp>
      <p:sp>
        <p:nvSpPr>
          <p:cNvPr id="10" name="椭圆 9"/>
          <p:cNvSpPr/>
          <p:nvPr/>
        </p:nvSpPr>
        <p:spPr bwMode="gray">
          <a:xfrm>
            <a:off x="7696200" y="19050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微耕</a:t>
            </a:r>
          </a:p>
        </p:txBody>
      </p:sp>
      <p:sp>
        <p:nvSpPr>
          <p:cNvPr id="11" name="椭圆 10"/>
          <p:cNvSpPr/>
          <p:nvPr/>
        </p:nvSpPr>
        <p:spPr bwMode="gray">
          <a:xfrm>
            <a:off x="1066800" y="29718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爱立德</a:t>
            </a:r>
          </a:p>
        </p:txBody>
      </p:sp>
      <p:sp>
        <p:nvSpPr>
          <p:cNvPr id="12" name="椭圆 11"/>
          <p:cNvSpPr/>
          <p:nvPr/>
        </p:nvSpPr>
        <p:spPr bwMode="gray">
          <a:xfrm>
            <a:off x="2378075" y="29718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宇川</a:t>
            </a:r>
          </a:p>
        </p:txBody>
      </p:sp>
      <p:sp>
        <p:nvSpPr>
          <p:cNvPr id="13" name="椭圆 12"/>
          <p:cNvSpPr/>
          <p:nvPr/>
        </p:nvSpPr>
        <p:spPr bwMode="gray">
          <a:xfrm>
            <a:off x="3687763" y="29718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凯路</a:t>
            </a:r>
          </a:p>
        </p:txBody>
      </p:sp>
      <p:sp>
        <p:nvSpPr>
          <p:cNvPr id="14" name="椭圆 13"/>
          <p:cNvSpPr/>
          <p:nvPr/>
        </p:nvSpPr>
        <p:spPr bwMode="gray">
          <a:xfrm>
            <a:off x="4999038" y="29718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宝石</a:t>
            </a:r>
          </a:p>
        </p:txBody>
      </p:sp>
      <p:sp>
        <p:nvSpPr>
          <p:cNvPr id="15" name="椭圆 14"/>
          <p:cNvSpPr/>
          <p:nvPr/>
        </p:nvSpPr>
        <p:spPr bwMode="gray">
          <a:xfrm>
            <a:off x="7620000" y="29718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新开普</a:t>
            </a:r>
          </a:p>
        </p:txBody>
      </p:sp>
      <p:sp>
        <p:nvSpPr>
          <p:cNvPr id="16" name="椭圆 15"/>
          <p:cNvSpPr/>
          <p:nvPr/>
        </p:nvSpPr>
        <p:spPr bwMode="gray">
          <a:xfrm>
            <a:off x="1143000" y="4038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汉军</a:t>
            </a:r>
          </a:p>
        </p:txBody>
      </p:sp>
      <p:sp>
        <p:nvSpPr>
          <p:cNvPr id="17" name="椭圆 16"/>
          <p:cNvSpPr/>
          <p:nvPr/>
        </p:nvSpPr>
        <p:spPr bwMode="gray">
          <a:xfrm>
            <a:off x="2454275" y="4038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永拓</a:t>
            </a:r>
          </a:p>
        </p:txBody>
      </p:sp>
      <p:sp>
        <p:nvSpPr>
          <p:cNvPr id="18" name="椭圆 17"/>
          <p:cNvSpPr/>
          <p:nvPr/>
        </p:nvSpPr>
        <p:spPr bwMode="gray">
          <a:xfrm>
            <a:off x="3763963" y="4038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常工电子</a:t>
            </a:r>
          </a:p>
        </p:txBody>
      </p:sp>
      <p:sp>
        <p:nvSpPr>
          <p:cNvPr id="19" name="椭圆 18"/>
          <p:cNvSpPr/>
          <p:nvPr/>
        </p:nvSpPr>
        <p:spPr bwMode="gray">
          <a:xfrm>
            <a:off x="5075238" y="4038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华铭</a:t>
            </a:r>
          </a:p>
        </p:txBody>
      </p:sp>
      <p:sp>
        <p:nvSpPr>
          <p:cNvPr id="20" name="椭圆 19"/>
          <p:cNvSpPr/>
          <p:nvPr/>
        </p:nvSpPr>
        <p:spPr bwMode="gray">
          <a:xfrm>
            <a:off x="7696200" y="4038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恒致通创</a:t>
            </a:r>
          </a:p>
        </p:txBody>
      </p:sp>
      <p:sp>
        <p:nvSpPr>
          <p:cNvPr id="21" name="椭圆 20"/>
          <p:cNvSpPr/>
          <p:nvPr/>
        </p:nvSpPr>
        <p:spPr bwMode="gray">
          <a:xfrm>
            <a:off x="1143000" y="5181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银达</a:t>
            </a:r>
          </a:p>
        </p:txBody>
      </p:sp>
      <p:sp>
        <p:nvSpPr>
          <p:cNvPr id="22" name="椭圆 21"/>
          <p:cNvSpPr/>
          <p:nvPr/>
        </p:nvSpPr>
        <p:spPr bwMode="gray">
          <a:xfrm>
            <a:off x="2454275" y="5181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新大陆</a:t>
            </a:r>
          </a:p>
        </p:txBody>
      </p:sp>
      <p:sp>
        <p:nvSpPr>
          <p:cNvPr id="23" name="椭圆 22"/>
          <p:cNvSpPr/>
          <p:nvPr/>
        </p:nvSpPr>
        <p:spPr bwMode="gray">
          <a:xfrm>
            <a:off x="3763963" y="5181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舒特</a:t>
            </a:r>
          </a:p>
        </p:txBody>
      </p:sp>
      <p:sp>
        <p:nvSpPr>
          <p:cNvPr id="24" name="椭圆 23"/>
          <p:cNvSpPr/>
          <p:nvPr/>
        </p:nvSpPr>
        <p:spPr bwMode="gray">
          <a:xfrm>
            <a:off x="5075238" y="5181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致达</a:t>
            </a:r>
          </a:p>
        </p:txBody>
      </p:sp>
      <p:sp>
        <p:nvSpPr>
          <p:cNvPr id="25" name="椭圆 24"/>
          <p:cNvSpPr/>
          <p:nvPr/>
        </p:nvSpPr>
        <p:spPr bwMode="gray">
          <a:xfrm>
            <a:off x="7696200" y="5181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国光</a:t>
            </a:r>
          </a:p>
        </p:txBody>
      </p:sp>
      <p:sp>
        <p:nvSpPr>
          <p:cNvPr id="26" name="椭圆 25"/>
          <p:cNvSpPr/>
          <p:nvPr/>
        </p:nvSpPr>
        <p:spPr bwMode="gray">
          <a:xfrm>
            <a:off x="6384925" y="19050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索亚</a:t>
            </a:r>
          </a:p>
        </p:txBody>
      </p:sp>
      <p:sp>
        <p:nvSpPr>
          <p:cNvPr id="27" name="椭圆 26"/>
          <p:cNvSpPr/>
          <p:nvPr/>
        </p:nvSpPr>
        <p:spPr bwMode="gray">
          <a:xfrm>
            <a:off x="6308725" y="29718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华虹</a:t>
            </a:r>
          </a:p>
        </p:txBody>
      </p:sp>
      <p:sp>
        <p:nvSpPr>
          <p:cNvPr id="28" name="椭圆 27"/>
          <p:cNvSpPr/>
          <p:nvPr/>
        </p:nvSpPr>
        <p:spPr bwMode="gray">
          <a:xfrm>
            <a:off x="6384925" y="4038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盛卡恩</a:t>
            </a:r>
          </a:p>
        </p:txBody>
      </p:sp>
      <p:sp>
        <p:nvSpPr>
          <p:cNvPr id="29" name="椭圆 28"/>
          <p:cNvSpPr/>
          <p:nvPr/>
        </p:nvSpPr>
        <p:spPr bwMode="gray">
          <a:xfrm>
            <a:off x="6384925" y="5181600"/>
            <a:ext cx="10668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豪普曼</a:t>
            </a:r>
          </a:p>
        </p:txBody>
      </p:sp>
      <p:sp>
        <p:nvSpPr>
          <p:cNvPr id="47131" name="Text Box 5"/>
          <p:cNvSpPr txBox="1">
            <a:spLocks noChangeArrowheads="1"/>
          </p:cNvSpPr>
          <p:nvPr/>
        </p:nvSpPr>
        <p:spPr bwMode="auto">
          <a:xfrm>
            <a:off x="5556410" y="353321"/>
            <a:ext cx="3060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ea typeface="黑体" pitchFamily="49" charset="-122"/>
              </a:rPr>
              <a:t>接入的厂商</a:t>
            </a:r>
            <a:endParaRPr lang="zh-CN" altLang="en-US" sz="2000" dirty="0">
              <a:solidFill>
                <a:schemeClr val="bg1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4048" y="353321"/>
            <a:ext cx="3613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数字化校园</a:t>
            </a:r>
            <a:r>
              <a:rPr lang="en-US" altLang="zh-CN" sz="2000" dirty="0">
                <a:solidFill>
                  <a:schemeClr val="bg1"/>
                </a:solidFill>
                <a:ea typeface="黑体" pitchFamily="49" charset="-122"/>
              </a:rPr>
              <a:t>--</a:t>
            </a: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统一信息门户</a:t>
            </a:r>
            <a:endParaRPr lang="zh-CN" altLang="en-US" sz="2000" dirty="0">
              <a:solidFill>
                <a:schemeClr val="bg1"/>
              </a:solidFill>
              <a:ea typeface="黑体" pitchFamily="49" charset="-122"/>
            </a:endParaRPr>
          </a:p>
        </p:txBody>
      </p:sp>
      <p:pic>
        <p:nvPicPr>
          <p:cNvPr id="2050" name="图片 9" descr="说明: 用户体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66" y="1556792"/>
            <a:ext cx="730503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7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4048" y="353321"/>
            <a:ext cx="3613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数字化校园</a:t>
            </a:r>
            <a:r>
              <a:rPr lang="en-US" altLang="zh-CN" sz="2000" dirty="0">
                <a:solidFill>
                  <a:schemeClr val="bg1"/>
                </a:solidFill>
                <a:ea typeface="黑体" pitchFamily="49" charset="-122"/>
              </a:rPr>
              <a:t>--</a:t>
            </a: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统一身份认证</a:t>
            </a:r>
            <a:endParaRPr lang="zh-CN" altLang="en-US" sz="2000" dirty="0">
              <a:solidFill>
                <a:schemeClr val="bg1"/>
              </a:solidFill>
              <a:ea typeface="黑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02978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1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4048" y="353321"/>
            <a:ext cx="3613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数字化校园</a:t>
            </a:r>
            <a:r>
              <a:rPr lang="en-US" altLang="zh-CN" sz="2000" dirty="0" smtClean="0">
                <a:solidFill>
                  <a:schemeClr val="bg1"/>
                </a:solidFill>
                <a:ea typeface="黑体" pitchFamily="49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公共数据平台</a:t>
            </a:r>
            <a:endParaRPr lang="zh-CN" altLang="en-US" sz="2000" dirty="0">
              <a:solidFill>
                <a:schemeClr val="bg1"/>
              </a:solidFill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04" y="1484784"/>
            <a:ext cx="734987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2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4048" y="353321"/>
            <a:ext cx="3613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数字化校园</a:t>
            </a:r>
            <a:r>
              <a:rPr lang="en-US" altLang="zh-CN" sz="2000" dirty="0" smtClean="0">
                <a:solidFill>
                  <a:schemeClr val="bg1"/>
                </a:solidFill>
                <a:ea typeface="黑体" pitchFamily="49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数据交换平台</a:t>
            </a:r>
            <a:endParaRPr lang="zh-CN" altLang="en-US" sz="2000" dirty="0">
              <a:solidFill>
                <a:schemeClr val="bg1"/>
              </a:solidFill>
              <a:ea typeface="黑体" pitchFamily="49" charset="-122"/>
            </a:endParaRPr>
          </a:p>
        </p:txBody>
      </p:sp>
      <p:pic>
        <p:nvPicPr>
          <p:cNvPr id="5122" name="图片 49" descr="说明: 数据交换框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91" y="1988840"/>
            <a:ext cx="793833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0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4048" y="353321"/>
            <a:ext cx="3613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数字化校园</a:t>
            </a:r>
            <a:r>
              <a:rPr lang="en-US" altLang="zh-CN" sz="2000" dirty="0" smtClean="0">
                <a:solidFill>
                  <a:schemeClr val="bg1"/>
                </a:solidFill>
                <a:ea typeface="黑体" pitchFamily="49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人事管理系统</a:t>
            </a:r>
            <a:endParaRPr lang="zh-CN" altLang="en-US" sz="2000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7" y="1412775"/>
            <a:ext cx="113843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55895"/>
              </p:ext>
            </p:extLst>
          </p:nvPr>
        </p:nvGraphicFramePr>
        <p:xfrm>
          <a:off x="683568" y="1412776"/>
          <a:ext cx="6984776" cy="51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4" imgW="5614770" imgH="4102720" progId="Visio.Drawing.11">
                  <p:embed/>
                </p:oleObj>
              </mc:Choice>
              <mc:Fallback>
                <p:oleObj name="Visio" r:id="rId4" imgW="5614770" imgH="41027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12776"/>
                        <a:ext cx="6984776" cy="5122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0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4048" y="353321"/>
            <a:ext cx="3613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数字化校园</a:t>
            </a:r>
            <a:r>
              <a:rPr lang="en-US" altLang="zh-CN" sz="2000" dirty="0" smtClean="0">
                <a:solidFill>
                  <a:schemeClr val="bg1"/>
                </a:solidFill>
                <a:ea typeface="黑体" pitchFamily="49" charset="-122"/>
              </a:rPr>
              <a:t>—</a:t>
            </a: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资产管理系统</a:t>
            </a:r>
            <a:endParaRPr lang="zh-CN" altLang="en-US" sz="2000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7" y="1412775"/>
            <a:ext cx="113843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图片 5" descr="说明: 图集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96752"/>
            <a:ext cx="8128217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4048" y="353321"/>
            <a:ext cx="3613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团队优势</a:t>
            </a:r>
            <a:endParaRPr lang="zh-CN" altLang="en-US" sz="2000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7" y="1412775"/>
            <a:ext cx="113843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71600" y="1700808"/>
            <a:ext cx="7645510" cy="431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完全独立的项目经理负责制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精心设计的系统集成项目管理方案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具备专业资质、经验丰富的项目团队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安全、可靠、及时的质量保障体系和质量控制标准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富足的公司储备与资金后盾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本地化的专业配备和现场化管理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严格的安全保密控制体系和预防措施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zh-CN" altLang="en-US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7680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4048" y="353321"/>
            <a:ext cx="3613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ea typeface="黑体" pitchFamily="49" charset="-122"/>
              </a:rPr>
              <a:t>售后服务</a:t>
            </a:r>
            <a:endParaRPr lang="zh-CN" altLang="en-US" sz="2000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7" y="1412775"/>
            <a:ext cx="113843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31640" y="1844824"/>
            <a:ext cx="675005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完善的售后维保体系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个性化设计的售后服务方案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经验丰富的本地化服务团队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客户至上的应急处理预案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en-US" altLang="zh-CN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7*24</a:t>
            </a:r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小时的</a:t>
            </a:r>
            <a:r>
              <a:rPr kumimoji="1" lang="en-US" altLang="zh-CN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Call Center</a:t>
            </a: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完善的</a:t>
            </a:r>
            <a:r>
              <a:rPr kumimoji="1" lang="en-US" altLang="zh-CN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CRM</a:t>
            </a:r>
            <a:r>
              <a:rPr kumimoji="1" lang="zh-CN" altLang="en-US" sz="2400" b="1" dirty="0" smtClean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服务体系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24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公平、公正、公开的价格体系</a:t>
            </a:r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en-US" altLang="zh-CN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zh-CN" altLang="en-US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1565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12160" y="381000"/>
            <a:ext cx="800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altLang="zh-CN" sz="2800" kern="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FAQ</a:t>
            </a:r>
            <a:endParaRPr lang="zh-CN" altLang="en-US" sz="2800" kern="0" dirty="0">
              <a:solidFill>
                <a:schemeClr val="bg1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242605" y="3756025"/>
            <a:ext cx="464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>
                <a:solidFill>
                  <a:schemeClr val="bg1"/>
                </a:solidFill>
                <a:ea typeface="黑体" pitchFamily="49" charset="-122"/>
              </a:rPr>
              <a:t>谢谢</a:t>
            </a:r>
            <a:endParaRPr lang="en-US" altLang="zh-CN" sz="44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3429000"/>
            <a:ext cx="914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914400" y="3427413"/>
            <a:ext cx="82296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矩形 7"/>
          <p:cNvSpPr>
            <a:spLocks noChangeArrowheads="1"/>
          </p:cNvSpPr>
          <p:nvPr/>
        </p:nvSpPr>
        <p:spPr bwMode="auto">
          <a:xfrm>
            <a:off x="7250113" y="3429000"/>
            <a:ext cx="76200" cy="914400"/>
          </a:xfrm>
          <a:prstGeom prst="rect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pic>
        <p:nvPicPr>
          <p:cNvPr id="7" name="内容占位符 7" descr="大拇指.png"/>
          <p:cNvPicPr>
            <a:picLocks noChangeAspect="1"/>
          </p:cNvPicPr>
          <p:nvPr/>
        </p:nvPicPr>
        <p:blipFill>
          <a:blip r:embed="rId3" cstate="print"/>
          <a:srcRect l="50000" b="12569"/>
          <a:stretch>
            <a:fillRect/>
          </a:stretch>
        </p:blipFill>
        <p:spPr bwMode="auto">
          <a:xfrm>
            <a:off x="0" y="3494088"/>
            <a:ext cx="73025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358721" y="2856915"/>
            <a:ext cx="3274899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3" indent="-360363" algn="l">
              <a:buClr>
                <a:schemeClr val="tx2"/>
              </a:buClr>
            </a:pPr>
            <a:endParaRPr lang="en-US" altLang="zh-CN" sz="4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buClr>
                <a:schemeClr val="tx2"/>
              </a:buClr>
            </a:pPr>
            <a:r>
              <a:rPr lang="zh-CN" altLang="en-US" sz="4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谢 谢！</a:t>
            </a:r>
            <a:endParaRPr lang="en-US" altLang="zh-CN" sz="4400" dirty="0">
              <a:solidFill>
                <a:srgbClr val="FF0000"/>
              </a:solidFill>
              <a:ea typeface="黑体" pitchFamily="49" charset="-122"/>
            </a:endParaRPr>
          </a:p>
          <a:p>
            <a:pPr marL="360363" indent="-360363" algn="l">
              <a:buClr>
                <a:srgbClr val="A72127"/>
              </a:buClr>
              <a:buFont typeface="Wingdings" pitchFamily="2" charset="2"/>
              <a:buChar char="n"/>
            </a:pPr>
            <a:endParaRPr lang="en-US" altLang="zh-CN" sz="4400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10" grpId="0" build="p"/>
      <p:bldP spid="10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8024" y="188640"/>
            <a:ext cx="4032448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团队服务过的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教育行业用户</a:t>
            </a:r>
            <a:endParaRPr lang="zh-CN" altLang="en-GB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340817"/>
            <a:ext cx="8713788" cy="540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1088" lvl="1" indent="-360363" algn="l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Arial" charset="0"/>
              <a:buChar char="─"/>
              <a:tabLst>
                <a:tab pos="176213" algn="l"/>
                <a:tab pos="354013" algn="l"/>
              </a:tabLst>
            </a:pP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上海交通大学、复旦大学、同济大学、南京大学、中国科技大学、电子科技大学、安徽大学、上海财经大学、四川农业大学、西南科技大学、哈尔滨工程大学、北京语言大学、大连海事大学、上海大学、上海外国语大学、上海海事大学、上海理工大学、上海海洋大学、上海应用技术学院、上海公安高等专科学校 、上海电机学院、上海电视大学、云南财经大学、云南省广播电视大学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、内蒙古财经学院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、内蒙古医学院、安徽工业大学、重庆城市管理学院、浙江商业职业技术学院、义乌工商职业技术学院、上海电子信息职业技术学院、黑龙江工程学院、西安欧亚学院、中央广播电视大学、中国计量学院、浙江财经学院、上海海关学院、上海第二工业大学、上海应用技术学院、上海中医药大学、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...</a:t>
            </a:r>
          </a:p>
          <a:p>
            <a:pPr marL="1081088" lvl="1" indent="-360363" algn="l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Arial" charset="0"/>
              <a:buChar char="─"/>
              <a:tabLst>
                <a:tab pos="176213" algn="l"/>
                <a:tab pos="354013" algn="l"/>
              </a:tabLst>
            </a:pP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广州大学城、上海松江大学城、江苏泰州大学城、上海市教委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endParaRPr lang="en-US" altLang="zh-CN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marL="1081088" lvl="1" indent="-360363" algn="l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Arial" charset="0"/>
              <a:buChar char="─"/>
              <a:tabLst>
                <a:tab pos="176213" algn="l"/>
                <a:tab pos="354013" algn="l"/>
              </a:tabLst>
            </a:pPr>
            <a:r>
              <a:rPr lang="en-US" altLang="zh-CN" sz="2000" b="1" dirty="0" smtClean="0">
                <a:latin typeface="+mn-ea"/>
                <a:ea typeface="+mn-ea"/>
              </a:rPr>
              <a:t>2012</a:t>
            </a:r>
            <a:r>
              <a:rPr lang="zh-CN" altLang="en-US" sz="2000" b="1" dirty="0" smtClean="0">
                <a:latin typeface="+mn-ea"/>
                <a:ea typeface="+mn-ea"/>
              </a:rPr>
              <a:t>年：</a:t>
            </a:r>
            <a:r>
              <a:rPr lang="zh-CN" altLang="en-US" sz="2000" b="1" dirty="0" smtClean="0">
                <a:latin typeface="+mn-ea"/>
              </a:rPr>
              <a:t>云南省教育厅、</a:t>
            </a:r>
            <a:r>
              <a:rPr lang="zh-CN" altLang="en-US" sz="2000" b="1" dirty="0">
                <a:latin typeface="+mn-ea"/>
              </a:rPr>
              <a:t>昆明冶金专科学校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zh-CN" altLang="en-US" sz="2000" b="1" dirty="0">
                <a:latin typeface="+mn-ea"/>
              </a:rPr>
              <a:t>云南交通职业学院</a:t>
            </a:r>
            <a:r>
              <a:rPr lang="zh-CN" altLang="en-US" sz="2000" b="1" dirty="0" smtClean="0">
                <a:latin typeface="+mn-ea"/>
              </a:rPr>
              <a:t>、上海远教集团</a:t>
            </a:r>
            <a:r>
              <a:rPr lang="zh-CN" altLang="en-US" sz="2000" b="1" smtClean="0">
                <a:latin typeface="+mn-ea"/>
              </a:rPr>
              <a:t>、昆明工业职业技术学院、</a:t>
            </a:r>
            <a:r>
              <a:rPr lang="en-US" altLang="zh-CN" sz="2000" b="1" smtClean="0">
                <a:latin typeface="+mn-ea"/>
              </a:rPr>
              <a:t>…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1081088" lvl="1" indent="-360363" algn="l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Arial" charset="0"/>
              <a:buChar char="─"/>
              <a:tabLst>
                <a:tab pos="176213" algn="l"/>
                <a:tab pos="354013" algn="l"/>
              </a:tabLst>
            </a:pPr>
            <a:endParaRPr lang="zh-CN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Freeform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7553325" cy="51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87" name="AutoShape 90"/>
          <p:cNvCxnSpPr>
            <a:cxnSpLocks noChangeShapeType="1"/>
          </p:cNvCxnSpPr>
          <p:nvPr/>
        </p:nvCxnSpPr>
        <p:spPr bwMode="auto">
          <a:xfrm flipV="1">
            <a:off x="828675" y="1412875"/>
            <a:ext cx="5908675" cy="1292225"/>
          </a:xfrm>
          <a:prstGeom prst="straightConnector1">
            <a:avLst/>
          </a:prstGeom>
          <a:noFill/>
          <a:ln w="25400">
            <a:noFill/>
            <a:round/>
            <a:headEnd/>
            <a:tailEnd type="triangle" w="lg" len="lg"/>
          </a:ln>
        </p:spPr>
      </p:cxn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531813" y="4314825"/>
            <a:ext cx="1171575" cy="549275"/>
            <a:chOff x="103623" y="4886276"/>
            <a:chExt cx="1169788" cy="549626"/>
          </a:xfrm>
        </p:grpSpPr>
        <p:sp>
          <p:nvSpPr>
            <p:cNvPr id="90" name="矩形 8"/>
            <p:cNvSpPr>
              <a:spLocks noChangeArrowheads="1"/>
            </p:cNvSpPr>
            <p:nvPr/>
          </p:nvSpPr>
          <p:spPr bwMode="auto">
            <a:xfrm>
              <a:off x="316024" y="4886276"/>
              <a:ext cx="697435" cy="400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契机</a:t>
              </a:r>
            </a:p>
          </p:txBody>
        </p:sp>
        <p:pic>
          <p:nvPicPr>
            <p:cNvPr id="16415" name="直接连接符 5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3623" y="5246915"/>
              <a:ext cx="1169788" cy="188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1812925" y="3214688"/>
            <a:ext cx="1169988" cy="539750"/>
            <a:chOff x="1383863" y="3786192"/>
            <a:chExt cx="1170232" cy="539639"/>
          </a:xfrm>
        </p:grpSpPr>
        <p:sp>
          <p:nvSpPr>
            <p:cNvPr id="93" name="矩形 9"/>
            <p:cNvSpPr>
              <a:spLocks noChangeArrowheads="1"/>
            </p:cNvSpPr>
            <p:nvPr/>
          </p:nvSpPr>
          <p:spPr bwMode="auto">
            <a:xfrm>
              <a:off x="1588694" y="3786192"/>
              <a:ext cx="697057" cy="399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indent="-342900" latinLnBrk="1">
                <a:spcAft>
                  <a:spcPct val="2000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2000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磨砺</a:t>
              </a:r>
            </a:p>
          </p:txBody>
        </p:sp>
        <p:pic>
          <p:nvPicPr>
            <p:cNvPr id="16413" name="直接连接符 57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3863" y="4137071"/>
              <a:ext cx="1170232" cy="18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2906713" y="2249488"/>
            <a:ext cx="1171575" cy="769937"/>
            <a:chOff x="2615460" y="2671702"/>
            <a:chExt cx="1170226" cy="769304"/>
          </a:xfrm>
        </p:grpSpPr>
        <p:sp>
          <p:nvSpPr>
            <p:cNvPr id="96" name="矩形 10"/>
            <p:cNvSpPr>
              <a:spLocks noChangeArrowheads="1"/>
            </p:cNvSpPr>
            <p:nvPr/>
          </p:nvSpPr>
          <p:spPr bwMode="auto">
            <a:xfrm>
              <a:off x="2780370" y="2671702"/>
              <a:ext cx="697696" cy="769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indent="-342900" latinLnBrk="1">
                <a:spcAft>
                  <a:spcPct val="2000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2000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发展</a:t>
              </a:r>
            </a:p>
            <a:p>
              <a:pPr indent="-342900" latinLnBrk="1">
                <a:spcAft>
                  <a:spcPct val="20000"/>
                </a:spcAft>
                <a:buClr>
                  <a:srgbClr val="FF0000"/>
                </a:buClr>
                <a:buSzPct val="70000"/>
                <a:defRPr/>
              </a:pPr>
              <a:endParaRPr kumimoji="1"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411" name="直接连接符 60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15460" y="3015681"/>
              <a:ext cx="1170226" cy="188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4624388" y="1246188"/>
            <a:ext cx="1169987" cy="536575"/>
            <a:chOff x="3889274" y="1571611"/>
            <a:chExt cx="1170918" cy="535395"/>
          </a:xfrm>
        </p:grpSpPr>
        <p:sp>
          <p:nvSpPr>
            <p:cNvPr id="99" name="矩形 11"/>
            <p:cNvSpPr>
              <a:spLocks noChangeArrowheads="1"/>
            </p:cNvSpPr>
            <p:nvPr/>
          </p:nvSpPr>
          <p:spPr bwMode="auto">
            <a:xfrm>
              <a:off x="4140299" y="1571611"/>
              <a:ext cx="697467" cy="399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indent="-342900" latinLnBrk="1">
                <a:spcAft>
                  <a:spcPct val="2000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2000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创新</a:t>
              </a:r>
            </a:p>
          </p:txBody>
        </p:sp>
        <p:pic>
          <p:nvPicPr>
            <p:cNvPr id="16409" name="直接连接符 63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89274" y="1918200"/>
              <a:ext cx="1170918" cy="188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109"/>
          <p:cNvGrpSpPr>
            <a:grpSpLocks/>
          </p:cNvGrpSpPr>
          <p:nvPr/>
        </p:nvGrpSpPr>
        <p:grpSpPr bwMode="auto">
          <a:xfrm>
            <a:off x="571500" y="5500688"/>
            <a:ext cx="4143375" cy="857250"/>
            <a:chOff x="571472" y="5500702"/>
            <a:chExt cx="4143404" cy="857256"/>
          </a:xfrm>
        </p:grpSpPr>
        <p:sp>
          <p:nvSpPr>
            <p:cNvPr id="16406" name="Rectangle 21"/>
            <p:cNvSpPr>
              <a:spLocks noChangeArrowheads="1"/>
            </p:cNvSpPr>
            <p:nvPr/>
          </p:nvSpPr>
          <p:spPr bwMode="auto">
            <a:xfrm>
              <a:off x="571472" y="5500702"/>
              <a:ext cx="3857652" cy="857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E948D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7" name="Text Box 18"/>
            <p:cNvSpPr txBox="1">
              <a:spLocks noChangeArrowheads="1"/>
            </p:cNvSpPr>
            <p:nvPr/>
          </p:nvSpPr>
          <p:spPr bwMode="auto">
            <a:xfrm>
              <a:off x="571472" y="5653397"/>
              <a:ext cx="4143404" cy="633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1938" indent="-261938" algn="l">
                <a:lnSpc>
                  <a:spcPct val="115000"/>
                </a:lnSpc>
                <a:spcBef>
                  <a:spcPct val="20000"/>
                </a:spcBef>
                <a:buClr>
                  <a:srgbClr val="B0232A"/>
                </a:buClr>
                <a:buSzPct val="60000"/>
                <a:buFont typeface="Wingdings" pitchFamily="2" charset="2"/>
                <a:buChar char="n"/>
              </a:pP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凭借金融证券行业的技术积累和业务沉淀。</a:t>
              </a:r>
            </a:p>
            <a:p>
              <a:pPr marL="261938" indent="-261938" algn="l">
                <a:lnSpc>
                  <a:spcPct val="115000"/>
                </a:lnSpc>
                <a:spcBef>
                  <a:spcPct val="20000"/>
                </a:spcBef>
                <a:buClr>
                  <a:srgbClr val="B0232A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04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年承接复旦大学一卡通项目。</a:t>
              </a:r>
            </a:p>
          </p:txBody>
        </p:sp>
      </p:grpSp>
      <p:grpSp>
        <p:nvGrpSpPr>
          <p:cNvPr id="7" name="组合 110"/>
          <p:cNvGrpSpPr>
            <a:grpSpLocks/>
          </p:cNvGrpSpPr>
          <p:nvPr/>
        </p:nvGrpSpPr>
        <p:grpSpPr bwMode="auto">
          <a:xfrm>
            <a:off x="2428875" y="4500563"/>
            <a:ext cx="4429125" cy="881062"/>
            <a:chOff x="2428860" y="4500570"/>
            <a:chExt cx="4429156" cy="880883"/>
          </a:xfrm>
        </p:grpSpPr>
        <p:sp>
          <p:nvSpPr>
            <p:cNvPr id="16404" name="Rectangle 21"/>
            <p:cNvSpPr>
              <a:spLocks noChangeArrowheads="1"/>
            </p:cNvSpPr>
            <p:nvPr/>
          </p:nvSpPr>
          <p:spPr bwMode="auto">
            <a:xfrm>
              <a:off x="2428860" y="4500570"/>
              <a:ext cx="4429156" cy="857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E948D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5" name="Text Box 18"/>
            <p:cNvSpPr txBox="1">
              <a:spLocks noChangeArrowheads="1"/>
            </p:cNvSpPr>
            <p:nvPr/>
          </p:nvSpPr>
          <p:spPr bwMode="auto">
            <a:xfrm>
              <a:off x="2428860" y="4500570"/>
              <a:ext cx="4357718" cy="88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1938" indent="-261938" algn="l">
                <a:lnSpc>
                  <a:spcPct val="115000"/>
                </a:lnSpc>
                <a:spcBef>
                  <a:spcPct val="20000"/>
                </a:spcBef>
                <a:buClr>
                  <a:srgbClr val="B0232A"/>
                </a:buClr>
                <a:buSzPct val="60000"/>
                <a:buFont typeface="Wingdings" pitchFamily="2" charset="2"/>
                <a:buChar char="n"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对于市场进行调研、解读分析，决定产品化。</a:t>
              </a:r>
            </a:p>
            <a:p>
              <a:pPr marL="261938" indent="-261938" algn="l">
                <a:lnSpc>
                  <a:spcPct val="115000"/>
                </a:lnSpc>
                <a:spcBef>
                  <a:spcPct val="20000"/>
                </a:spcBef>
                <a:buClr>
                  <a:srgbClr val="B0232A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05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年引入全新的理念，推出新一代数字化校园及一卡通完整解决方案和产品。</a:t>
              </a:r>
            </a:p>
          </p:txBody>
        </p:sp>
      </p:grpSp>
      <p:grpSp>
        <p:nvGrpSpPr>
          <p:cNvPr id="8" name="组合 111"/>
          <p:cNvGrpSpPr>
            <a:grpSpLocks/>
          </p:cNvGrpSpPr>
          <p:nvPr/>
        </p:nvGrpSpPr>
        <p:grpSpPr bwMode="auto">
          <a:xfrm>
            <a:off x="3643313" y="3429000"/>
            <a:ext cx="4857750" cy="885825"/>
            <a:chOff x="3643306" y="3429000"/>
            <a:chExt cx="4857784" cy="885196"/>
          </a:xfrm>
        </p:grpSpPr>
        <p:sp>
          <p:nvSpPr>
            <p:cNvPr id="16402" name="Rectangle 21"/>
            <p:cNvSpPr>
              <a:spLocks noChangeArrowheads="1"/>
            </p:cNvSpPr>
            <p:nvPr/>
          </p:nvSpPr>
          <p:spPr bwMode="auto">
            <a:xfrm>
              <a:off x="3714744" y="3429000"/>
              <a:ext cx="4786346" cy="857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E948D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3643306" y="3433313"/>
              <a:ext cx="4714908" cy="88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1938" indent="-261938" algn="l">
                <a:lnSpc>
                  <a:spcPct val="115000"/>
                </a:lnSpc>
                <a:spcBef>
                  <a:spcPct val="20000"/>
                </a:spcBef>
                <a:buClr>
                  <a:srgbClr val="B0232A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06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年开始投放市场迅速赢得广大用户的青睐，当年承接了上海全部一卡通项目工程。</a:t>
              </a:r>
            </a:p>
            <a:p>
              <a:pPr marL="261938" indent="-261938" algn="l">
                <a:lnSpc>
                  <a:spcPct val="115000"/>
                </a:lnSpc>
                <a:spcBef>
                  <a:spcPct val="20000"/>
                </a:spcBef>
                <a:buClr>
                  <a:srgbClr val="B0232A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06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年承接上海交通大学数字化校园，</a:t>
              </a: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07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年全国推广</a:t>
              </a:r>
            </a:p>
          </p:txBody>
        </p:sp>
      </p:grpSp>
      <p:grpSp>
        <p:nvGrpSpPr>
          <p:cNvPr id="9" name="组合 112"/>
          <p:cNvGrpSpPr>
            <a:grpSpLocks/>
          </p:cNvGrpSpPr>
          <p:nvPr/>
        </p:nvGrpSpPr>
        <p:grpSpPr bwMode="auto">
          <a:xfrm>
            <a:off x="4929188" y="2357438"/>
            <a:ext cx="4214812" cy="881062"/>
            <a:chOff x="4929190" y="2357430"/>
            <a:chExt cx="4214810" cy="880883"/>
          </a:xfrm>
        </p:grpSpPr>
        <p:sp>
          <p:nvSpPr>
            <p:cNvPr id="16400" name="Rectangle 21"/>
            <p:cNvSpPr>
              <a:spLocks noChangeArrowheads="1"/>
            </p:cNvSpPr>
            <p:nvPr/>
          </p:nvSpPr>
          <p:spPr bwMode="auto">
            <a:xfrm>
              <a:off x="4929190" y="2357430"/>
              <a:ext cx="4143404" cy="857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E948D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1" name="Text Box 18"/>
            <p:cNvSpPr txBox="1">
              <a:spLocks noChangeArrowheads="1"/>
            </p:cNvSpPr>
            <p:nvPr/>
          </p:nvSpPr>
          <p:spPr bwMode="auto">
            <a:xfrm>
              <a:off x="4929190" y="2357430"/>
              <a:ext cx="4214810" cy="88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1938" indent="-261938" algn="l">
                <a:lnSpc>
                  <a:spcPct val="115000"/>
                </a:lnSpc>
                <a:spcBef>
                  <a:spcPct val="20000"/>
                </a:spcBef>
                <a:buClr>
                  <a:srgbClr val="B0232A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年，高校客户超过</a:t>
              </a: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50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家，其中</a:t>
              </a: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985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211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高校超过</a:t>
              </a: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家。</a:t>
              </a:r>
            </a:p>
            <a:p>
              <a:pPr marL="261938" indent="-261938" algn="l">
                <a:lnSpc>
                  <a:spcPct val="115000"/>
                </a:lnSpc>
                <a:spcBef>
                  <a:spcPct val="20000"/>
                </a:spcBef>
                <a:buClr>
                  <a:srgbClr val="B0232A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年，接入设备超过</a:t>
              </a:r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家。</a:t>
              </a:r>
            </a:p>
          </p:txBody>
        </p:sp>
      </p:grpSp>
      <p:sp>
        <p:nvSpPr>
          <p:cNvPr id="16396" name="Text Box 38"/>
          <p:cNvSpPr txBox="1">
            <a:spLocks noChangeArrowheads="1"/>
          </p:cNvSpPr>
          <p:nvPr/>
        </p:nvSpPr>
        <p:spPr bwMode="auto">
          <a:xfrm>
            <a:off x="4211960" y="620688"/>
            <a:ext cx="4633241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团队高教领域业务知识积累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112"/>
          <p:cNvGrpSpPr>
            <a:grpSpLocks/>
          </p:cNvGrpSpPr>
          <p:nvPr/>
        </p:nvGrpSpPr>
        <p:grpSpPr bwMode="auto">
          <a:xfrm>
            <a:off x="6443663" y="1412875"/>
            <a:ext cx="2700337" cy="857250"/>
            <a:chOff x="4929190" y="2357430"/>
            <a:chExt cx="4214810" cy="857256"/>
          </a:xfrm>
        </p:grpSpPr>
        <p:sp>
          <p:nvSpPr>
            <p:cNvPr id="16398" name="Rectangle 21"/>
            <p:cNvSpPr>
              <a:spLocks noChangeArrowheads="1"/>
            </p:cNvSpPr>
            <p:nvPr/>
          </p:nvSpPr>
          <p:spPr bwMode="auto">
            <a:xfrm>
              <a:off x="4929190" y="2357430"/>
              <a:ext cx="4143404" cy="857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E948D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99" name="Text Box 18"/>
            <p:cNvSpPr txBox="1">
              <a:spLocks noChangeArrowheads="1"/>
            </p:cNvSpPr>
            <p:nvPr/>
          </p:nvSpPr>
          <p:spPr bwMode="auto">
            <a:xfrm>
              <a:off x="4929190" y="2357430"/>
              <a:ext cx="4214810" cy="83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1938" indent="-261938" algn="l">
                <a:lnSpc>
                  <a:spcPct val="115000"/>
                </a:lnSpc>
                <a:spcBef>
                  <a:spcPct val="20000"/>
                </a:spcBef>
                <a:buClr>
                  <a:srgbClr val="B0232A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年，云计算、物联网、生物识别的技术产业化，推动了行业应用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400"/>
                            </p:stCondLst>
                            <p:childTnLst>
                              <p:par>
                                <p:cTn id="6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4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400"/>
                            </p:stCondLst>
                            <p:childTnLst>
                              <p:par>
                                <p:cTn id="7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5004048" y="174016"/>
            <a:ext cx="367367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ea typeface="黑体" pitchFamily="49" charset="-122"/>
              </a:rPr>
              <a:t>产品理念</a:t>
            </a:r>
          </a:p>
        </p:txBody>
      </p:sp>
      <p:sp>
        <p:nvSpPr>
          <p:cNvPr id="179238" name="AutoShape 38"/>
          <p:cNvSpPr>
            <a:spLocks noChangeArrowheads="1"/>
          </p:cNvSpPr>
          <p:nvPr/>
        </p:nvSpPr>
        <p:spPr bwMode="gray">
          <a:xfrm>
            <a:off x="611188" y="1133475"/>
            <a:ext cx="7920037" cy="1366838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C5D6E9"/>
              </a:gs>
              <a:gs pos="50000">
                <a:srgbClr val="C5D6E9">
                  <a:gamma/>
                  <a:tint val="36471"/>
                  <a:invGamma/>
                </a:srgbClr>
              </a:gs>
              <a:gs pos="100000">
                <a:srgbClr val="C5D6E9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 smtClean="0">
                <a:solidFill>
                  <a:srgbClr val="0074BC"/>
                </a:solidFill>
                <a:latin typeface="黑体" pitchFamily="2" charset="-122"/>
                <a:ea typeface="黑体" pitchFamily="2" charset="-122"/>
              </a:rPr>
              <a:t>智隆</a:t>
            </a:r>
            <a:r>
              <a:rPr lang="zh-CN" altLang="en-US" sz="2000" b="1" dirty="0">
                <a:solidFill>
                  <a:srgbClr val="0074BC"/>
                </a:solidFill>
                <a:latin typeface="黑体" pitchFamily="2" charset="-122"/>
                <a:ea typeface="黑体" pitchFamily="2" charset="-122"/>
              </a:rPr>
              <a:t>一卡</a:t>
            </a:r>
            <a:r>
              <a:rPr lang="zh-CN" altLang="en-US" sz="2000" b="1" dirty="0" smtClean="0">
                <a:solidFill>
                  <a:srgbClr val="0074BC"/>
                </a:solidFill>
                <a:latin typeface="黑体" pitchFamily="2" charset="-122"/>
                <a:ea typeface="黑体" pitchFamily="2" charset="-122"/>
              </a:rPr>
              <a:t>通将</a:t>
            </a:r>
            <a:r>
              <a:rPr lang="zh-CN" altLang="en-US" sz="20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金融</a:t>
            </a:r>
            <a:r>
              <a:rPr lang="zh-CN" altLang="en-US" sz="20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交易系统的技术架构</a:t>
            </a:r>
            <a:r>
              <a:rPr lang="zh-CN" altLang="en-US" sz="2000" b="1" dirty="0">
                <a:solidFill>
                  <a:srgbClr val="0074BC"/>
                </a:solidFill>
                <a:latin typeface="黑体" pitchFamily="2" charset="-122"/>
                <a:ea typeface="黑体" pitchFamily="2" charset="-122"/>
              </a:rPr>
              <a:t>成功运用</a:t>
            </a:r>
            <a:r>
              <a:rPr lang="zh-CN" altLang="en-US" sz="2000" b="1" dirty="0" smtClean="0">
                <a:solidFill>
                  <a:srgbClr val="0074BC"/>
                </a:solidFill>
                <a:latin typeface="黑体" pitchFamily="2" charset="-122"/>
                <a:ea typeface="黑体" pitchFamily="2" charset="-122"/>
              </a:rPr>
              <a:t>到卡类应用平台，推出了一个由</a:t>
            </a:r>
            <a:r>
              <a:rPr lang="zh-CN" altLang="en-US" sz="20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客户自主运营</a:t>
            </a:r>
            <a:r>
              <a:rPr lang="zh-CN" altLang="en-US" sz="2000" b="1" dirty="0" smtClean="0">
                <a:solidFill>
                  <a:srgbClr val="0074BC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0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自我扩展、开放性</a:t>
            </a:r>
            <a:r>
              <a:rPr lang="zh-CN" altLang="en-US" sz="2000" b="1" dirty="0" smtClean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的一卡通平台。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748" name="Text Box 39"/>
          <p:cNvSpPr txBox="1">
            <a:spLocks noChangeArrowheads="1"/>
          </p:cNvSpPr>
          <p:nvPr/>
        </p:nvSpPr>
        <p:spPr bwMode="gray">
          <a:xfrm>
            <a:off x="684213" y="2632075"/>
            <a:ext cx="813752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buClr>
                <a:srgbClr val="A72127"/>
              </a:buClr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实现软硬分离、设备无关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性；</a:t>
            </a:r>
            <a:endParaRPr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200000"/>
              </a:lnSpc>
              <a:buClr>
                <a:srgbClr val="A72127"/>
              </a:buClr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以软件架构为中心，倡导功能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模块可任意自主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扩展；</a:t>
            </a:r>
            <a:endParaRPr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200000"/>
              </a:lnSpc>
              <a:buClr>
                <a:srgbClr val="A72127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开放卡片密钥、卡片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结构；</a:t>
            </a:r>
            <a:endParaRPr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200000"/>
              </a:lnSpc>
              <a:buClr>
                <a:srgbClr val="A72127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稳定、安全、高校的大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集中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交易模式；</a:t>
            </a:r>
            <a:endParaRPr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200000"/>
              </a:lnSpc>
              <a:buClr>
                <a:srgbClr val="A72127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实现跨平台、跨体系的应用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级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容错；</a:t>
            </a:r>
            <a:endParaRPr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200000"/>
              </a:lnSpc>
              <a:buClr>
                <a:srgbClr val="A72127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……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38" grpId="0" animBg="1"/>
      <p:bldP spid="3174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824413" y="174625"/>
            <a:ext cx="306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ea typeface="黑体" pitchFamily="49" charset="-122"/>
              </a:rPr>
              <a:t>技术优势</a:t>
            </a:r>
            <a:endParaRPr lang="zh-CN" altLang="en-US" sz="2400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71600" y="1412776"/>
            <a:ext cx="7344816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kumimoji="1" lang="en-US" altLang="zh-CN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Distributed</a:t>
            </a:r>
            <a:r>
              <a:rPr kumimoji="1" lang="zh-CN" altLang="en-US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技术</a:t>
            </a:r>
            <a:endParaRPr kumimoji="1" lang="en-US" altLang="zh-CN" sz="36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en-US" altLang="zh-CN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Middleware</a:t>
            </a:r>
            <a:r>
              <a:rPr kumimoji="1" lang="zh-CN" altLang="en-US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技术</a:t>
            </a:r>
            <a:endParaRPr kumimoji="1" lang="en-US" altLang="zh-CN" sz="36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en-US" altLang="zh-CN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Plugin</a:t>
            </a:r>
            <a:r>
              <a:rPr kumimoji="1" lang="zh-CN" altLang="en-US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技术</a:t>
            </a:r>
            <a:endParaRPr kumimoji="1" lang="en-US" altLang="zh-CN" sz="36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en-US" altLang="zh-CN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Hot Fix</a:t>
            </a:r>
            <a:r>
              <a:rPr kumimoji="1" lang="zh-CN" altLang="en-US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技术</a:t>
            </a:r>
            <a:endParaRPr kumimoji="1" lang="en-US" altLang="zh-CN" sz="36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服务于第三方的</a:t>
            </a:r>
            <a:r>
              <a:rPr kumimoji="1" lang="en-US" altLang="zh-CN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Interface</a:t>
            </a:r>
            <a:r>
              <a:rPr kumimoji="1" lang="zh-CN" altLang="en-US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标准</a:t>
            </a:r>
            <a:endParaRPr kumimoji="1" lang="en-US" altLang="zh-CN" sz="36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r>
              <a:rPr kumimoji="1" lang="zh-CN" altLang="en-US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基于</a:t>
            </a:r>
            <a:r>
              <a:rPr kumimoji="1" lang="en-US" altLang="zh-CN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Apache</a:t>
            </a:r>
            <a:r>
              <a:rPr kumimoji="1" lang="zh-CN" altLang="en-US" sz="3600" b="1" dirty="0">
                <a:solidFill>
                  <a:srgbClr val="3366CC"/>
                </a:solidFill>
                <a:latin typeface="楷体_GB2312"/>
                <a:ea typeface="楷体_GB2312"/>
                <a:cs typeface="楷体_GB2312"/>
              </a:rPr>
              <a:t>标准的日志体系</a:t>
            </a:r>
            <a:endParaRPr kumimoji="1" lang="en-US" altLang="zh-CN" sz="36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zh-CN" altLang="zh-CN" sz="20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/>
            <a:endParaRPr kumimoji="1" lang="zh-CN" altLang="zh-CN" sz="20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  <a:p>
            <a:pPr algn="l" eaLnBrk="1" hangingPunct="1">
              <a:spcBef>
                <a:spcPct val="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3366CC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0825" y="1125538"/>
            <a:ext cx="8664575" cy="5580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081088" lvl="1" indent="-360363" algn="l">
              <a:lnSpc>
                <a:spcPct val="130000"/>
              </a:lnSpc>
              <a:spcBef>
                <a:spcPct val="20000"/>
              </a:spcBef>
              <a:buClr>
                <a:srgbClr val="0074BC"/>
              </a:buClr>
              <a:buSzPct val="80000"/>
              <a:tabLst>
                <a:tab pos="176213" algn="l"/>
                <a:tab pos="354013" algn="l"/>
              </a:tabLst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8104" y="33265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总体体系架构</a:t>
            </a:r>
            <a:endParaRPr lang="zh-CN" altLang="en-US" sz="2000" dirty="0">
              <a:solidFill>
                <a:schemeClr val="bg1"/>
              </a:solidFill>
              <a:ea typeface="黑体" pitchFamily="49" charset="-122"/>
            </a:endParaRPr>
          </a:p>
        </p:txBody>
      </p:sp>
      <p:pic>
        <p:nvPicPr>
          <p:cNvPr id="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50018"/>
            <a:ext cx="76962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759503" y="6700837"/>
            <a:ext cx="457200" cy="157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0825" y="1125538"/>
            <a:ext cx="8664575" cy="5580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081088" lvl="1" indent="-360363" algn="l">
              <a:lnSpc>
                <a:spcPct val="130000"/>
              </a:lnSpc>
              <a:spcBef>
                <a:spcPct val="20000"/>
              </a:spcBef>
              <a:buClr>
                <a:srgbClr val="0074BC"/>
              </a:buClr>
              <a:buSzPct val="80000"/>
              <a:tabLst>
                <a:tab pos="176213" algn="l"/>
                <a:tab pos="354013" algn="l"/>
              </a:tabLst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8024" y="1835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网络</a:t>
            </a: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架构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424936" cy="6231563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27584" y="1340768"/>
            <a:ext cx="7560840" cy="5256584"/>
            <a:chOff x="539552" y="332656"/>
            <a:chExt cx="8064896" cy="6264696"/>
          </a:xfrm>
        </p:grpSpPr>
        <p:sp>
          <p:nvSpPr>
            <p:cNvPr id="5" name="圆角矩形 4"/>
            <p:cNvSpPr/>
            <p:nvPr/>
          </p:nvSpPr>
          <p:spPr>
            <a:xfrm>
              <a:off x="611560" y="332656"/>
              <a:ext cx="7992888" cy="237626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508104" y="692696"/>
              <a:ext cx="2880320" cy="158417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一卡</a:t>
              </a:r>
              <a:r>
                <a:rPr lang="zh-CN" altLang="en-US" dirty="0" smtClean="0"/>
                <a:t>通</a:t>
              </a:r>
              <a:r>
                <a:rPr lang="zh-CN" altLang="en-US" dirty="0"/>
                <a:t>中心机房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128" y="1247031"/>
              <a:ext cx="25146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云形标注 7"/>
            <p:cNvSpPr/>
            <p:nvPr/>
          </p:nvSpPr>
          <p:spPr>
            <a:xfrm>
              <a:off x="3491880" y="3212976"/>
              <a:ext cx="3816424" cy="576064"/>
            </a:xfrm>
            <a:prstGeom prst="cloudCallou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教育网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校园网</a:t>
              </a:r>
              <a:r>
                <a:rPr lang="en-US" altLang="zh-CN" sz="1400" dirty="0" smtClean="0"/>
                <a:t>/</a:t>
              </a:r>
              <a:r>
                <a:rPr lang="zh-CN" altLang="en-US" sz="1400" dirty="0"/>
                <a:t>一卡</a:t>
              </a:r>
              <a:r>
                <a:rPr lang="zh-CN" altLang="en-US" sz="1400" dirty="0" smtClean="0"/>
                <a:t>通专网</a:t>
              </a:r>
              <a:endParaRPr lang="zh-CN" altLang="en-US" sz="1400" dirty="0"/>
            </a:p>
          </p:txBody>
        </p:sp>
        <p:grpSp>
          <p:nvGrpSpPr>
            <p:cNvPr id="9" name="组合 66"/>
            <p:cNvGrpSpPr/>
            <p:nvPr/>
          </p:nvGrpSpPr>
          <p:grpSpPr>
            <a:xfrm>
              <a:off x="539552" y="4221088"/>
              <a:ext cx="3888432" cy="2376264"/>
              <a:chOff x="323528" y="4221088"/>
              <a:chExt cx="3888432" cy="2376264"/>
            </a:xfrm>
          </p:grpSpPr>
          <p:sp>
            <p:nvSpPr>
              <p:cNvPr id="52" name="圆角矩形 9"/>
              <p:cNvSpPr/>
              <p:nvPr/>
            </p:nvSpPr>
            <p:spPr>
              <a:xfrm>
                <a:off x="323528" y="4221088"/>
                <a:ext cx="3888432" cy="237626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18"/>
              <p:cNvGrpSpPr/>
              <p:nvPr/>
            </p:nvGrpSpPr>
            <p:grpSpPr>
              <a:xfrm>
                <a:off x="539552" y="5373216"/>
                <a:ext cx="3312368" cy="576064"/>
                <a:chOff x="899592" y="4293096"/>
                <a:chExt cx="2808312" cy="864096"/>
              </a:xfrm>
            </p:grpSpPr>
            <p:sp>
              <p:nvSpPr>
                <p:cNvPr id="66" name="圆角矩形 8"/>
                <p:cNvSpPr/>
                <p:nvPr/>
              </p:nvSpPr>
              <p:spPr>
                <a:xfrm>
                  <a:off x="899592" y="4293096"/>
                  <a:ext cx="2808312" cy="864096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900" dirty="0" smtClean="0">
                      <a:solidFill>
                        <a:srgbClr val="FF0000"/>
                      </a:solidFill>
                    </a:rPr>
                    <a:t>消费、考勤、门禁、智慧服务站</a:t>
                  </a:r>
                  <a:r>
                    <a:rPr lang="en-US" altLang="zh-CN" sz="900" dirty="0" smtClean="0">
                      <a:solidFill>
                        <a:srgbClr val="FF0000"/>
                      </a:solidFill>
                    </a:rPr>
                    <a:t>,</a:t>
                  </a:r>
                  <a:r>
                    <a:rPr lang="zh-CN" altLang="en-US" sz="900" dirty="0" smtClean="0">
                      <a:solidFill>
                        <a:srgbClr val="FF0000"/>
                      </a:solidFill>
                    </a:rPr>
                    <a:t>各类服务终端</a:t>
                  </a:r>
                  <a:endParaRPr lang="zh-CN" altLang="en-US" sz="900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67" name="Picture 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043609" y="4630189"/>
                  <a:ext cx="576063" cy="382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8" name="Picture 9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691680" y="4646590"/>
                  <a:ext cx="504056" cy="3665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9" name="Picture 10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267744" y="4654116"/>
                  <a:ext cx="288032" cy="4310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0" name="Picture 11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627784" y="4634751"/>
                  <a:ext cx="432048" cy="4504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1" name="Picture 13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131840" y="4612010"/>
                  <a:ext cx="432048" cy="545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4" name="圆角矩形 53"/>
              <p:cNvSpPr/>
              <p:nvPr/>
            </p:nvSpPr>
            <p:spPr>
              <a:xfrm>
                <a:off x="683568" y="6093296"/>
                <a:ext cx="1224136" cy="3600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校区</a:t>
                </a:r>
                <a:endParaRPr lang="zh-CN" altLang="en-US" sz="1400" dirty="0"/>
              </a:p>
            </p:txBody>
          </p:sp>
          <p:grpSp>
            <p:nvGrpSpPr>
              <p:cNvPr id="55" name="组合 25"/>
              <p:cNvGrpSpPr/>
              <p:nvPr/>
            </p:nvGrpSpPr>
            <p:grpSpPr>
              <a:xfrm>
                <a:off x="2555776" y="6021288"/>
                <a:ext cx="1152128" cy="432048"/>
                <a:chOff x="1259632" y="4797152"/>
                <a:chExt cx="1292721" cy="438150"/>
              </a:xfrm>
            </p:grpSpPr>
            <p:pic>
              <p:nvPicPr>
                <p:cNvPr id="63" name="Picture 14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259632" y="4797152"/>
                  <a:ext cx="4286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4" name="Picture 14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691680" y="4797152"/>
                  <a:ext cx="4286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5" name="Picture 14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2123728" y="4797152"/>
                  <a:ext cx="4286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6" name="组合 32"/>
              <p:cNvGrpSpPr/>
              <p:nvPr/>
            </p:nvGrpSpPr>
            <p:grpSpPr>
              <a:xfrm>
                <a:off x="2411760" y="4437113"/>
                <a:ext cx="1656184" cy="732248"/>
                <a:chOff x="1043608" y="3789040"/>
                <a:chExt cx="2160240" cy="951922"/>
              </a:xfrm>
            </p:grpSpPr>
            <p:sp>
              <p:nvSpPr>
                <p:cNvPr id="60" name="椭圆 59"/>
                <p:cNvSpPr/>
                <p:nvPr/>
              </p:nvSpPr>
              <p:spPr>
                <a:xfrm>
                  <a:off x="1043608" y="3789040"/>
                  <a:ext cx="2160240" cy="93610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61" name="Picture 15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403648" y="4005064"/>
                  <a:ext cx="638175" cy="542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TextBox 61"/>
                <p:cNvSpPr txBox="1"/>
                <p:nvPr/>
              </p:nvSpPr>
              <p:spPr>
                <a:xfrm>
                  <a:off x="2123729" y="3882646"/>
                  <a:ext cx="864097" cy="858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dirty="0" smtClean="0"/>
                    <a:t>校园通服务分中心</a:t>
                  </a:r>
                  <a:endParaRPr lang="zh-CN" altLang="en-US" sz="1000" dirty="0"/>
                </a:p>
              </p:txBody>
            </p:sp>
          </p:grpSp>
          <p:grpSp>
            <p:nvGrpSpPr>
              <p:cNvPr id="57" name="组合 35"/>
              <p:cNvGrpSpPr/>
              <p:nvPr/>
            </p:nvGrpSpPr>
            <p:grpSpPr>
              <a:xfrm>
                <a:off x="611560" y="4365104"/>
                <a:ext cx="1584176" cy="936104"/>
                <a:chOff x="1259632" y="3861048"/>
                <a:chExt cx="1584176" cy="9361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1259632" y="3861048"/>
                  <a:ext cx="1584176" cy="93610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000" dirty="0" smtClean="0"/>
                    <a:t>通用前置、通讯中间件</a:t>
                  </a:r>
                  <a:endParaRPr lang="zh-CN" altLang="en-US" sz="1000" dirty="0"/>
                </a:p>
              </p:txBody>
            </p:sp>
            <p:pic>
              <p:nvPicPr>
                <p:cNvPr id="59" name="Picture 16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475656" y="4221088"/>
                  <a:ext cx="1137726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0" name="闪电形 9"/>
            <p:cNvSpPr/>
            <p:nvPr/>
          </p:nvSpPr>
          <p:spPr>
            <a:xfrm>
              <a:off x="3275856" y="3861048"/>
              <a:ext cx="1368152" cy="288032"/>
            </a:xfrm>
            <a:prstGeom prst="lightningBolt">
              <a:avLst/>
            </a:prstGeom>
            <a:solidFill>
              <a:srgbClr val="FFFF00"/>
            </a:solidFill>
            <a:scene3d>
              <a:camera prst="orthographicFront">
                <a:rot lat="0" lon="5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37"/>
            <p:cNvGrpSpPr/>
            <p:nvPr/>
          </p:nvGrpSpPr>
          <p:grpSpPr>
            <a:xfrm>
              <a:off x="3059832" y="476672"/>
              <a:ext cx="2232248" cy="720080"/>
              <a:chOff x="1043608" y="3695430"/>
              <a:chExt cx="2160240" cy="936104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1043608" y="3695430"/>
                <a:ext cx="2160240" cy="93610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0" name="Picture 15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322349" y="3882649"/>
                <a:ext cx="487796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2339751" y="3789040"/>
                <a:ext cx="864097" cy="66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一卡通</a:t>
                </a:r>
                <a:r>
                  <a:rPr lang="zh-CN" altLang="en-US" sz="1100" dirty="0" smtClean="0"/>
                  <a:t>服务中心</a:t>
                </a:r>
                <a:endParaRPr lang="zh-CN" altLang="en-US" sz="1100" dirty="0"/>
              </a:p>
            </p:txBody>
          </p:sp>
        </p:grpSp>
        <p:grpSp>
          <p:nvGrpSpPr>
            <p:cNvPr id="12" name="组合 42"/>
            <p:cNvGrpSpPr/>
            <p:nvPr/>
          </p:nvGrpSpPr>
          <p:grpSpPr>
            <a:xfrm>
              <a:off x="3275856" y="1628800"/>
              <a:ext cx="1872208" cy="720080"/>
              <a:chOff x="1259632" y="3861048"/>
              <a:chExt cx="1584176" cy="936104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1259632" y="3861048"/>
                <a:ext cx="1584176" cy="93610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000" dirty="0" smtClean="0"/>
                  <a:t>通用前置、通讯中间件</a:t>
                </a:r>
                <a:endParaRPr lang="zh-CN" altLang="en-US" sz="1000" dirty="0"/>
              </a:p>
            </p:txBody>
          </p:sp>
          <p:pic>
            <p:nvPicPr>
              <p:cNvPr id="48" name="Picture 16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475656" y="4221088"/>
                <a:ext cx="1137726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圆角矩形 12"/>
            <p:cNvSpPr/>
            <p:nvPr/>
          </p:nvSpPr>
          <p:spPr>
            <a:xfrm>
              <a:off x="1115616" y="548680"/>
              <a:ext cx="1728192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主校区</a:t>
              </a:r>
              <a:endParaRPr lang="zh-CN" altLang="en-US" dirty="0"/>
            </a:p>
          </p:txBody>
        </p:sp>
        <p:grpSp>
          <p:nvGrpSpPr>
            <p:cNvPr id="14" name="组合 67"/>
            <p:cNvGrpSpPr/>
            <p:nvPr/>
          </p:nvGrpSpPr>
          <p:grpSpPr>
            <a:xfrm>
              <a:off x="4644008" y="4221088"/>
              <a:ext cx="3888432" cy="2376264"/>
              <a:chOff x="4644008" y="4149080"/>
              <a:chExt cx="3888432" cy="2376264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644008" y="4149080"/>
                <a:ext cx="3888432" cy="237626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组合 47"/>
              <p:cNvGrpSpPr/>
              <p:nvPr/>
            </p:nvGrpSpPr>
            <p:grpSpPr>
              <a:xfrm>
                <a:off x="4932040" y="5301208"/>
                <a:ext cx="3312368" cy="576064"/>
                <a:chOff x="899592" y="4293096"/>
                <a:chExt cx="2808312" cy="864096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899592" y="4293096"/>
                  <a:ext cx="2808312" cy="864096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900" dirty="0" smtClean="0">
                      <a:solidFill>
                        <a:srgbClr val="FF0000"/>
                      </a:solidFill>
                    </a:rPr>
                    <a:t>消费、考勤、门禁、智慧服务站</a:t>
                  </a:r>
                  <a:r>
                    <a:rPr lang="en-US" altLang="zh-CN" sz="900" dirty="0" smtClean="0">
                      <a:solidFill>
                        <a:srgbClr val="FF0000"/>
                      </a:solidFill>
                    </a:rPr>
                    <a:t>,</a:t>
                  </a:r>
                  <a:r>
                    <a:rPr lang="zh-CN" altLang="en-US" sz="900" dirty="0" smtClean="0">
                      <a:solidFill>
                        <a:srgbClr val="FF0000"/>
                      </a:solidFill>
                    </a:rPr>
                    <a:t>各类服务终端</a:t>
                  </a:r>
                  <a:endParaRPr lang="zh-CN" altLang="en-US" sz="900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2" name="Picture 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043609" y="4630189"/>
                  <a:ext cx="576063" cy="382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" name="Picture 9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691680" y="4646590"/>
                  <a:ext cx="504056" cy="3665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" name="Picture 10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2267744" y="4654116"/>
                  <a:ext cx="288032" cy="4310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" name="Picture 11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627784" y="4634751"/>
                  <a:ext cx="432048" cy="4504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" name="Picture 13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131840" y="4612010"/>
                  <a:ext cx="432048" cy="545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9" name="圆角矩形 28"/>
              <p:cNvSpPr/>
              <p:nvPr/>
            </p:nvSpPr>
            <p:spPr>
              <a:xfrm>
                <a:off x="5076056" y="6021288"/>
                <a:ext cx="1224136" cy="3600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B</a:t>
                </a:r>
                <a:r>
                  <a:rPr lang="zh-CN" altLang="en-US" sz="1400" dirty="0" smtClean="0"/>
                  <a:t>校区</a:t>
                </a:r>
                <a:endParaRPr lang="zh-CN" altLang="en-US" sz="1400" dirty="0"/>
              </a:p>
            </p:txBody>
          </p:sp>
          <p:grpSp>
            <p:nvGrpSpPr>
              <p:cNvPr id="30" name="组合 55"/>
              <p:cNvGrpSpPr/>
              <p:nvPr/>
            </p:nvGrpSpPr>
            <p:grpSpPr>
              <a:xfrm>
                <a:off x="6948264" y="5949280"/>
                <a:ext cx="1152128" cy="432048"/>
                <a:chOff x="1259632" y="4797152"/>
                <a:chExt cx="1292721" cy="438150"/>
              </a:xfrm>
            </p:grpSpPr>
            <p:pic>
              <p:nvPicPr>
                <p:cNvPr id="38" name="Picture 14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259632" y="4797152"/>
                  <a:ext cx="4286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9" name="Picture 14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691680" y="4797152"/>
                  <a:ext cx="4286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" name="Picture 14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2123728" y="4797152"/>
                  <a:ext cx="428625" cy="43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1" name="组合 59"/>
              <p:cNvGrpSpPr/>
              <p:nvPr/>
            </p:nvGrpSpPr>
            <p:grpSpPr>
              <a:xfrm>
                <a:off x="4860032" y="4365103"/>
                <a:ext cx="1656184" cy="732252"/>
                <a:chOff x="1043608" y="3789040"/>
                <a:chExt cx="2160240" cy="951928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1043608" y="3789040"/>
                  <a:ext cx="2160240" cy="93610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6" name="Picture 15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403648" y="4005064"/>
                  <a:ext cx="638175" cy="542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2123729" y="3882650"/>
                  <a:ext cx="864097" cy="858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dirty="0" smtClean="0"/>
                    <a:t>校园通服务分中心</a:t>
                  </a:r>
                  <a:endParaRPr lang="zh-CN" altLang="en-US" sz="1000" dirty="0"/>
                </a:p>
              </p:txBody>
            </p:sp>
          </p:grpSp>
          <p:grpSp>
            <p:nvGrpSpPr>
              <p:cNvPr id="32" name="组合 63"/>
              <p:cNvGrpSpPr/>
              <p:nvPr/>
            </p:nvGrpSpPr>
            <p:grpSpPr>
              <a:xfrm>
                <a:off x="6660232" y="4293096"/>
                <a:ext cx="1584176" cy="936104"/>
                <a:chOff x="1259632" y="3861048"/>
                <a:chExt cx="1584176" cy="936104"/>
              </a:xfrm>
            </p:grpSpPr>
            <p:sp>
              <p:nvSpPr>
                <p:cNvPr id="33" name="圆角矩形 32"/>
                <p:cNvSpPr/>
                <p:nvPr/>
              </p:nvSpPr>
              <p:spPr>
                <a:xfrm>
                  <a:off x="1259632" y="3861048"/>
                  <a:ext cx="1584176" cy="93610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000" dirty="0" smtClean="0"/>
                    <a:t>通用前置、通讯中间件</a:t>
                  </a:r>
                  <a:endParaRPr lang="zh-CN" altLang="en-US" sz="1000" dirty="0"/>
                </a:p>
              </p:txBody>
            </p:sp>
            <p:pic>
              <p:nvPicPr>
                <p:cNvPr id="34" name="Picture 16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1475656" y="4221088"/>
                  <a:ext cx="1137726" cy="5040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5" name="云形标注 14"/>
            <p:cNvSpPr/>
            <p:nvPr/>
          </p:nvSpPr>
          <p:spPr>
            <a:xfrm>
              <a:off x="611560" y="3068960"/>
              <a:ext cx="2232248" cy="504056"/>
            </a:xfrm>
            <a:prstGeom prst="cloudCallou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支付通道网络</a:t>
              </a:r>
              <a:endParaRPr lang="zh-CN" altLang="en-US" sz="1400" dirty="0"/>
            </a:p>
          </p:txBody>
        </p:sp>
        <p:pic>
          <p:nvPicPr>
            <p:cNvPr id="16" name="Picture 18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851920" y="620688"/>
              <a:ext cx="360040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9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67744" y="6021288"/>
              <a:ext cx="495300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444208" y="6021288"/>
              <a:ext cx="495300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76"/>
            <p:cNvGrpSpPr/>
            <p:nvPr/>
          </p:nvGrpSpPr>
          <p:grpSpPr>
            <a:xfrm>
              <a:off x="1187624" y="1556792"/>
              <a:ext cx="1656184" cy="523875"/>
              <a:chOff x="1979712" y="3501008"/>
              <a:chExt cx="1364729" cy="523875"/>
            </a:xfrm>
          </p:grpSpPr>
          <p:pic>
            <p:nvPicPr>
              <p:cNvPr id="24" name="Picture 17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979712" y="3501008"/>
                <a:ext cx="409575" cy="504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1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2483768" y="3501008"/>
                <a:ext cx="390525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2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2915816" y="3501008"/>
                <a:ext cx="428625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" name="Picture 2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580112" y="3789039"/>
              <a:ext cx="1656184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4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835697" y="3717032"/>
              <a:ext cx="2281266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4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548339" y="2708920"/>
              <a:ext cx="2023661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4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5292080" y="2708920"/>
              <a:ext cx="2023661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2" name="TextBox 71"/>
          <p:cNvSpPr txBox="1"/>
          <p:nvPr/>
        </p:nvSpPr>
        <p:spPr>
          <a:xfrm>
            <a:off x="4860032" y="33265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网络架构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集中式模式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</TotalTime>
  <Words>1381</Words>
  <Application>Microsoft Office PowerPoint</Application>
  <PresentationFormat>全屏显示(4:3)</PresentationFormat>
  <Paragraphs>239</Paragraphs>
  <Slides>29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 Unicode MS</vt:lpstr>
      <vt:lpstr>方正舒体</vt:lpstr>
      <vt:lpstr>黑体</vt:lpstr>
      <vt:lpstr>楷体_GB2312</vt:lpstr>
      <vt:lpstr>宋体</vt:lpstr>
      <vt:lpstr>微软雅黑</vt:lpstr>
      <vt:lpstr>Arial</vt:lpstr>
      <vt:lpstr>Calibri</vt:lpstr>
      <vt:lpstr>High Tower Text</vt:lpstr>
      <vt:lpstr>Times New Roman</vt:lpstr>
      <vt:lpstr>Verdana</vt:lpstr>
      <vt:lpstr>Wingdings</vt:lpstr>
      <vt:lpstr>Office 主题</vt:lpstr>
      <vt:lpstr>Visio</vt:lpstr>
      <vt:lpstr>PowerPoint 演示文稿</vt:lpstr>
      <vt:lpstr>PowerPoint 演示文稿</vt:lpstr>
      <vt:lpstr>团队服务过的教育行业用户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功能结构</vt:lpstr>
      <vt:lpstr>PowerPoint 演示文稿</vt:lpstr>
      <vt:lpstr>PowerPoint 演示文稿</vt:lpstr>
      <vt:lpstr>PowerPoint 演示文稿</vt:lpstr>
      <vt:lpstr>金融消费类应用</vt:lpstr>
      <vt:lpstr>身份识别类应用</vt:lpstr>
      <vt:lpstr>信息服务类应用</vt:lpstr>
      <vt:lpstr>流程整合类应用</vt:lpstr>
      <vt:lpstr>流程整合类应用--对接方式</vt:lpstr>
      <vt:lpstr>一卡通产品优势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SunGard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yijin.zhai</dc:creator>
  <cp:lastModifiedBy>macson peng</cp:lastModifiedBy>
  <cp:revision>219</cp:revision>
  <dcterms:created xsi:type="dcterms:W3CDTF">2007-07-27T06:54:27Z</dcterms:created>
  <dcterms:modified xsi:type="dcterms:W3CDTF">2013-06-28T18:19:40Z</dcterms:modified>
</cp:coreProperties>
</file>