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3" r:id="rId6"/>
    <p:sldId id="264" r:id="rId7"/>
    <p:sldId id="265" r:id="rId8"/>
    <p:sldId id="266" r:id="rId9"/>
    <p:sldId id="257" r:id="rId10"/>
    <p:sldId id="261" r:id="rId11"/>
    <p:sldId id="262" r:id="rId12"/>
  </p:sldIdLst>
  <p:sldSz cx="9906000" cy="6858000" type="A4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AE8"/>
    <a:srgbClr val="D7D2CD"/>
    <a:srgbClr val="CC6600"/>
    <a:srgbClr val="33CC33"/>
    <a:srgbClr val="CCFF33"/>
    <a:srgbClr val="00CC99"/>
    <a:srgbClr val="D9EDEF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94660"/>
  </p:normalViewPr>
  <p:slideViewPr>
    <p:cSldViewPr>
      <p:cViewPr varScale="1">
        <p:scale>
          <a:sx n="71" d="100"/>
          <a:sy n="71" d="100"/>
        </p:scale>
        <p:origin x="-39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3050" y="692150"/>
            <a:ext cx="9288463" cy="792163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437063"/>
            <a:ext cx="9215438" cy="936625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 smtClean="0"/>
              <a:t>单击此处编辑母版副标题样式</a:t>
            </a:r>
            <a:endParaRPr lang="ja-JP" alt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44488" y="6237288"/>
            <a:ext cx="2311400" cy="47625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657600" y="6237288"/>
            <a:ext cx="2303463" cy="47625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58050" y="6237288"/>
            <a:ext cx="2311400" cy="476250"/>
          </a:xfrm>
        </p:spPr>
        <p:txBody>
          <a:bodyPr/>
          <a:lstStyle>
            <a:lvl1pPr>
              <a:defRPr sz="1400"/>
            </a:lvl1pPr>
          </a:lstStyle>
          <a:p>
            <a:fld id="{247E14CB-BBD6-44BD-ABE0-C70A3577E6B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3AE58-0B88-49E0-8E50-FCAF5853300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115888"/>
            <a:ext cx="2411413" cy="5618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8588" y="115888"/>
            <a:ext cx="7085012" cy="5618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C8237-6B9E-4F0D-B57F-CD198CCCC06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B2C43-9E88-4537-A0B0-13A530661BD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BE4C6-F56C-41AD-A923-6D45436F394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588" y="1412875"/>
            <a:ext cx="474821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748213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5DAFC-8C26-4DF3-A2C9-F5CB1C1D4D4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6D9F6-9565-4BB2-80A8-2FFF4F886FB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41088-086F-4566-8561-E1D20765114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6CB2C-F83E-414F-951A-6E3F85A60B8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AE414-E6DF-4677-8B39-AF6E5DBB7E0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D9296-DEA3-446D-AEF8-AE2AD36A9BB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53225" y="115888"/>
            <a:ext cx="3024188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588" y="1412875"/>
            <a:ext cx="96488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5876925"/>
            <a:ext cx="2311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588" y="6453188"/>
            <a:ext cx="3136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8588" y="6165850"/>
            <a:ext cx="2311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3D907C-99AE-46B6-AC79-BDC018EAC17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校园一卡通产品部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SmartCard</a:t>
            </a:r>
            <a:r>
              <a:rPr lang="en-US" altLang="zh-CN" dirty="0" smtClean="0"/>
              <a:t> Dept. of H&amp;E</a:t>
            </a:r>
            <a:endParaRPr lang="zh-CN" altLang="zh-CN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工作汇报</a:t>
            </a:r>
            <a:endParaRPr lang="en-US" altLang="zh-CN" dirty="0" smtClean="0"/>
          </a:p>
          <a:p>
            <a:r>
              <a:rPr lang="en-US" altLang="zh-CN" dirty="0" smtClean="0"/>
              <a:t>Work Report</a:t>
            </a:r>
            <a:endParaRPr lang="zh-CN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部门现状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新产品开发。本年度计划开发两个新产品，一个为独立产品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城市一卡通；另一个为附属子产品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网上支付平台</a:t>
            </a:r>
            <a:r>
              <a:rPr lang="en-US" altLang="zh-CN" sz="1800" dirty="0" smtClean="0"/>
              <a:t>. New product R&amp;D: two new products are on the R&amp;D plan, one is independent product—City </a:t>
            </a:r>
            <a:r>
              <a:rPr lang="en-US" altLang="zh-CN" sz="1800" dirty="0" err="1" smtClean="0"/>
              <a:t>SmartCard</a:t>
            </a:r>
            <a:r>
              <a:rPr lang="en-US" altLang="zh-CN" sz="1800" dirty="0" smtClean="0"/>
              <a:t>, the other one is sub-product –online pay platform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04528" y="3140968"/>
          <a:ext cx="7704856" cy="20882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0280"/>
                <a:gridCol w="1332148"/>
                <a:gridCol w="1926214"/>
                <a:gridCol w="1926214"/>
              </a:tblGrid>
              <a:tr h="6960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新产品名称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产品分析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开发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小计</a:t>
                      </a:r>
                    </a:p>
                  </a:txBody>
                  <a:tcPr marL="9525" marR="9525" marT="9525" marB="0" anchor="ctr"/>
                </a:tc>
              </a:tr>
              <a:tr h="6960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城市一卡通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</a:tr>
              <a:tr h="6960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校园一卡通网上支付平台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部门问题与风险</a:t>
            </a:r>
            <a:r>
              <a:rPr lang="en-US" altLang="zh-CN" dirty="0" smtClean="0"/>
              <a:t>Risks and Problems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0472" y="1268760"/>
          <a:ext cx="9433047" cy="540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7167"/>
                <a:gridCol w="4543473"/>
                <a:gridCol w="367240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风险或问题说明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应对或解决办法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人员类</a:t>
                      </a:r>
                      <a:r>
                        <a:rPr lang="en-US" altLang="zh-CN" sz="1800" dirty="0" smtClean="0"/>
                        <a:t>Headcounts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在编人员不足</a:t>
                      </a:r>
                      <a:r>
                        <a:rPr lang="en-US" altLang="zh-CN" sz="1800" dirty="0" smtClean="0"/>
                        <a:t>no sufficient headcounts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已经申请招聘有经验人员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人员流失</a:t>
                      </a:r>
                      <a:r>
                        <a:rPr lang="en-US" altLang="zh-CN" sz="1800" dirty="0" smtClean="0"/>
                        <a:t>high turnover rate</a:t>
                      </a:r>
                      <a:r>
                        <a:rPr lang="zh-CN" altLang="en-US" dirty="0" smtClean="0"/>
                        <a:t>招聘缓慢</a:t>
                      </a:r>
                      <a:r>
                        <a:rPr lang="en-US" altLang="zh-CN" sz="1800" dirty="0" smtClean="0"/>
                        <a:t>slow recruiting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现有团队的产品研发人员投入到已知的工作任务当中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业务人员离职带来的人员交替风险</a:t>
                      </a:r>
                      <a:r>
                        <a:rPr lang="en-US" altLang="zh-CN" sz="1800" dirty="0" smtClean="0"/>
                        <a:t>high turnover rate could bring risk on core R&amp;D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从现有团队中选择适当人员接替相关工作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zh-CN" altLang="en-US" dirty="0" smtClean="0"/>
                        <a:t>产品类</a:t>
                      </a:r>
                      <a:r>
                        <a:rPr lang="en-US" altLang="zh-CN" sz="1800" dirty="0" smtClean="0"/>
                        <a:t>products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二次开发需求量大</a:t>
                      </a:r>
                      <a:r>
                        <a:rPr lang="en-US" altLang="zh-CN" sz="1800" dirty="0" smtClean="0"/>
                        <a:t>second-time development requirements increase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招聘新人员，顺延相关工作计划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产品版本多，维护工作风险高</a:t>
                      </a:r>
                      <a:r>
                        <a:rPr lang="en-US" altLang="zh-CN" sz="1800" dirty="0" smtClean="0"/>
                        <a:t>too many product versions, high risk maintenance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投入人员将所有版本进行整理，然后初步为客户提供可行性升级方案，并正式放弃</a:t>
                      </a:r>
                      <a:r>
                        <a:rPr lang="en-US" altLang="zh-CN" dirty="0" smtClean="0"/>
                        <a:t>1.0</a:t>
                      </a:r>
                      <a:r>
                        <a:rPr lang="zh-CN" altLang="en-US" dirty="0" smtClean="0"/>
                        <a:t>版本的校园一卡通。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产品投产后带来的系统运维成本高</a:t>
                      </a:r>
                      <a:r>
                        <a:rPr lang="en-US" altLang="zh-CN" sz="1800" dirty="0" smtClean="0"/>
                        <a:t>high maintenance after product go-lice</a:t>
                      </a:r>
                      <a:r>
                        <a:rPr lang="zh-CN" altLang="en-US" sz="1800" dirty="0" smtClean="0"/>
                        <a:t>第三方硬件带来的产品风险</a:t>
                      </a:r>
                      <a:r>
                        <a:rPr lang="en-US" altLang="zh-CN" sz="1800" dirty="0" smtClean="0"/>
                        <a:t>third party hardware brings risk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增加维护成本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新产品研发不能正常开展</a:t>
                      </a:r>
                      <a:r>
                        <a:rPr lang="en-US" altLang="zh-CN" sz="1800" dirty="0" smtClean="0"/>
                        <a:t>New product R&amp;D cannot be carried out effectively.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暂停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部门现状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Dept. Situation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财务状况</a:t>
            </a:r>
            <a:r>
              <a:rPr lang="en-US" altLang="zh-CN" dirty="0" smtClean="0"/>
              <a:t>Financial situation</a:t>
            </a:r>
            <a:r>
              <a:rPr lang="zh-CN" altLang="en-US" dirty="0" smtClean="0"/>
              <a:t>。产品部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年收现指标</a:t>
            </a:r>
            <a:r>
              <a:rPr lang="en-US" altLang="zh-CN" dirty="0" smtClean="0"/>
              <a:t>900</a:t>
            </a:r>
            <a:r>
              <a:rPr lang="zh-CN" altLang="en-US" dirty="0" smtClean="0"/>
              <a:t>万。目前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预测确认收入</a:t>
            </a:r>
            <a:r>
              <a:rPr lang="en-US" altLang="zh-CN" dirty="0" smtClean="0"/>
              <a:t>predicted revenue recognition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4,204,978</a:t>
            </a:r>
          </a:p>
          <a:p>
            <a:r>
              <a:rPr lang="zh-CN" altLang="en-US" dirty="0" smtClean="0"/>
              <a:t>维护类合同确认收入</a:t>
            </a:r>
            <a:r>
              <a:rPr lang="en-US" altLang="zh-CN" dirty="0" smtClean="0"/>
              <a:t>maintenance contract revenue recognition962,227</a:t>
            </a:r>
          </a:p>
          <a:p>
            <a:r>
              <a:rPr lang="zh-CN" altLang="en-US" dirty="0" smtClean="0"/>
              <a:t>实际缺口</a:t>
            </a:r>
            <a:r>
              <a:rPr lang="en-US" altLang="zh-CN" dirty="0" smtClean="0"/>
              <a:t>gap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3,832,795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部门现状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项目或客户概况 </a:t>
            </a:r>
            <a:r>
              <a:rPr lang="en-US" altLang="zh-CN" dirty="0" smtClean="0"/>
              <a:t>project and client situation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20552" y="2204864"/>
          <a:ext cx="6604000" cy="295233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302000"/>
                <a:gridCol w="3302000"/>
              </a:tblGrid>
              <a:tr h="49205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实际客户总数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维护期客户 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实施期客户 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非实际客户总数</a:t>
                      </a:r>
                      <a:endParaRPr lang="en-US" altLang="zh-CN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潜在客户 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非维护期客户 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部门现状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部门工作量概况</a:t>
            </a:r>
            <a:r>
              <a:rPr lang="en-US" altLang="zh-CN" sz="1600" dirty="0" smtClean="0"/>
              <a:t>division workload situation</a:t>
            </a:r>
            <a:r>
              <a:rPr lang="zh-CN" altLang="en-US" sz="1600" dirty="0" smtClean="0"/>
              <a:t>。截止到</a:t>
            </a:r>
            <a:r>
              <a:rPr lang="en-US" altLang="zh-CN" sz="1600" dirty="0" smtClean="0"/>
              <a:t>2011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月初，已完成产品实施、产品维护、二次需求开发、新项目售前支持共计</a:t>
            </a:r>
            <a:r>
              <a:rPr lang="en-US" altLang="zh-CN" sz="1600" dirty="0" smtClean="0"/>
              <a:t>52</a:t>
            </a:r>
            <a:r>
              <a:rPr lang="zh-CN" altLang="en-US" sz="1600" dirty="0" smtClean="0"/>
              <a:t>个人月。已知的待处理工作预计需</a:t>
            </a:r>
            <a:r>
              <a:rPr lang="en-US" altLang="zh-CN" sz="1600" dirty="0" smtClean="0"/>
              <a:t>83</a:t>
            </a:r>
            <a:r>
              <a:rPr lang="zh-CN" altLang="en-US" sz="1600" dirty="0" smtClean="0"/>
              <a:t>个人月；本年度后续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个月可能新增工作量未知。</a:t>
            </a:r>
            <a:r>
              <a:rPr lang="en-US" altLang="zh-CN" sz="1600" dirty="0" smtClean="0"/>
              <a:t>Until May 2011, the total workload of completed implementation, maintenance, requirements R&amp;D and new project pre-sale is 52 man months. Remaining workload is 83 man months. Workload in the next 8 month remained </a:t>
            </a:r>
            <a:r>
              <a:rPr lang="en-US" altLang="zh-CN" sz="1600" dirty="0" err="1" smtClean="0"/>
              <a:t>unknow</a:t>
            </a:r>
            <a:r>
              <a:rPr lang="en-US" altLang="zh-CN" sz="1600" dirty="0" smtClean="0"/>
              <a:t>.  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04528" y="3356992"/>
          <a:ext cx="8496943" cy="2376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6140"/>
                <a:gridCol w="1016175"/>
                <a:gridCol w="1416157"/>
                <a:gridCol w="1416157"/>
                <a:gridCol w="1416157"/>
                <a:gridCol w="1416157"/>
              </a:tblGrid>
              <a:tr h="59406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已知工作包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小计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维护期客户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非维护期客户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实施期客户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潜在客户</a:t>
                      </a:r>
                    </a:p>
                  </a:txBody>
                  <a:tcPr marL="9525" marR="9525" marT="9525" marB="0" anchor="ctr"/>
                </a:tc>
              </a:tr>
              <a:tr h="59406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已完成工作（人月）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</a:tr>
              <a:tr h="59406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待处理工作（人月）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</a:tr>
              <a:tr h="594066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工作量合计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部门现状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所有客户关键问题列表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（直接影响客户满意度）</a:t>
            </a:r>
            <a:r>
              <a:rPr lang="en-US" altLang="zh-CN" sz="1800" dirty="0" smtClean="0"/>
              <a:t>client key issues 1 (directly affects customer satisfaction)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72480" y="2060848"/>
          <a:ext cx="8856984" cy="334581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738287"/>
                <a:gridCol w="2690205"/>
                <a:gridCol w="2214246"/>
                <a:gridCol w="2214246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dirty="0"/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/>
                        <a:t>哈尔滨工程大学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/>
                        <a:t>新上水控设备引发的用卡问题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/>
                        <a:t>处理中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/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/>
                        <a:t>上海海洋大学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/>
                        <a:t>新增统计报表的需求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/>
                        <a:t>待处理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/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/>
                        <a:t>成都电子科技大学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/>
                        <a:t>新增银行圈存的业务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/>
                        <a:t>处理中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/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/>
                        <a:t>常州刘国钧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/>
                        <a:t>与第三方系统账目不平的问题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/>
                        <a:t>待处理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/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/>
                        <a:t>上海海事大学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/>
                        <a:t>银行圈存的经常性写卡失败的问题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/>
                        <a:t>待处理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/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/>
                        <a:t>安徽工业大学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/>
                        <a:t>自助复印的新增需求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/>
                        <a:t>待处理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/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/>
                        <a:t>昆明冶金高等专科学校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/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/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/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/>
                        <a:t>上海电机学院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/>
                        <a:t>0</a:t>
                      </a:r>
                      <a:r>
                        <a:rPr lang="zh-CN" altLang="en-US" sz="1600" u="none" strike="noStrike"/>
                        <a:t>元消费的问题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/>
                        <a:t>待处理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部门现状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所有客户关键问题列表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（直接影响客户满意度）</a:t>
            </a:r>
            <a:r>
              <a:rPr lang="en-US" altLang="zh-CN" sz="1800" dirty="0" smtClean="0"/>
              <a:t>client key issues 2 (directly affects customer satisfaction)</a:t>
            </a:r>
            <a:endParaRPr lang="zh-CN" altLang="en-US" sz="1800" dirty="0" smtClean="0"/>
          </a:p>
          <a:p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72480" y="2060848"/>
          <a:ext cx="8856984" cy="309308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738287"/>
                <a:gridCol w="2690205"/>
                <a:gridCol w="2214246"/>
                <a:gridCol w="2214246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上海外国语大学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云南交通职业技术学院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复旦大学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系统升级的问题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待处理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上海理工大学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系统升级的问题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上海应用技术学院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第三方数据同步的问题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待处理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云南财经大学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新的手持机设备接入的问题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上海信息技术学院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新增报表的需求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处理中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上海电视大学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手持机设备的接入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已处理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部门现状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所有客户关键问题列表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（直接影响客户满意度）</a:t>
            </a:r>
            <a:r>
              <a:rPr lang="en-US" altLang="zh-CN" sz="1800" dirty="0" smtClean="0"/>
              <a:t>client key issues 3(directly affects customer satisfaction)</a:t>
            </a:r>
            <a:endParaRPr lang="zh-CN" altLang="en-US" sz="1800" dirty="0" smtClean="0"/>
          </a:p>
          <a:p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72480" y="2060848"/>
          <a:ext cx="8856984" cy="334581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738287"/>
                <a:gridCol w="2690205"/>
                <a:gridCol w="2214246"/>
                <a:gridCol w="2214246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四川农业大学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门禁系统、考勤系统的问题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已处理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重庆城市管理学院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系统升级的问题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待处理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云南电视大学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系统升级的问题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待处理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内蒙古财经大学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新增空中充值功能的系统升级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已处理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内蒙古医科学院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新增水控转账的问题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待处理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大连海事大学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门禁系统的问题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处理中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广州大学城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手持设备的流水采集问题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待处理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泰州大学城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系统升级的问题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已处理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部门现状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1800" dirty="0" smtClean="0">
                <a:solidFill>
                  <a:srgbClr val="000000"/>
                </a:solidFill>
              </a:rPr>
              <a:t>所有客户关键问题列表</a:t>
            </a:r>
            <a:r>
              <a:rPr lang="en-US" altLang="zh-CN" sz="1800" dirty="0" smtClean="0">
                <a:solidFill>
                  <a:srgbClr val="000000"/>
                </a:solidFill>
              </a:rPr>
              <a:t>4</a:t>
            </a:r>
            <a:r>
              <a:rPr lang="zh-CN" altLang="en-US" sz="1800" dirty="0" smtClean="0">
                <a:solidFill>
                  <a:srgbClr val="000000"/>
                </a:solidFill>
              </a:rPr>
              <a:t>（直接影响客户满意度）</a:t>
            </a:r>
            <a:r>
              <a:rPr lang="en-US" altLang="zh-CN" sz="1800" dirty="0" smtClean="0">
                <a:solidFill>
                  <a:srgbClr val="000000"/>
                </a:solidFill>
              </a:rPr>
              <a:t>client key issues 4 (directly affects customer satisfaction)</a:t>
            </a:r>
            <a:endParaRPr lang="zh-CN" altLang="en-US" sz="1800" dirty="0" smtClean="0">
              <a:solidFill>
                <a:srgbClr val="000000"/>
              </a:solidFill>
            </a:endParaRPr>
          </a:p>
          <a:p>
            <a:pPr lvl="0"/>
            <a:endParaRPr lang="zh-CN" altLang="en-US" sz="1800" dirty="0">
              <a:solidFill>
                <a:srgbClr val="00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72480" y="2060848"/>
          <a:ext cx="8856984" cy="309308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738287"/>
                <a:gridCol w="2690205"/>
                <a:gridCol w="2214246"/>
                <a:gridCol w="2214246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上海公安高等专科学校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门禁不能正常使用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已处理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松江大学城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新上设备流水不能正常上传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处理中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公共问题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所有客户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卡库不平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待处理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  <a:tr h="370840">
                <a:tc vMerge="1">
                  <a:txBody>
                    <a:bodyPr/>
                    <a:lstStyle/>
                    <a:p>
                      <a:pPr algn="ctr" fontAlgn="t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pPr algn="ctr" fontAlgn="t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自助服务系统写卡失败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pPr algn="ctr" fontAlgn="t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部门现状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人员状况。在职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人，已离职或待离职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人。人员编制</a:t>
            </a:r>
            <a:r>
              <a:rPr lang="en-US" altLang="zh-CN" sz="1800" dirty="0" smtClean="0"/>
              <a:t>13</a:t>
            </a:r>
            <a:r>
              <a:rPr lang="zh-CN" altLang="en-US" sz="1800" dirty="0" smtClean="0"/>
              <a:t>人。目前剩余可用人月数为</a:t>
            </a:r>
            <a:r>
              <a:rPr lang="en-US" altLang="zh-CN" sz="1800" dirty="0" smtClean="0"/>
              <a:t>80</a:t>
            </a:r>
            <a:r>
              <a:rPr lang="zh-CN" altLang="en-US" sz="1800" dirty="0" smtClean="0"/>
              <a:t>人月 </a:t>
            </a:r>
            <a:r>
              <a:rPr lang="en-US" altLang="zh-CN" sz="1800" dirty="0" smtClean="0"/>
              <a:t>headcount situation: 10 staffs on position, 3 has resigned, total 13 planned headcounts. Remaining available man month is 80.  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8504" y="2492896"/>
          <a:ext cx="4680520" cy="3816423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340260"/>
                <a:gridCol w="2340260"/>
              </a:tblGrid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彭海宇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/>
                        <a:t>在职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何林青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/>
                        <a:t>在职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韩纪伟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/>
                        <a:t>在职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汤成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/>
                        <a:t>在职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/>
                        <a:t>翟宜进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在职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/>
                        <a:t>王彦兵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在职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/>
                        <a:t>陈世祥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在职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/>
                        <a:t>游毅明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在职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/>
                        <a:t>肖林海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在职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smtClean="0"/>
                        <a:t>聂龙海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dirty="0" smtClean="0"/>
                        <a:t>在职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闻剑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待离职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郭勇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离职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/>
                        <a:t>韩海东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离职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办公室和计算机设计模板">
  <a:themeElements>
    <a:clrScheme name="pc_busineｓｓ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pc_busineｓｓ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pc_busineｓｓ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busineｓｓ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busineｓｓ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busineｓｓ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busineｓｓ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busineｓｓ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办公室和计算机设计模板</Template>
  <TotalTime>253</TotalTime>
  <Words>941</Words>
  <Application>Microsoft Office PowerPoint</Application>
  <PresentationFormat>A4 纸张(210x297 毫米)</PresentationFormat>
  <Paragraphs>231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办公室和计算机设计模板</vt:lpstr>
      <vt:lpstr>校园一卡通产品部 SmartCard Dept. of H&amp;E</vt:lpstr>
      <vt:lpstr>部门现状 Dept. Situation</vt:lpstr>
      <vt:lpstr>部门现状</vt:lpstr>
      <vt:lpstr>部门现状</vt:lpstr>
      <vt:lpstr>部门现状</vt:lpstr>
      <vt:lpstr>部门现状</vt:lpstr>
      <vt:lpstr>部门现状</vt:lpstr>
      <vt:lpstr>部门现状</vt:lpstr>
      <vt:lpstr>部门现状</vt:lpstr>
      <vt:lpstr>部门现状</vt:lpstr>
      <vt:lpstr>部门问题与风险Risks and Problems </vt:lpstr>
    </vt:vector>
  </TitlesOfParts>
  <Company>SunGard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校园一卡通产品部</dc:title>
  <dc:creator>Haiyu.Peng</dc:creator>
  <cp:lastModifiedBy>Haiyu.Peng</cp:lastModifiedBy>
  <cp:revision>42</cp:revision>
  <dcterms:created xsi:type="dcterms:W3CDTF">2011-05-09T03:10:32Z</dcterms:created>
  <dcterms:modified xsi:type="dcterms:W3CDTF">2011-05-10T15:29:06Z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TC011962382052</vt:lpwstr>
  </property>
</Properties>
</file>