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62" r:id="rId6"/>
  </p:sldIdLst>
  <p:sldSz cx="9906000" cy="6858000" type="A4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AE8"/>
    <a:srgbClr val="D7D2CD"/>
    <a:srgbClr val="CC6600"/>
    <a:srgbClr val="33CC33"/>
    <a:srgbClr val="CCFF33"/>
    <a:srgbClr val="00CC99"/>
    <a:srgbClr val="D9EDEF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94660"/>
  </p:normalViewPr>
  <p:slideViewPr>
    <p:cSldViewPr>
      <p:cViewPr varScale="1">
        <p:scale>
          <a:sx n="71" d="100"/>
          <a:sy n="71" d="100"/>
        </p:scale>
        <p:origin x="-978" y="43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3050" y="692150"/>
            <a:ext cx="9288463" cy="792163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437063"/>
            <a:ext cx="9215438" cy="936625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CN" altLang="en-US" smtClean="0"/>
              <a:t>单击此处编辑母版副标题样式</a:t>
            </a:r>
            <a:endParaRPr lang="ja-JP" alt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44488" y="6237288"/>
            <a:ext cx="2311400" cy="47625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657600" y="6237288"/>
            <a:ext cx="2303463" cy="47625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58050" y="6237288"/>
            <a:ext cx="2311400" cy="476250"/>
          </a:xfrm>
        </p:spPr>
        <p:txBody>
          <a:bodyPr/>
          <a:lstStyle>
            <a:lvl1pPr>
              <a:defRPr sz="1400"/>
            </a:lvl1pPr>
          </a:lstStyle>
          <a:p>
            <a:fld id="{247E14CB-BBD6-44BD-ABE0-C70A3577E6B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3AE58-0B88-49E0-8E50-FCAF58533007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115888"/>
            <a:ext cx="2411413" cy="5618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8588" y="115888"/>
            <a:ext cx="7085012" cy="5618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C8237-6B9E-4F0D-B57F-CD198CCCC06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B2C43-9E88-4537-A0B0-13A530661BD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BE4C6-F56C-41AD-A923-6D45436F3947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8588" y="1412875"/>
            <a:ext cx="4748212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748213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5DAFC-8C26-4DF3-A2C9-F5CB1C1D4D4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6D9F6-9565-4BB2-80A8-2FFF4F886FB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41088-086F-4566-8561-E1D20765114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36CB2C-F83E-414F-951A-6E3F85A60B8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AE414-E6DF-4677-8B39-AF6E5DBB7E0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D9296-DEA3-446D-AEF8-AE2AD36A9BB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53225" y="115888"/>
            <a:ext cx="3024188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588" y="1412875"/>
            <a:ext cx="96488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5876925"/>
            <a:ext cx="2311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588" y="6453188"/>
            <a:ext cx="3136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8588" y="6165850"/>
            <a:ext cx="2311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3D907C-99AE-46B6-AC79-BDC018EAC17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校园一卡通产品部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SmartCard</a:t>
            </a:r>
            <a:r>
              <a:rPr lang="en-US" altLang="zh-CN" dirty="0" smtClean="0"/>
              <a:t> Dept. of H&amp;E</a:t>
            </a:r>
            <a:endParaRPr lang="zh-CN" altLang="zh-CN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工作汇报</a:t>
            </a:r>
            <a:r>
              <a:rPr lang="en-US" altLang="zh-CN" dirty="0" smtClean="0"/>
              <a:t>-20110524</a:t>
            </a:r>
          </a:p>
          <a:p>
            <a:r>
              <a:rPr lang="en-US" altLang="zh-CN" dirty="0" smtClean="0"/>
              <a:t>Work Report - May 24 , 2011</a:t>
            </a:r>
            <a:endParaRPr lang="zh-CN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</a:t>
            </a:r>
            <a:r>
              <a:rPr lang="zh-CN" altLang="en-US" dirty="0" smtClean="0"/>
              <a:t>重点</a:t>
            </a:r>
            <a:r>
              <a:rPr lang="en-US" altLang="zh-CN" dirty="0" smtClean="0"/>
              <a:t>Key Projects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处于实施期项目的重点</a:t>
            </a:r>
            <a:r>
              <a:rPr lang="zh-CN" altLang="en-US" sz="1800" dirty="0" smtClean="0"/>
              <a:t>工作 </a:t>
            </a:r>
            <a:r>
              <a:rPr lang="en-US" altLang="zh-CN" sz="1800" dirty="0" smtClean="0"/>
              <a:t>key projects at implementation stage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16496" y="1556792"/>
          <a:ext cx="8856984" cy="805751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48072"/>
                <a:gridCol w="3096344"/>
                <a:gridCol w="5112568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/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昆明中经工贸有限公司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Kunming industry and Trade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Co.,Ltd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、系统初期上线时引发的历史账务问题（待处理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account</a:t>
                      </a:r>
                      <a:r>
                        <a:rPr lang="en-US" altLang="zh-CN" sz="16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</a:rPr>
                        <a:t> problem caused during initial system go-live </a:t>
                      </a:r>
                      <a:r>
                        <a:rPr lang="zh-CN" altLang="en-US" sz="16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</a:rPr>
                        <a:t>（</a:t>
                      </a:r>
                      <a:r>
                        <a:rPr lang="en-US" altLang="zh-CN" sz="16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</a:rPr>
                        <a:t>pending</a:t>
                      </a:r>
                      <a:r>
                        <a:rPr lang="zh-CN" altLang="en-US" sz="16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、增补合同的实验室搭建的问题（已完成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lab construction problem in Supplementary contract(completed</a:t>
                      </a:r>
                      <a:r>
                        <a:rPr lang="en-US" altLang="zh-CN" sz="16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</a:rPr>
                        <a:t>)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/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云南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广播电视大学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Yunnan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Open University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、圈存对接（待处理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card transference docking 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（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pending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l" fontAlgn="t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、其他验收相关的材料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准备 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acceptance documents preparation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/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四川农业大学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Sichuan Agricultural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University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、圈存对接，系统上线部署（处理中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card transference docking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，</a:t>
                      </a:r>
                      <a:r>
                        <a:rPr lang="zh-CN" altLang="en-US" sz="16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en-US" altLang="zh-CN" sz="16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</a:rPr>
                        <a:t>system go-live deployment</a:t>
                      </a:r>
                      <a:r>
                        <a:rPr lang="zh-CN" altLang="en-US" sz="16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</a:rPr>
                        <a:t> （</a:t>
                      </a:r>
                      <a:r>
                        <a:rPr lang="en-US" altLang="zh-CN" sz="16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</a:rPr>
                        <a:t>in process</a:t>
                      </a:r>
                      <a:r>
                        <a:rPr lang="zh-CN" altLang="en-US" sz="16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l" fontAlgn="t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、电子钱包支付平台的开发（待处理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E-wallet payment platform development 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（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pending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l" fontAlgn="t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、充值机故障率高的问题（待处理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high failure rate of the recharging machine 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（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pending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/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大连海事大学（多媒体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Dalian Maritime University</a:t>
                      </a:r>
                      <a:b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处理验收相关的事宜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。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Acceptance related problem</a:t>
                      </a:r>
                      <a:endParaRPr lang="en-US" altLang="zh-CN" sz="1600" b="0" i="0" u="none" strike="noStrike" dirty="0" smtClean="0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/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中国银行股份有限公司昆明市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东风支行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Bank</a:t>
                      </a: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China Kunming </a:t>
                      </a:r>
                      <a:r>
                        <a:rPr lang="en-US" altLang="zh-CN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Dongfeng</a:t>
                      </a: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Branch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u="none" strike="noStrike" dirty="0"/>
                        <a:t>银行圈存的经常性写卡失败的</a:t>
                      </a:r>
                      <a:r>
                        <a:rPr lang="zh-CN" altLang="en-US" sz="1600" u="none" strike="noStrike" dirty="0" smtClean="0"/>
                        <a:t>问题 </a:t>
                      </a:r>
                      <a:r>
                        <a:rPr lang="en-US" altLang="zh-CN" sz="1600" u="none" strike="noStrike" dirty="0" smtClean="0"/>
                        <a:t>frequent writing card failure in bank transference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/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安徽工业大学（多媒体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Anhui University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准备验收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材料 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acceptance documents preparation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/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内蒙古医学院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Inner Mongolia Medical University</a:t>
                      </a: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 u="none" strike="noStrike" dirty="0" smtClean="0"/>
                        <a:t>1</a:t>
                      </a:r>
                      <a:r>
                        <a:rPr lang="zh-CN" altLang="en-US" sz="1600" u="none" strike="noStrike" dirty="0" smtClean="0"/>
                        <a:t>、自助洗衣（待处理</a:t>
                      </a:r>
                      <a:r>
                        <a:rPr lang="zh-CN" altLang="en-US" sz="1600" u="none" strike="noStrike" dirty="0" smtClean="0"/>
                        <a:t>） </a:t>
                      </a:r>
                      <a:r>
                        <a:rPr lang="en-US" altLang="zh-CN" sz="1600" u="none" strike="noStrike" dirty="0" smtClean="0"/>
                        <a:t>self-service washing machine </a:t>
                      </a:r>
                      <a:r>
                        <a:rPr lang="zh-CN" altLang="en-US" sz="1600" u="none" strike="noStrike" dirty="0" smtClean="0"/>
                        <a:t>（</a:t>
                      </a:r>
                      <a:r>
                        <a:rPr lang="en-US" altLang="zh-CN" sz="1600" u="none" strike="noStrike" dirty="0" smtClean="0"/>
                        <a:t>pending</a:t>
                      </a:r>
                      <a:r>
                        <a:rPr lang="zh-CN" altLang="en-US" sz="1600" u="none" strike="noStrike" dirty="0" smtClean="0"/>
                        <a:t>）</a:t>
                      </a:r>
                      <a:endParaRPr lang="en-US" altLang="zh-CN" sz="1600" u="none" strike="noStrike" dirty="0" smtClean="0"/>
                    </a:p>
                    <a:p>
                      <a:pPr algn="l" fontAlgn="t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、自助复印</a:t>
                      </a:r>
                      <a:r>
                        <a:rPr lang="zh-CN" altLang="en-US" sz="1600" u="none" strike="noStrike" dirty="0" smtClean="0"/>
                        <a:t>（待处理</a:t>
                      </a:r>
                      <a:r>
                        <a:rPr lang="zh-CN" altLang="en-US" sz="1600" u="none" strike="noStrike" dirty="0" smtClean="0"/>
                        <a:t>） </a:t>
                      </a:r>
                      <a:r>
                        <a:rPr lang="en-US" altLang="zh-CN" sz="1600" u="none" strike="noStrike" dirty="0" smtClean="0"/>
                        <a:t>self-service copy machine</a:t>
                      </a:r>
                      <a:r>
                        <a:rPr lang="zh-CN" altLang="en-US" sz="1600" u="none" strike="noStrike" dirty="0" smtClean="0"/>
                        <a:t>（</a:t>
                      </a:r>
                      <a:r>
                        <a:rPr lang="en-US" altLang="zh-CN" sz="1600" u="none" strike="noStrike" dirty="0" smtClean="0"/>
                        <a:t>pending</a:t>
                      </a:r>
                      <a:r>
                        <a:rPr lang="zh-CN" altLang="en-US" sz="1600" u="none" strike="noStrike" dirty="0" smtClean="0"/>
                        <a:t>）</a:t>
                      </a:r>
                      <a:endParaRPr lang="en-US" altLang="zh-CN" sz="1600" u="none" strike="noStrike" dirty="0" smtClean="0"/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、班车收费系统（待处理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scheduled bus charging system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（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pending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/>
                      </a:r>
                      <a:b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</a:b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/>
                        <a:t>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上海神州数码有限公司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Shanghai Digital China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Co.,Ltd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验收准备工作已完成，等待与学校召开验收会议。计划在下周五召开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。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Acceptance preparation completed.</a:t>
                      </a:r>
                      <a:r>
                        <a:rPr lang="en-US" altLang="zh-CN" sz="16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 Acceptance meeting with the university scheduled at next Friday.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36712"/>
            <a:ext cx="9648825" cy="4321175"/>
          </a:xfrm>
        </p:spPr>
        <p:txBody>
          <a:bodyPr/>
          <a:lstStyle/>
          <a:p>
            <a:r>
              <a:rPr lang="zh-CN" altLang="en-US" dirty="0" smtClean="0"/>
              <a:t>处于维护期的客户重点</a:t>
            </a:r>
            <a:r>
              <a:rPr lang="zh-CN" altLang="en-US" dirty="0" smtClean="0"/>
              <a:t>工作 </a:t>
            </a:r>
            <a:r>
              <a:rPr lang="en-US" altLang="zh-CN" dirty="0" smtClean="0"/>
              <a:t>Key maintenance projects</a:t>
            </a:r>
            <a:endParaRPr lang="en-US" altLang="zh-CN" dirty="0" smtClean="0"/>
          </a:p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、卡库不平的处理，涉及到所有现有客户</a:t>
            </a:r>
            <a:r>
              <a:rPr lang="zh-CN" altLang="en-US" sz="1800" dirty="0" smtClean="0"/>
              <a:t>。</a:t>
            </a:r>
            <a:r>
              <a:rPr lang="en-US" altLang="zh-CN" sz="1800" dirty="0" smtClean="0"/>
              <a:t>Inconsistency between Card data and database data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all clients related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、部分客户新增需求的处理。包括：上海海事大学的自助复印、上海理工大学的体育场馆管理、上海海洋大学的网络收费管理、泰州大学城的水控分账管理、上海外国语大学的语音报价器接入功能等</a:t>
            </a:r>
            <a:r>
              <a:rPr lang="zh-CN" altLang="en-US" sz="1800" dirty="0" smtClean="0"/>
              <a:t>。</a:t>
            </a:r>
            <a:r>
              <a:rPr lang="en-US" altLang="zh-CN" sz="1800" dirty="0" smtClean="0"/>
              <a:t>Some clients related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Shanghai Maritime </a:t>
            </a:r>
            <a:r>
              <a:rPr lang="en-US" altLang="zh-CN" sz="1800" dirty="0" err="1" smtClean="0"/>
              <a:t>Uni</a:t>
            </a:r>
            <a:r>
              <a:rPr lang="en-US" altLang="zh-CN" sz="1800" dirty="0" smtClean="0"/>
              <a:t>-Self-service copy writer</a:t>
            </a:r>
            <a:r>
              <a:rPr lang="zh-CN" altLang="en-US" sz="1800" dirty="0" smtClean="0"/>
              <a:t>， </a:t>
            </a:r>
            <a:r>
              <a:rPr lang="en-US" altLang="zh-CN" sz="1800" dirty="0" smtClean="0"/>
              <a:t>Shanghai  University of Technology-gymnasium mgt sys</a:t>
            </a:r>
            <a:r>
              <a:rPr lang="zh-CN" altLang="en-US" sz="1800" dirty="0" smtClean="0"/>
              <a:t>， </a:t>
            </a:r>
            <a:r>
              <a:rPr lang="en-US" altLang="zh-CN" sz="1800" dirty="0" smtClean="0"/>
              <a:t>Shanghai Ocean </a:t>
            </a:r>
            <a:r>
              <a:rPr lang="en-US" altLang="zh-CN" sz="1800" dirty="0" err="1" smtClean="0"/>
              <a:t>Uni</a:t>
            </a:r>
            <a:r>
              <a:rPr lang="en-US" altLang="zh-CN" sz="1800" dirty="0" smtClean="0"/>
              <a:t>-internet charging mgt sys</a:t>
            </a:r>
            <a:r>
              <a:rPr lang="zh-CN" altLang="en-US" sz="1800" dirty="0" smtClean="0"/>
              <a:t>， </a:t>
            </a:r>
            <a:r>
              <a:rPr lang="en-US" altLang="zh-CN" sz="1800" dirty="0" err="1" smtClean="0"/>
              <a:t>Taizhou</a:t>
            </a:r>
            <a:r>
              <a:rPr lang="en-US" altLang="zh-CN" sz="1800" dirty="0" smtClean="0"/>
              <a:t> university city-water control system</a:t>
            </a:r>
            <a:r>
              <a:rPr lang="zh-CN" altLang="en-US" sz="1800" dirty="0" smtClean="0"/>
              <a:t>， </a:t>
            </a:r>
            <a:r>
              <a:rPr lang="en-US" altLang="zh-CN" sz="1800" dirty="0" smtClean="0"/>
              <a:t>Shanghai international studies </a:t>
            </a:r>
            <a:r>
              <a:rPr lang="en-US" altLang="zh-CN" sz="1800" dirty="0" err="1" smtClean="0"/>
              <a:t>Uni</a:t>
            </a:r>
            <a:r>
              <a:rPr lang="en-US" altLang="zh-CN" sz="1800" dirty="0" smtClean="0"/>
              <a:t>-vocal price-telling function accessing</a:t>
            </a:r>
            <a:endParaRPr lang="en-US" altLang="zh-CN" sz="1800" dirty="0" smtClean="0"/>
          </a:p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、所有客户发现的各个</a:t>
            </a:r>
            <a:r>
              <a:rPr lang="en-US" altLang="zh-CN" sz="1800" dirty="0" smtClean="0"/>
              <a:t>BUG</a:t>
            </a:r>
            <a:r>
              <a:rPr lang="zh-CN" altLang="en-US" sz="1800" dirty="0" smtClean="0"/>
              <a:t>处理。包括：门禁系统存在不能远程开门、自助取电设备已挂失或已注销卡片仍然可以取电、浴室管理显示人数不准确、新增加</a:t>
            </a:r>
            <a:r>
              <a:rPr lang="en-US" altLang="zh-CN" sz="1800" dirty="0" smtClean="0"/>
              <a:t>TCPIP</a:t>
            </a:r>
            <a:r>
              <a:rPr lang="zh-CN" altLang="en-US" sz="1800" dirty="0" smtClean="0"/>
              <a:t>类型</a:t>
            </a:r>
            <a:r>
              <a:rPr lang="en-US" altLang="zh-CN" sz="1800" dirty="0" smtClean="0"/>
              <a:t>POS</a:t>
            </a:r>
            <a:r>
              <a:rPr lang="zh-CN" altLang="en-US" sz="1800" dirty="0" smtClean="0"/>
              <a:t>无法正常使用、充值机故障率高等</a:t>
            </a:r>
            <a:r>
              <a:rPr lang="zh-CN" altLang="en-US" sz="1800" dirty="0" smtClean="0"/>
              <a:t>。</a:t>
            </a:r>
            <a:r>
              <a:rPr lang="en-US" altLang="zh-CN" sz="1800" dirty="0" smtClean="0"/>
              <a:t>Individual bug found by clients</a:t>
            </a:r>
            <a:r>
              <a:rPr lang="zh-CN" altLang="en-US" sz="1800" dirty="0" smtClean="0"/>
              <a:t>： </a:t>
            </a:r>
            <a:r>
              <a:rPr lang="en-US" altLang="zh-CN" sz="1800" dirty="0" smtClean="0"/>
              <a:t>remote door opening failure in entrance control</a:t>
            </a:r>
            <a:r>
              <a:rPr lang="zh-CN" altLang="en-US" sz="1800" dirty="0" smtClean="0"/>
              <a:t>， </a:t>
            </a:r>
            <a:r>
              <a:rPr lang="en-US" altLang="zh-CN" sz="1800" dirty="0" smtClean="0"/>
              <a:t>report-lost or void self-service electricity card still can be used</a:t>
            </a:r>
            <a:r>
              <a:rPr lang="zh-CN" altLang="en-US" sz="1800" dirty="0" smtClean="0"/>
              <a:t>， </a:t>
            </a:r>
            <a:r>
              <a:rPr lang="en-US" altLang="zh-CN" sz="1800" dirty="0" smtClean="0"/>
              <a:t>incorrect number of in-using person in showering mgt sys</a:t>
            </a:r>
            <a:r>
              <a:rPr lang="zh-CN" altLang="en-US" sz="1800" dirty="0" smtClean="0"/>
              <a:t>， </a:t>
            </a:r>
            <a:r>
              <a:rPr lang="en-US" altLang="zh-CN" sz="1800" dirty="0" smtClean="0"/>
              <a:t>added TCP/IP POS use failure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high failure rate of the recharging machine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  </a:t>
            </a:r>
            <a:endParaRPr lang="en-US" altLang="zh-CN" sz="18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部门现状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人员状况。在职</a:t>
            </a:r>
            <a:r>
              <a:rPr lang="en-US" altLang="zh-CN" sz="1800" dirty="0" smtClean="0"/>
              <a:t>9</a:t>
            </a:r>
            <a:r>
              <a:rPr lang="zh-CN" altLang="en-US" sz="1800" dirty="0" smtClean="0"/>
              <a:t>人，待离职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人。人员编制</a:t>
            </a:r>
            <a:r>
              <a:rPr lang="en-US" altLang="zh-CN" sz="1800" dirty="0" smtClean="0"/>
              <a:t>13</a:t>
            </a:r>
            <a:r>
              <a:rPr lang="zh-CN" altLang="en-US" sz="1800" dirty="0" smtClean="0"/>
              <a:t>人。</a:t>
            </a:r>
            <a:r>
              <a:rPr lang="en-US" altLang="zh-CN" sz="1800" dirty="0" smtClean="0"/>
              <a:t>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产品部人员已经严重不足，每个人的工作压力太大了，再这样持续下去，新客户、老客户、部门员工全部会出大问题</a:t>
            </a:r>
            <a:r>
              <a:rPr lang="zh-CN" altLang="en-US" sz="1800" dirty="0" smtClean="0"/>
              <a:t>。</a:t>
            </a:r>
            <a:r>
              <a:rPr lang="en-US" altLang="zh-CN" sz="1800" dirty="0" smtClean="0"/>
              <a:t>Headcount status</a:t>
            </a:r>
            <a:r>
              <a:rPr lang="zh-CN" altLang="en-US" sz="1800" dirty="0" smtClean="0"/>
              <a:t>： </a:t>
            </a:r>
            <a:r>
              <a:rPr lang="en-US" altLang="zh-CN" sz="1800" dirty="0" smtClean="0"/>
              <a:t>13 headcount quota</a:t>
            </a:r>
            <a:r>
              <a:rPr lang="zh-CN" altLang="en-US" sz="1800" dirty="0" smtClean="0"/>
              <a:t>。</a:t>
            </a:r>
            <a:r>
              <a:rPr lang="en-US" altLang="zh-CN" sz="1800" dirty="0" smtClean="0"/>
              <a:t>9 in position</a:t>
            </a:r>
            <a:r>
              <a:rPr lang="zh-CN" altLang="en-US" sz="1800" dirty="0" smtClean="0"/>
              <a:t>， </a:t>
            </a:r>
            <a:r>
              <a:rPr lang="en-US" altLang="zh-CN" sz="1800" dirty="0" smtClean="0"/>
              <a:t>2 in resignation process</a:t>
            </a:r>
            <a:r>
              <a:rPr lang="zh-CN" altLang="en-US" sz="1800" dirty="0" smtClean="0"/>
              <a:t>。</a:t>
            </a:r>
            <a:r>
              <a:rPr lang="en-US" altLang="zh-CN" sz="1800" dirty="0" smtClean="0"/>
              <a:t>Serious headcount in-sufficient problem causing high work pressure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of employee and will  greatly affect  work for clients and department  </a:t>
            </a:r>
            <a:endParaRPr lang="en-US" altLang="zh-CN" sz="1800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16496" y="2924944"/>
          <a:ext cx="4680520" cy="363654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340260"/>
                <a:gridCol w="2340260"/>
              </a:tblGrid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彭海宇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/>
                        <a:t>在职 </a:t>
                      </a:r>
                      <a:r>
                        <a:rPr lang="en-US" altLang="zh-CN" sz="1600" u="none" strike="noStrike" baseline="0" dirty="0" smtClean="0"/>
                        <a:t> in position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何林青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/>
                        <a:t>在职 </a:t>
                      </a:r>
                      <a:r>
                        <a:rPr lang="en-US" altLang="zh-CN" sz="1600" u="none" strike="noStrike" baseline="0" dirty="0" smtClean="0"/>
                        <a:t>in position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韩纪伟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/>
                        <a:t>在职 </a:t>
                      </a:r>
                      <a:r>
                        <a:rPr lang="en-US" altLang="zh-CN" sz="1600" u="none" strike="noStrike" baseline="0" dirty="0" smtClean="0"/>
                        <a:t>in position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汤成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/>
                        <a:t>在职 </a:t>
                      </a:r>
                      <a:r>
                        <a:rPr lang="en-US" altLang="zh-CN" sz="1600" u="none" strike="noStrike" baseline="0" dirty="0" smtClean="0"/>
                        <a:t>in position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/>
                        <a:t>翟宜进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/>
                        <a:t>在职 </a:t>
                      </a:r>
                      <a:r>
                        <a:rPr lang="en-US" altLang="zh-CN" sz="1600" u="none" strike="noStrike" baseline="0" dirty="0" smtClean="0"/>
                        <a:t>in position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/>
                        <a:t>王彦兵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/>
                        <a:t>在职 </a:t>
                      </a:r>
                      <a:r>
                        <a:rPr lang="en-US" altLang="zh-CN" sz="1600" u="none" strike="noStrike" baseline="0" dirty="0" smtClean="0"/>
                        <a:t>in position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陈世祥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/>
                        <a:t>在职 </a:t>
                      </a:r>
                      <a:r>
                        <a:rPr lang="en-US" altLang="zh-CN" sz="1600" u="none" strike="noStrike" baseline="0" dirty="0" smtClean="0"/>
                        <a:t>in position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/>
                        <a:t>游毅明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/>
                        <a:t>在职</a:t>
                      </a:r>
                      <a:r>
                        <a:rPr lang="en-US" altLang="zh-CN" sz="1600" u="none" strike="noStrike" baseline="0" dirty="0" smtClean="0"/>
                        <a:t>in position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/>
                        <a:t>聂龙海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/>
                        <a:t>在职</a:t>
                      </a:r>
                      <a:r>
                        <a:rPr lang="en-US" altLang="zh-CN" sz="1600" u="none" strike="noStrike" baseline="0" dirty="0" smtClean="0"/>
                        <a:t>in position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肖林海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待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离职 </a:t>
                      </a:r>
                      <a:r>
                        <a:rPr lang="en-US" altLang="zh-CN" sz="1600" dirty="0" smtClean="0"/>
                        <a:t>in resignation process</a:t>
                      </a:r>
                      <a:endParaRPr lang="zh-CN" altLang="en-US" sz="160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闻剑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待</a:t>
                      </a:r>
                      <a:r>
                        <a:rPr lang="zh-CN" altLang="en-US" sz="1600" u="none" strike="noStrike" dirty="0" smtClean="0"/>
                        <a:t>离职 </a:t>
                      </a:r>
                      <a:r>
                        <a:rPr lang="en-US" altLang="zh-CN" sz="1600" dirty="0" smtClean="0"/>
                        <a:t>in resignation process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部门问题与风险</a:t>
            </a:r>
            <a:r>
              <a:rPr lang="en-US" altLang="zh-CN" dirty="0" smtClean="0"/>
              <a:t>Risks and Problems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0472" y="1268760"/>
          <a:ext cx="9433047" cy="2026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7167"/>
                <a:gridCol w="4543473"/>
                <a:gridCol w="367240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风险或问题说明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应对或解决办法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人员类</a:t>
                      </a:r>
                      <a:r>
                        <a:rPr lang="en-US" altLang="zh-CN" sz="1800" dirty="0" smtClean="0"/>
                        <a:t>Headcounts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在编人员不足</a:t>
                      </a:r>
                      <a:r>
                        <a:rPr lang="en-US" altLang="zh-CN" sz="1800" dirty="0" smtClean="0"/>
                        <a:t>no sufficient headcounts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已经申请招聘有经验</a:t>
                      </a:r>
                      <a:r>
                        <a:rPr lang="zh-CN" altLang="en-US" dirty="0" smtClean="0"/>
                        <a:t>人员 </a:t>
                      </a:r>
                      <a:r>
                        <a:rPr lang="en-US" altLang="zh-CN" dirty="0" smtClean="0"/>
                        <a:t>recruiting</a:t>
                      </a:r>
                      <a:r>
                        <a:rPr lang="en-US" altLang="zh-CN" baseline="0" dirty="0" smtClean="0"/>
                        <a:t> experienced staffs 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2504728" y="3501008"/>
            <a:ext cx="4896544" cy="11521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pitchFamily="50" charset="-128"/>
              </a:rPr>
              <a:t>人呢？</a:t>
            </a:r>
            <a:endParaRPr kumimoji="1" lang="en-US" altLang="zh-CN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600" dirty="0" smtClean="0">
                <a:solidFill>
                  <a:srgbClr val="FF0000"/>
                </a:solidFill>
              </a:rPr>
              <a:t>Where is newer?</a:t>
            </a:r>
            <a:endParaRPr kumimoji="1" lang="en-US" altLang="zh-CN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办公室和计算机设计模板">
  <a:themeElements>
    <a:clrScheme name="pc_busineｓｓ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pc_busineｓｓ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pc_busineｓｓ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busineｓｓ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busineｓｓ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busineｓｓ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busineｓｓ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busineｓｓ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busineｓｓ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busineｓｓ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busineｓｓ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busineｓｓ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busineｓｓ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busineｓｓ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办公室和计算机设计模板</Template>
  <TotalTime>367</TotalTime>
  <Words>746</Words>
  <Application>Microsoft Office PowerPoint</Application>
  <PresentationFormat>A4 纸张(210x297 毫米)</PresentationFormat>
  <Paragraphs>73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办公室和计算机设计模板</vt:lpstr>
      <vt:lpstr>校园一卡通产品部 SmartCard Dept. of H&amp;E</vt:lpstr>
      <vt:lpstr>工作重点Key Projects</vt:lpstr>
      <vt:lpstr>幻灯片 3</vt:lpstr>
      <vt:lpstr>部门现状</vt:lpstr>
      <vt:lpstr>部门问题与风险Risks and Problems </vt:lpstr>
    </vt:vector>
  </TitlesOfParts>
  <Company>SunGard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校园一卡通产品部</dc:title>
  <dc:creator>Haiyu.Peng</dc:creator>
  <cp:lastModifiedBy>ningning.zhang</cp:lastModifiedBy>
  <cp:revision>69</cp:revision>
  <dcterms:created xsi:type="dcterms:W3CDTF">2011-05-09T03:10:32Z</dcterms:created>
  <dcterms:modified xsi:type="dcterms:W3CDTF">2011-05-24T03:34:04Z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TC011962382052</vt:lpwstr>
  </property>
</Properties>
</file>