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5"/>
  </p:sldMasterIdLst>
  <p:notesMasterIdLst>
    <p:notesMasterId r:id="rId14"/>
  </p:notesMasterIdLst>
  <p:handoutMasterIdLst>
    <p:handoutMasterId r:id="rId15"/>
  </p:handoutMasterIdLst>
  <p:sldIdLst>
    <p:sldId id="256" r:id="rId6"/>
    <p:sldId id="281" r:id="rId7"/>
    <p:sldId id="259" r:id="rId8"/>
    <p:sldId id="284" r:id="rId9"/>
    <p:sldId id="288" r:id="rId10"/>
    <p:sldId id="287" r:id="rId11"/>
    <p:sldId id="286" r:id="rId12"/>
    <p:sldId id="291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32A"/>
    <a:srgbClr val="B0A095"/>
    <a:srgbClr val="587993"/>
    <a:srgbClr val="D9D7B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 varScale="1">
        <p:scale>
          <a:sx n="66" d="100"/>
          <a:sy n="66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9CA8098-266B-4BBA-8F67-C3AA4FE893E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AE4A25-99F7-4F32-8B65-33D6024DC60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knowhow.sungard.com/fs/Consulting/Consulting%20Services%20Photo%20Library/2010%20SGS%20New%20York/101007SUNGARD_NYC0412.jpg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ictur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t="26441" b="24319"/>
          <a:stretch>
            <a:fillRect/>
          </a:stretch>
        </p:blipFill>
        <p:spPr bwMode="auto">
          <a:xfrm>
            <a:off x="0" y="0"/>
            <a:ext cx="9144000" cy="2996952"/>
          </a:xfrm>
          <a:prstGeom prst="rect">
            <a:avLst/>
          </a:prstGeom>
          <a:noFill/>
        </p:spPr>
      </p:pic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29718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7315200" y="2971800"/>
            <a:ext cx="0" cy="9144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9718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3175" y="3884613"/>
            <a:ext cx="9144000" cy="3024187"/>
          </a:xfrm>
          <a:prstGeom prst="rect">
            <a:avLst/>
          </a:prstGeom>
          <a:solidFill>
            <a:srgbClr val="9A928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pitchFamily="2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08050" y="2969761"/>
            <a:ext cx="6399213" cy="914400"/>
          </a:xfrm>
          <a:solidFill>
            <a:srgbClr val="B0232A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8050" y="4005263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812361" y="6669361"/>
            <a:ext cx="13316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de-DE" sz="800" b="0" dirty="0" smtClean="0"/>
              <a:t>www.sungard.com</a:t>
            </a:r>
            <a:endParaRPr lang="de-DE" sz="800" b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36512" y="6669361"/>
            <a:ext cx="402866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rgbClr val="000000"/>
                </a:solidFill>
              </a:rPr>
              <a:t>Proprietary and Confidential. Not to be distributed or reproduced without </a:t>
            </a:r>
            <a:r>
              <a:rPr lang="en-US" sz="800" dirty="0" smtClean="0">
                <a:solidFill>
                  <a:srgbClr val="000000"/>
                </a:solidFill>
              </a:rPr>
              <a:t>permission.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0010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927C-D59D-4127-A045-9607F9AF157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243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143000"/>
            <a:ext cx="39243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1588-7450-4CF3-B721-110475057E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786190"/>
            <a:ext cx="7943880" cy="20717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928662" y="1285860"/>
            <a:ext cx="7929618" cy="20717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C39E7-B4E2-4E6A-A9E5-2F9A64ACF77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5"/>
          <p:cNvGraphicFramePr>
            <a:graphicFrameLocks/>
          </p:cNvGraphicFramePr>
          <p:nvPr/>
        </p:nvGraphicFramePr>
        <p:xfrm>
          <a:off x="714375" y="1714500"/>
          <a:ext cx="8001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r>
                        <a:rPr lang="en-GB" baseline="0" dirty="0" smtClean="0"/>
                        <a:t>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r>
                        <a:rPr lang="en-GB" baseline="0" dirty="0" smtClean="0"/>
                        <a:t>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Title</a:t>
                      </a:r>
                      <a:r>
                        <a:rPr lang="en-GB" baseline="0" dirty="0" smtClean="0"/>
                        <a:t> 4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Title</a:t>
                      </a:r>
                      <a:r>
                        <a:rPr lang="en-GB" baseline="0" dirty="0" smtClean="0"/>
                        <a:t> 5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4ED96-1326-4221-8257-4BF77A1CFCA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0232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 sz="2400">
              <a:latin typeface="Times" pitchFamily="18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429000"/>
            <a:ext cx="914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 sz="2400">
              <a:latin typeface="Times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14400" y="3427413"/>
            <a:ext cx="82296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 sz="2400">
              <a:latin typeface="Times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903494" y="3429000"/>
            <a:ext cx="8240505" cy="928694"/>
          </a:xfrm>
          <a:noFill/>
        </p:spPr>
        <p:txBody>
          <a:bodyPr/>
          <a:lstStyle>
            <a:lvl1pPr eaLnBrk="0" hangingPunct="0">
              <a:spcBef>
                <a:spcPct val="50000"/>
              </a:spcBef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EC2C-89C3-4339-9630-4FDA69EFFDD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CE725-F2DF-4959-9343-4A67303BB16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CONFIDENTIALITY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CCE725-F2DF-4959-9343-4A67303BB16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99592" y="1124744"/>
            <a:ext cx="784887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8799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© 2011 by SunGard Data Systems (or its subsidiaries, “SunGard”).  All rights reserved.  No parts of this document may be reproduced, transmitted or stored electronically without SunGard’s prior written permission.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8799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8799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document contains SunGard's confidential or proprietary information.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 accepting this document, you agree that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 (A)(1) if a pre-existing contract containing disclosure and use restrictions exists between your company and SunGard, you and your company will use this information subject to the terms of the pre-existing contract; or (2) if no such pre-existing contract exists, you and your Company agree to protect this information and not reproduce or disclose the information in any way; and (B) SunGard makes no warranties, express or implied, in this document, and SunGard shall not be liable for damages of any kind arising out of use of this document.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8799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914400"/>
          </a:xfrm>
          <a:prstGeom prst="rect">
            <a:avLst/>
          </a:prstGeom>
          <a:solidFill>
            <a:srgbClr val="B0232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-36512" y="6669360"/>
            <a:ext cx="353013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Proprietary and Confidential. Not to be distributed or reproduced without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permission.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70492"/>
            <a:ext cx="21336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fld id="{C7CCE725-F2DF-4959-9343-4A67303BB16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1" r:id="rId2"/>
    <p:sldLayoutId id="2147483932" r:id="rId3"/>
    <p:sldLayoutId id="2147483933" r:id="rId4"/>
    <p:sldLayoutId id="2147483935" r:id="rId5"/>
    <p:sldLayoutId id="2147483936" r:id="rId6"/>
    <p:sldLayoutId id="2147483938" r:id="rId7"/>
    <p:sldLayoutId id="2147483937" r:id="rId8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0232A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0232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0232A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0232A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0232A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8799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8799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8799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8799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SGC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彭海宇</a:t>
            </a:r>
            <a:endParaRPr lang="en-US" dirty="0" smtClean="0"/>
          </a:p>
          <a:p>
            <a:r>
              <a:rPr lang="zh-CN" altLang="en-US" dirty="0" smtClean="0"/>
              <a:t>数字化校园一卡通开发部</a:t>
            </a:r>
            <a:endParaRPr lang="en-US" dirty="0" smtClean="0"/>
          </a:p>
          <a:p>
            <a:r>
              <a:rPr lang="zh-CN" altLang="en-US" dirty="0" smtClean="0"/>
              <a:t>部门介绍</a:t>
            </a:r>
            <a:endParaRPr lang="en-US" dirty="0" smtClean="0"/>
          </a:p>
          <a:p>
            <a:r>
              <a:rPr lang="en-US" dirty="0" smtClean="0"/>
              <a:t>2011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SGC </a:t>
            </a:r>
            <a:r>
              <a:rPr lang="zh-CN" altLang="en-US" dirty="0" smtClean="0"/>
              <a:t>校园一卡通部门概况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001000" cy="5715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现状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人力情况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硬性资源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研发技术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部门管理</a:t>
            </a:r>
            <a:endParaRPr lang="en-US" dirty="0" smtClean="0"/>
          </a:p>
          <a:p>
            <a:r>
              <a:rPr lang="zh-CN" altLang="en-US" b="1" dirty="0" smtClean="0"/>
              <a:t>将来</a:t>
            </a:r>
            <a:endParaRPr lang="en-US" b="1" dirty="0" smtClean="0"/>
          </a:p>
          <a:p>
            <a:pPr lvl="1"/>
            <a:r>
              <a:rPr lang="zh-CN" altLang="en-US" dirty="0" smtClean="0"/>
              <a:t>业务、技术</a:t>
            </a:r>
            <a:r>
              <a:rPr lang="zh-CN" altLang="en-US" dirty="0" smtClean="0"/>
              <a:t>精英</a:t>
            </a:r>
            <a:endParaRPr lang="en-US" dirty="0" smtClean="0"/>
          </a:p>
          <a:p>
            <a:pPr lvl="1"/>
            <a:r>
              <a:rPr lang="zh-CN" altLang="en-US" dirty="0" smtClean="0"/>
              <a:t>完备</a:t>
            </a:r>
            <a:r>
              <a:rPr lang="zh-CN" altLang="en-US" dirty="0" smtClean="0"/>
              <a:t>的实验室</a:t>
            </a:r>
            <a:endParaRPr lang="en-US" dirty="0" smtClean="0"/>
          </a:p>
          <a:p>
            <a:pPr lvl="1"/>
            <a:r>
              <a:rPr lang="zh-CN" altLang="en-US" dirty="0" smtClean="0"/>
              <a:t>永远</a:t>
            </a:r>
            <a:r>
              <a:rPr lang="zh-CN" altLang="en-US" dirty="0" smtClean="0"/>
              <a:t>稳定、持续领先</a:t>
            </a:r>
            <a:r>
              <a:rPr lang="zh-CN" altLang="en-US" dirty="0" smtClean="0"/>
              <a:t>、不断创新的核心技术</a:t>
            </a:r>
            <a:endParaRPr lang="en-US" dirty="0" smtClean="0"/>
          </a:p>
          <a:p>
            <a:pPr lvl="1"/>
            <a:r>
              <a:rPr lang="zh-CN" altLang="en-US" dirty="0" smtClean="0"/>
              <a:t>高效、先进、适用的产品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规范、实用、严谨、持续改进的管理体系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2E927C-D59D-4127-A045-9607F9AF157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SGC</a:t>
            </a:r>
            <a:r>
              <a:rPr lang="zh-CN" altLang="en-US" dirty="0" smtClean="0">
                <a:ea typeface="SimSun" pitchFamily="2" charset="-122"/>
              </a:rPr>
              <a:t>校园一卡通人力资源</a:t>
            </a:r>
            <a:endParaRPr lang="en-US" dirty="0" smtClean="0"/>
          </a:p>
        </p:txBody>
      </p:sp>
      <p:sp>
        <p:nvSpPr>
          <p:cNvPr id="7170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E76-F30C-42C0-9B59-1E9740F37D03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 smtClean="0"/>
              <a:t>打通技术壁垒</a:t>
            </a:r>
            <a:endParaRPr lang="en-US" altLang="zh-CN" dirty="0" smtClean="0"/>
          </a:p>
          <a:p>
            <a:r>
              <a:rPr lang="zh-CN" altLang="en-US" dirty="0" smtClean="0"/>
              <a:t>建立业务互通机制</a:t>
            </a:r>
            <a:endParaRPr lang="en-US" altLang="zh-CN" dirty="0" smtClean="0"/>
          </a:p>
          <a:p>
            <a:r>
              <a:rPr lang="zh-CN" altLang="en-US" dirty="0" smtClean="0"/>
              <a:t>个性化的员工成长计划</a:t>
            </a:r>
            <a:endParaRPr lang="en-US" altLang="zh-CN" dirty="0" smtClean="0"/>
          </a:p>
          <a:p>
            <a:r>
              <a:rPr lang="zh-CN" altLang="en-US" dirty="0" smtClean="0"/>
              <a:t>团队化的部门成长规划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SGC</a:t>
            </a:r>
            <a:r>
              <a:rPr lang="zh-CN" altLang="en-US" dirty="0" smtClean="0">
                <a:ea typeface="SimSun" pitchFamily="2" charset="-122"/>
              </a:rPr>
              <a:t>校园一</a:t>
            </a:r>
            <a:r>
              <a:rPr lang="zh-CN" altLang="en-US" dirty="0" smtClean="0">
                <a:ea typeface="SimSun" pitchFamily="2" charset="-122"/>
              </a:rPr>
              <a:t>卡通硬性资源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2E927C-D59D-4127-A045-9607F9AF1577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需要各个部门给予大力配合，重点是售前、实施、维护</a:t>
            </a:r>
            <a:endParaRPr lang="en-US" altLang="zh-CN" dirty="0" smtClean="0"/>
          </a:p>
          <a:p>
            <a:r>
              <a:rPr lang="zh-CN" altLang="en-US" dirty="0" smtClean="0"/>
              <a:t>需要各类型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开发设备</a:t>
            </a:r>
            <a:endParaRPr lang="en-US" altLang="zh-CN" dirty="0" smtClean="0"/>
          </a:p>
          <a:p>
            <a:r>
              <a:rPr lang="zh-CN" altLang="en-US" dirty="0" smtClean="0"/>
              <a:t>需要可随时初始化的系统模拟环境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SGC</a:t>
            </a:r>
            <a:r>
              <a:rPr lang="zh-CN" altLang="en-US" dirty="0" smtClean="0">
                <a:ea typeface="SimSun" pitchFamily="2" charset="-122"/>
              </a:rPr>
              <a:t>校园一</a:t>
            </a:r>
            <a:r>
              <a:rPr lang="zh-CN" altLang="en-US" dirty="0" smtClean="0">
                <a:ea typeface="SimSun" pitchFamily="2" charset="-122"/>
              </a:rPr>
              <a:t>卡通研发技术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2E927C-D59D-4127-A045-9607F9AF157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27384" y="836712"/>
            <a:ext cx="9116616" cy="5715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587993"/>
              </a:buClr>
              <a:buFont typeface="Wingdings" pitchFamily="2" charset="2"/>
              <a:buNone/>
              <a:defRPr/>
            </a:pPr>
            <a:endParaRPr lang="en-US" sz="2000" b="1" kern="0" dirty="0" smtClean="0">
              <a:latin typeface="+mn-lt"/>
              <a:ea typeface="MS PGothic" pitchFamily="34" charset="-128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587993"/>
              </a:buClr>
              <a:buFont typeface="Wingdings" pitchFamily="2" charset="2"/>
              <a:buChar char="§"/>
              <a:defRPr/>
            </a:pPr>
            <a:r>
              <a:rPr lang="zh-CN" altLang="en-US" sz="1800" kern="0" dirty="0" smtClean="0">
                <a:latin typeface="+mn-lt"/>
                <a:ea typeface="MS PGothic" pitchFamily="34" charset="-128"/>
                <a:cs typeface="+mn-cs"/>
              </a:rPr>
              <a:t>多样化的主流研发技术</a:t>
            </a:r>
            <a:endParaRPr lang="en-US" sz="1800" kern="0" dirty="0">
              <a:latin typeface="+mn-lt"/>
              <a:ea typeface="MS PGothic" pitchFamily="34" charset="-128"/>
              <a:cs typeface="+mn-cs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rgbClr val="587993"/>
              </a:buClr>
              <a:buFont typeface="Wingdings" pitchFamily="2" charset="2"/>
              <a:buChar char="§"/>
              <a:defRPr/>
            </a:pPr>
            <a:r>
              <a:rPr lang="en-US" kern="0" dirty="0" smtClean="0">
                <a:latin typeface="+mn-lt"/>
                <a:ea typeface="MS PGothic" pitchFamily="34" charset="-128"/>
                <a:cs typeface="Arial" pitchFamily="34" charset="0"/>
              </a:rPr>
              <a:t>C++ /</a:t>
            </a:r>
            <a:r>
              <a:rPr lang="en-US" altLang="zh-CN" kern="0" dirty="0" smtClean="0">
                <a:latin typeface="+mn-lt"/>
                <a:ea typeface="MS PGothic" pitchFamily="34" charset="-128"/>
                <a:cs typeface="Arial" pitchFamily="34" charset="0"/>
              </a:rPr>
              <a:t>JAVA /</a:t>
            </a:r>
            <a:r>
              <a:rPr lang="en-US" altLang="zh-CN" sz="1600" kern="0" dirty="0" smtClean="0">
                <a:latin typeface="+mn-lt"/>
                <a:ea typeface="MS PGothic" pitchFamily="34" charset="-128"/>
                <a:cs typeface="Arial" pitchFamily="34" charset="0"/>
              </a:rPr>
              <a:t>SQL /</a:t>
            </a:r>
            <a:r>
              <a:rPr lang="en-US" sz="1600" dirty="0" smtClean="0">
                <a:ea typeface="MS PGothic" pitchFamily="34" charset="-128"/>
                <a:cs typeface="Arial" pitchFamily="34" charset="0"/>
              </a:rPr>
              <a:t>C# / </a:t>
            </a:r>
            <a:r>
              <a:rPr lang="en-US" sz="1600" kern="0" dirty="0" smtClean="0">
                <a:latin typeface="+mn-lt"/>
                <a:ea typeface="MS PGothic" pitchFamily="34" charset="-128"/>
                <a:cs typeface="Arial" pitchFamily="34" charset="0"/>
              </a:rPr>
              <a:t>Perl /</a:t>
            </a:r>
            <a:r>
              <a:rPr lang="en-US" sz="1600" dirty="0" err="1" smtClean="0">
                <a:ea typeface="MS PGothic" pitchFamily="34" charset="-128"/>
                <a:cs typeface="Arial" pitchFamily="34" charset="0"/>
              </a:rPr>
              <a:t>Php</a:t>
            </a:r>
            <a:endParaRPr lang="en-US" sz="1600" dirty="0" smtClean="0">
              <a:ea typeface="MS PGothic" pitchFamily="34" charset="-128"/>
              <a:cs typeface="Arial" pitchFamily="34" charset="0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rgbClr val="587993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+mn-lt"/>
              <a:ea typeface="MS PGothic" pitchFamily="34" charset="-128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587993"/>
              </a:buClr>
              <a:buFont typeface="Wingdings" pitchFamily="2" charset="2"/>
              <a:buChar char="§"/>
              <a:defRPr/>
            </a:pPr>
            <a:r>
              <a:rPr lang="zh-CN" altLang="en-US" sz="1800" kern="0" dirty="0" smtClean="0">
                <a:latin typeface="+mn-lt"/>
                <a:ea typeface="MS PGothic" pitchFamily="34" charset="-128"/>
                <a:cs typeface="+mn-cs"/>
              </a:rPr>
              <a:t>统一的研发过程管理</a:t>
            </a:r>
            <a:endParaRPr lang="en-US" altLang="zh-CN" sz="1800" kern="0" dirty="0" smtClean="0">
              <a:latin typeface="+mn-lt"/>
              <a:ea typeface="MS PGothic" pitchFamily="34" charset="-128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587993"/>
              </a:buClr>
              <a:buFont typeface="Wingdings" pitchFamily="2" charset="2"/>
              <a:buChar char="§"/>
              <a:defRPr/>
            </a:pPr>
            <a:r>
              <a:rPr lang="zh-CN" altLang="en-US" sz="1800" dirty="0" smtClean="0">
                <a:ea typeface="MS PGothic" pitchFamily="34" charset="-128"/>
              </a:rPr>
              <a:t>完整的产品交付物</a:t>
            </a:r>
            <a:endParaRPr lang="en-US" altLang="zh-CN" sz="1800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587993"/>
              </a:buClr>
              <a:buFont typeface="Wingdings" pitchFamily="2" charset="2"/>
              <a:buChar char="§"/>
              <a:defRPr/>
            </a:pPr>
            <a:r>
              <a:rPr lang="zh-CN" altLang="en-US" sz="1800" kern="0" dirty="0" smtClean="0">
                <a:latin typeface="+mn-lt"/>
                <a:ea typeface="MS PGothic" pitchFamily="34" charset="-128"/>
                <a:cs typeface="+mn-cs"/>
              </a:rPr>
              <a:t>高效的产品实施服务</a:t>
            </a:r>
            <a:endParaRPr lang="en-US" altLang="zh-CN" sz="1800" kern="0" dirty="0" smtClean="0">
              <a:latin typeface="+mn-lt"/>
              <a:ea typeface="MS PGothic" pitchFamily="34" charset="-128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587993"/>
              </a:buClr>
              <a:buFont typeface="Wingdings" pitchFamily="2" charset="2"/>
              <a:buChar char="§"/>
              <a:defRPr/>
            </a:pPr>
            <a:r>
              <a:rPr lang="zh-CN" altLang="en-US" sz="1800" dirty="0" smtClean="0">
                <a:ea typeface="MS PGothic" pitchFamily="34" charset="-128"/>
              </a:rPr>
              <a:t>集中的业务知识、技术知识库</a:t>
            </a:r>
            <a:endParaRPr lang="en-US" altLang="zh-CN" sz="1800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587993"/>
              </a:buClr>
              <a:buFont typeface="Wingdings" pitchFamily="2" charset="2"/>
              <a:buChar char="§"/>
              <a:defRPr/>
            </a:pPr>
            <a:r>
              <a:rPr lang="zh-CN" altLang="en-US" sz="1800" dirty="0" smtClean="0">
                <a:ea typeface="MS PGothic" pitchFamily="34" charset="-128"/>
                <a:cs typeface="Arial" pitchFamily="34" charset="0"/>
              </a:rPr>
              <a:t>可不断扩充的开发组件（或</a:t>
            </a:r>
            <a:r>
              <a:rPr lang="en-US" altLang="zh-CN" sz="1800" dirty="0" smtClean="0">
                <a:ea typeface="MS PGothic" pitchFamily="34" charset="-128"/>
                <a:cs typeface="Arial" pitchFamily="34" charset="0"/>
              </a:rPr>
              <a:t>API</a:t>
            </a:r>
            <a:r>
              <a:rPr lang="zh-CN" altLang="en-US" sz="1800" dirty="0" smtClean="0">
                <a:ea typeface="MS PGothic" pitchFamily="34" charset="-128"/>
                <a:cs typeface="Arial" pitchFamily="34" charset="0"/>
              </a:rPr>
              <a:t>）、业务组件（或</a:t>
            </a:r>
            <a:r>
              <a:rPr lang="en-US" altLang="zh-CN" sz="1800" dirty="0" smtClean="0">
                <a:ea typeface="MS PGothic" pitchFamily="34" charset="-128"/>
                <a:cs typeface="Arial" pitchFamily="34" charset="0"/>
              </a:rPr>
              <a:t>API</a:t>
            </a:r>
            <a:r>
              <a:rPr lang="zh-CN" altLang="en-US" sz="1800" dirty="0" smtClean="0">
                <a:ea typeface="MS PGothic" pitchFamily="34" charset="-128"/>
                <a:cs typeface="Arial" pitchFamily="34" charset="0"/>
              </a:rPr>
              <a:t>）</a:t>
            </a:r>
            <a:endParaRPr lang="en-US" sz="1800" kern="0" dirty="0">
              <a:latin typeface="+mn-lt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SGC</a:t>
            </a:r>
            <a:r>
              <a:rPr lang="zh-CN" altLang="en-US" dirty="0" smtClean="0">
                <a:ea typeface="SimSun" pitchFamily="2" charset="-122"/>
              </a:rPr>
              <a:t>校园一</a:t>
            </a:r>
            <a:r>
              <a:rPr lang="zh-CN" altLang="en-US" dirty="0" smtClean="0">
                <a:ea typeface="SimSun" pitchFamily="2" charset="-122"/>
              </a:rPr>
              <a:t>卡通产品情况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43000"/>
            <a:ext cx="8519864" cy="5715000"/>
          </a:xfrm>
        </p:spPr>
        <p:txBody>
          <a:bodyPr/>
          <a:lstStyle/>
          <a:p>
            <a:r>
              <a:rPr lang="zh-CN" altLang="en-US" dirty="0" smtClean="0"/>
              <a:t>现有产品将整合。如考勤管理系统、会议签到系统等。</a:t>
            </a:r>
            <a:endParaRPr lang="en-US" altLang="zh-CN" dirty="0" smtClean="0"/>
          </a:p>
          <a:p>
            <a:r>
              <a:rPr lang="zh-CN" altLang="en-US" dirty="0" smtClean="0"/>
              <a:t>即将推出网上支付平台，支持无卡交易。</a:t>
            </a:r>
            <a:endParaRPr lang="en-US" altLang="zh-CN" dirty="0" smtClean="0"/>
          </a:p>
          <a:p>
            <a:r>
              <a:rPr lang="zh-CN" altLang="en-US" dirty="0" smtClean="0"/>
              <a:t>年内</a:t>
            </a:r>
            <a:r>
              <a:rPr lang="zh-CN" altLang="en-US" dirty="0" smtClean="0"/>
              <a:t>提供可作为合同附件的产品功能定义清单，可作为售前支持的</a:t>
            </a:r>
            <a:r>
              <a:rPr lang="en-US" altLang="zh-CN" dirty="0" smtClean="0"/>
              <a:t>v3</a:t>
            </a:r>
            <a:r>
              <a:rPr lang="zh-CN" altLang="en-US" dirty="0" smtClean="0"/>
              <a:t>版产品说明。</a:t>
            </a:r>
            <a:endParaRPr lang="en-US" altLang="zh-CN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2E927C-D59D-4127-A045-9607F9AF157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SGC</a:t>
            </a:r>
            <a:r>
              <a:rPr lang="zh-CN" altLang="en-US" dirty="0" smtClean="0">
                <a:ea typeface="SimSun" pitchFamily="2" charset="-122"/>
              </a:rPr>
              <a:t>校园一</a:t>
            </a:r>
            <a:r>
              <a:rPr lang="zh-CN" altLang="en-US" dirty="0" smtClean="0">
                <a:ea typeface="SimSun" pitchFamily="2" charset="-122"/>
              </a:rPr>
              <a:t>卡通</a:t>
            </a:r>
            <a:r>
              <a:rPr lang="zh-CN" altLang="en-US" dirty="0" smtClean="0">
                <a:ea typeface="SimSun" pitchFamily="2" charset="-122"/>
              </a:rPr>
              <a:t>管理</a:t>
            </a:r>
            <a:r>
              <a:rPr lang="zh-CN" altLang="en-US" dirty="0" smtClean="0">
                <a:ea typeface="SimSun" pitchFamily="2" charset="-122"/>
              </a:rPr>
              <a:t>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447856" cy="5688632"/>
          </a:xfrm>
        </p:spPr>
        <p:txBody>
          <a:bodyPr/>
          <a:lstStyle/>
          <a:p>
            <a:pPr>
              <a:buClr>
                <a:srgbClr val="587993"/>
              </a:buClr>
              <a:defRPr/>
            </a:pPr>
            <a:r>
              <a:rPr lang="zh-CN" altLang="en-US" sz="1800" dirty="0" smtClean="0">
                <a:ea typeface="MS PGothic" pitchFamily="34" charset="-128"/>
              </a:rPr>
              <a:t>规范化、实用化的管理机制</a:t>
            </a:r>
            <a:endParaRPr lang="en-US" sz="1800" dirty="0" smtClean="0">
              <a:ea typeface="MS PGothic" pitchFamily="34" charset="-128"/>
              <a:cs typeface="+mn-cs"/>
            </a:endParaRPr>
          </a:p>
          <a:p>
            <a:pPr>
              <a:buClr>
                <a:srgbClr val="587993"/>
              </a:buClr>
              <a:defRPr/>
            </a:pPr>
            <a:r>
              <a:rPr lang="zh-CN" altLang="en-US" sz="1800" dirty="0" smtClean="0">
                <a:ea typeface="MS PGothic" pitchFamily="34" charset="-128"/>
              </a:rPr>
              <a:t>严谨的工作习惯</a:t>
            </a:r>
            <a:endParaRPr lang="en-US" altLang="zh-CN" sz="1800" dirty="0" smtClean="0">
              <a:ea typeface="MS PGothic" pitchFamily="34" charset="-128"/>
            </a:endParaRPr>
          </a:p>
          <a:p>
            <a:pPr>
              <a:buClr>
                <a:srgbClr val="587993"/>
              </a:buClr>
              <a:defRPr/>
            </a:pPr>
            <a:r>
              <a:rPr lang="zh-CN" altLang="en-US" sz="1800" dirty="0" smtClean="0">
                <a:ea typeface="MS PGothic" pitchFamily="34" charset="-128"/>
              </a:rPr>
              <a:t>统一的执行力</a:t>
            </a:r>
            <a:endParaRPr lang="en-US" altLang="zh-CN" sz="1800" dirty="0" smtClean="0">
              <a:ea typeface="MS PGothic" pitchFamily="34" charset="-128"/>
            </a:endParaRPr>
          </a:p>
          <a:p>
            <a:pPr>
              <a:buClr>
                <a:srgbClr val="587993"/>
              </a:buClr>
              <a:defRPr/>
            </a:pPr>
            <a:r>
              <a:rPr lang="zh-CN" altLang="en-US" sz="1800" dirty="0" smtClean="0">
                <a:ea typeface="MS PGothic" pitchFamily="34" charset="-128"/>
              </a:rPr>
              <a:t>不断改进的开发过程管理、技术管理、人员管理、产品管理</a:t>
            </a:r>
            <a:endParaRPr lang="en-US" altLang="zh-CN" sz="1800" dirty="0" smtClean="0">
              <a:ea typeface="MS PGothic" pitchFamily="34" charset="-128"/>
            </a:endParaRPr>
          </a:p>
          <a:p>
            <a:pPr>
              <a:buClr>
                <a:srgbClr val="587993"/>
              </a:buClr>
              <a:defRPr/>
            </a:pPr>
            <a:r>
              <a:rPr lang="zh-CN" altLang="en-US" sz="1800" dirty="0" smtClean="0">
                <a:ea typeface="MS PGothic" pitchFamily="34" charset="-128"/>
              </a:rPr>
              <a:t>良好</a:t>
            </a:r>
            <a:r>
              <a:rPr lang="zh-CN" altLang="en-US" sz="1800" smtClean="0">
                <a:ea typeface="MS PGothic" pitchFamily="34" charset="-128"/>
              </a:rPr>
              <a:t>的沟通体系</a:t>
            </a:r>
            <a:endParaRPr lang="en-US" altLang="zh-CN" sz="1800" dirty="0" smtClean="0">
              <a:ea typeface="MS PGothic" pitchFamily="34" charset="-128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2E927C-D59D-4127-A045-9607F9AF157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SGC</a:t>
            </a:r>
            <a:r>
              <a:rPr lang="zh-CN" altLang="en-US" dirty="0" smtClean="0">
                <a:ea typeface="SimSun" pitchFamily="2" charset="-122"/>
              </a:rPr>
              <a:t>校园一</a:t>
            </a:r>
            <a:r>
              <a:rPr lang="zh-CN" altLang="en-US" dirty="0" smtClean="0">
                <a:ea typeface="SimSun" pitchFamily="2" charset="-122"/>
              </a:rPr>
              <a:t>卡通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3212976"/>
            <a:ext cx="4104456" cy="1224136"/>
          </a:xfrm>
        </p:spPr>
        <p:txBody>
          <a:bodyPr/>
          <a:lstStyle/>
          <a:p>
            <a:pPr>
              <a:buNone/>
            </a:pPr>
            <a:r>
              <a:rPr lang="zh-CN" altLang="en-US" sz="6000" dirty="0" smtClean="0"/>
              <a:t>谢  谢！</a:t>
            </a:r>
            <a:endParaRPr lang="en-US" sz="6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2E927C-D59D-4127-A045-9607F9AF1577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SGT Red Theme">
      <a:dk1>
        <a:srgbClr val="221E1F"/>
      </a:dk1>
      <a:lt1>
        <a:srgbClr val="FFFFFF"/>
      </a:lt1>
      <a:dk2>
        <a:srgbClr val="FFFFFF"/>
      </a:dk2>
      <a:lt2>
        <a:srgbClr val="808080"/>
      </a:lt2>
      <a:accent1>
        <a:srgbClr val="B0232A"/>
      </a:accent1>
      <a:accent2>
        <a:srgbClr val="D9D7B9"/>
      </a:accent2>
      <a:accent3>
        <a:srgbClr val="FFFFFF"/>
      </a:accent3>
      <a:accent4>
        <a:srgbClr val="1B1819"/>
      </a:accent4>
      <a:accent5>
        <a:srgbClr val="B4BEC8"/>
      </a:accent5>
      <a:accent6>
        <a:srgbClr val="C4C3A7"/>
      </a:accent6>
      <a:hlink>
        <a:srgbClr val="9E948D"/>
      </a:hlink>
      <a:folHlink>
        <a:srgbClr val="B0232A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D9243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4202E"/>
        </a:accent6>
        <a:hlink>
          <a:srgbClr val="F6DA8D"/>
        </a:hlink>
        <a:folHlink>
          <a:srgbClr val="D2D6A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221E1F"/>
        </a:dk1>
        <a:lt1>
          <a:srgbClr val="FFFFFF"/>
        </a:lt1>
        <a:dk2>
          <a:srgbClr val="FFFFFF"/>
        </a:dk2>
        <a:lt2>
          <a:srgbClr val="808080"/>
        </a:lt2>
        <a:accent1>
          <a:srgbClr val="587993"/>
        </a:accent1>
        <a:accent2>
          <a:srgbClr val="D9D7B9"/>
        </a:accent2>
        <a:accent3>
          <a:srgbClr val="FFFFFF"/>
        </a:accent3>
        <a:accent4>
          <a:srgbClr val="1B1819"/>
        </a:accent4>
        <a:accent5>
          <a:srgbClr val="B4BEC8"/>
        </a:accent5>
        <a:accent6>
          <a:srgbClr val="C4C3A7"/>
        </a:accent6>
        <a:hlink>
          <a:srgbClr val="9E948D"/>
        </a:hlink>
        <a:folHlink>
          <a:srgbClr val="B023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Other_x0020_meta_x0020_tags xmlns="320e6d15-807a-483e-a69b-b781d916c3cf" xsi:nil="true"/>
    <Location xmlns="320e6d15-807a-483e-a69b-b781d916c3cf">Global</Location>
    <Service_x0020_category xmlns="320e6d15-807a-483e-a69b-b781d916c3cf">Branding</Service_x0020_category>
    <Comments xmlns="http://schemas.microsoft.com/sharepoint/v3">SGT Presentation Template 2011May25</Comments>
    <Information_x0020_category xmlns="1fd0ac9a-73bc-433b-89d9-0428a30b162e">Form/ Template</Information_x0020_category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Enablers Document" ma:contentTypeID="0x010100AE42D6FEDAE2467AA888079E896C62300046268AD4C3C7844484D66009C8CB1986" ma:contentTypeVersion="30" ma:contentTypeDescription="Create a new documents" ma:contentTypeScope="" ma:versionID="eba7e73706149a6c0845bcd8d5bc3a17">
  <xsd:schema xmlns:xsd="http://www.w3.org/2001/XMLSchema" xmlns:p="http://schemas.microsoft.com/office/2006/metadata/properties" xmlns:ns1="http://schemas.microsoft.com/sharepoint/v3" xmlns:ns2="1fd0ac9a-73bc-433b-89d9-0428a30b162e" xmlns:ns3="320e6d15-807a-483e-a69b-b781d916c3cf" targetNamespace="http://schemas.microsoft.com/office/2006/metadata/properties" ma:root="true" ma:fieldsID="db1c09b2b98245d9b805b01567c9e2d4" ns1:_="" ns2:_="" ns3:_="">
    <xsd:import namespace="http://schemas.microsoft.com/sharepoint/v3"/>
    <xsd:import namespace="1fd0ac9a-73bc-433b-89d9-0428a30b162e"/>
    <xsd:import namespace="320e6d15-807a-483e-a69b-b781d916c3cf"/>
    <xsd:element name="properties">
      <xsd:complexType>
        <xsd:sequence>
          <xsd:element name="documentManagement">
            <xsd:complexType>
              <xsd:all>
                <xsd:element ref="ns1:Comments"/>
                <xsd:element ref="ns2:Information_x0020_category"/>
                <xsd:element ref="ns3:Service_x0020_category"/>
                <xsd:element ref="ns3:Location"/>
                <xsd:element ref="ns3:Other_x0020_meta_x0020_tag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Comments" ma:index="1" ma:displayName="Description" ma:internalName="Comments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1fd0ac9a-73bc-433b-89d9-0428a30b162e" elementFormDefault="qualified">
    <xsd:import namespace="http://schemas.microsoft.com/office/2006/documentManagement/types"/>
    <xsd:element name="Information_x0020_category" ma:index="2" ma:displayName="Information category" ma:format="Dropdown" ma:internalName="Information_x0020_category">
      <xsd:simpleType>
        <xsd:restriction base="dms:Choice">
          <xsd:enumeration value="Collateral/ Service Info"/>
          <xsd:enumeration value="Form/ Template"/>
          <xsd:enumeration value="Guideline"/>
          <xsd:enumeration value="Industry info/ knowledge"/>
          <xsd:enumeration value="Policy"/>
          <xsd:enumeration value="Process/ Procedure"/>
          <xsd:enumeration value="Report/ Update"/>
        </xsd:restriction>
      </xsd:simpleType>
    </xsd:element>
  </xsd:schema>
  <xsd:schema xmlns:xsd="http://www.w3.org/2001/XMLSchema" xmlns:dms="http://schemas.microsoft.com/office/2006/documentManagement/types" targetNamespace="320e6d15-807a-483e-a69b-b781d916c3cf" elementFormDefault="qualified">
    <xsd:import namespace="http://schemas.microsoft.com/office/2006/documentManagement/types"/>
    <xsd:element name="Service_x0020_category" ma:index="3" ma:displayName="Service category" ma:format="Dropdown" ma:internalName="Service_x0020_category">
      <xsd:simpleType>
        <xsd:restriction base="dms:Choice">
          <xsd:enumeration value="Accounts Payable"/>
          <xsd:enumeration value="Appraisal (PACE)"/>
          <xsd:enumeration value="Branding"/>
          <xsd:enumeration value="Career Track"/>
          <xsd:enumeration value="Employee communication"/>
          <xsd:enumeration value="Events"/>
          <xsd:enumeration value="MarCom"/>
          <xsd:enumeration value="MIS"/>
          <xsd:enumeration value="Payroll"/>
          <xsd:enumeration value="Public Relations"/>
          <xsd:enumeration value="Recruitment"/>
          <xsd:enumeration value="Rewards &amp; Recognition"/>
          <xsd:enumeration value="Sales and Business Development"/>
          <xsd:enumeration value="Training (Talent Development)"/>
          <xsd:enumeration value="Travel and Reimbursement"/>
          <xsd:enumeration value="None"/>
        </xsd:restriction>
      </xsd:simpleType>
    </xsd:element>
    <xsd:element name="Location" ma:index="4" ma:displayName="Location" ma:format="Dropdown" ma:internalName="Location">
      <xsd:simpleType>
        <xsd:restriction base="dms:Choice">
          <xsd:enumeration value="Global"/>
          <xsd:enumeration value="Bangalore"/>
          <xsd:enumeration value="Pune"/>
          <xsd:enumeration value="Shanghai"/>
          <xsd:enumeration value="Tunis"/>
        </xsd:restriction>
      </xsd:simpleType>
    </xsd:element>
    <xsd:element name="Other_x0020_meta_x0020_tags" ma:index="5" nillable="true" ma:displayName="Other meta tags" ma:internalName="Other_x0020_meta_x0020_tag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0B5420D-7EF1-404F-82B4-F86E08D8836F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1BFAB17-E9E7-44A4-8048-D3C672FCFE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158585-C7EE-4194-94BC-8B3BF01E061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1fd0ac9a-73bc-433b-89d9-0428a30b162e"/>
    <ds:schemaRef ds:uri="320e6d15-807a-483e-a69b-b781d916c3cf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C7FDFEB4-B091-41A0-BA2C-9C175D3E3A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fd0ac9a-73bc-433b-89d9-0428a30b162e"/>
    <ds:schemaRef ds:uri="320e6d15-807a-483e-a69b-b781d916c3c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293</Words>
  <Application>Microsoft Office PowerPoint</Application>
  <PresentationFormat>全屏显示(4:3)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Blank Presentation</vt:lpstr>
      <vt:lpstr>SGC</vt:lpstr>
      <vt:lpstr>SGC 校园一卡通部门概况</vt:lpstr>
      <vt:lpstr>SGC校园一卡通人力资源</vt:lpstr>
      <vt:lpstr>SGC校园一卡通硬性资源</vt:lpstr>
      <vt:lpstr>SGC校园一卡通研发技术</vt:lpstr>
      <vt:lpstr>SGC校园一卡通产品情况</vt:lpstr>
      <vt:lpstr>SGC校园一卡通管理情况</vt:lpstr>
      <vt:lpstr>SGC校园一卡通</vt:lpstr>
    </vt:vector>
  </TitlesOfParts>
  <Company>SunGard Forbatec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SGS Powerpoint Template Short</dc:title>
  <dc:creator>SunGard Consulting Services</dc:creator>
  <cp:lastModifiedBy>Haiyu.Peng</cp:lastModifiedBy>
  <cp:revision>126</cp:revision>
  <dcterms:created xsi:type="dcterms:W3CDTF">2009-03-17T08:01:58Z</dcterms:created>
  <dcterms:modified xsi:type="dcterms:W3CDTF">2011-10-13T02:14:35Z</dcterms:modified>
  <cp:contentType>Enablers 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lassification">
    <vt:lpwstr>SunGard Internal</vt:lpwstr>
  </property>
  <property fmtid="{D5CDD505-2E9C-101B-9397-08002B2CF9AE}" pid="4" name="ContentTypeId">
    <vt:lpwstr>0x010100AE42D6FEDAE2467AA888079E896C62300046268AD4C3C7844484D66009C8CB1986</vt:lpwstr>
  </property>
  <property fmtid="{D5CDD505-2E9C-101B-9397-08002B2CF9AE}" pid="5" name="Last Reviewed By">
    <vt:lpwstr/>
  </property>
  <property fmtid="{D5CDD505-2E9C-101B-9397-08002B2CF9AE}" pid="6" name="Last Reviewed Date">
    <vt:lpwstr>2010-05-10T23:00:00+00:00</vt:lpwstr>
  </property>
</Properties>
</file>