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handoutMasterIdLst>
    <p:handoutMasterId r:id="rId14"/>
  </p:handoutMasterIdLst>
  <p:sldIdLst>
    <p:sldId id="531" r:id="rId2"/>
    <p:sldId id="532" r:id="rId3"/>
    <p:sldId id="533" r:id="rId4"/>
    <p:sldId id="539" r:id="rId5"/>
    <p:sldId id="538" r:id="rId6"/>
    <p:sldId id="537" r:id="rId7"/>
    <p:sldId id="541" r:id="rId8"/>
    <p:sldId id="540" r:id="rId9"/>
    <p:sldId id="534" r:id="rId10"/>
    <p:sldId id="535" r:id="rId11"/>
    <p:sldId id="536" r:id="rId12"/>
  </p:sldIdLst>
  <p:sldSz cx="9144000" cy="6858000" type="screen4x3"/>
  <p:notesSz cx="6781800" cy="9926638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2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2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2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2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D4BD"/>
    <a:srgbClr val="5195B7"/>
    <a:srgbClr val="9E948D"/>
    <a:srgbClr val="B0232A"/>
    <a:srgbClr val="A72127"/>
    <a:srgbClr val="BDC5BF"/>
    <a:srgbClr val="F4C8C8"/>
    <a:srgbClr val="E6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3" autoAdjust="0"/>
    <p:restoredTop sz="94659" autoAdjust="0"/>
  </p:normalViewPr>
  <p:slideViewPr>
    <p:cSldViewPr>
      <p:cViewPr>
        <p:scale>
          <a:sx n="70" d="100"/>
          <a:sy n="70" d="100"/>
        </p:scale>
        <p:origin x="-12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982" y="-78"/>
      </p:cViewPr>
      <p:guideLst>
        <p:guide orient="horz" pos="3126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AB79A52-D690-4012-8AF4-309B911120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88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260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7FF1573-D24E-493F-A885-36FF23088D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874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pPr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115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pPr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95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pPr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732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6C825-6225-4A72-9210-02AE9D8F47BB}" type="datetimeFigureOut">
              <a:rPr lang="zh-CN" altLang="en-US"/>
              <a:pPr>
                <a:defRPr/>
              </a:pPr>
              <a:t>2012/11/9</a:t>
            </a:fld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40CE4-B373-4449-ADBF-22AF2940222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2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C5C4A7-1B46-4E48-9C45-DB73952994AB}" type="datetimeFigureOut">
              <a:rPr lang="zh-CN" altLang="en-US" smtClean="0"/>
              <a:pPr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B5DEC3-CDB6-4CFF-A247-B201C2A524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74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pPr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079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pPr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079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pPr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079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pPr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07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pPr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4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pPr/>
              <a:t>2012/11/9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43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pPr/>
              <a:t>2012/11/9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83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pPr/>
              <a:t>2012/11/9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95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pPr/>
              <a:t>2012/11/9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6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pPr/>
              <a:t>2012/11/9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45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pPr/>
              <a:t>2012/11/9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67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214414" y="0"/>
            <a:ext cx="7929586" cy="1142984"/>
          </a:xfrm>
          <a:prstGeom prst="rect">
            <a:avLst/>
          </a:prstGeom>
          <a:solidFill>
            <a:srgbClr val="0354C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1266405" cy="1142984"/>
          </a:xfrm>
          <a:prstGeom prst="rect">
            <a:avLst/>
          </a:prstGeom>
          <a:solidFill>
            <a:srgbClr val="07398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auto">
          <a:xfrm>
            <a:off x="-71470" y="357166"/>
            <a:ext cx="587853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WISDRAGON</a:t>
            </a:r>
            <a:r>
              <a: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INFORMATION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27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51" r:id="rId14"/>
    <p:sldLayoutId id="2147483755" r:id="rId15"/>
    <p:sldLayoutId id="2147483770" r:id="rId16"/>
    <p:sldLayoutId id="2147483771" r:id="rId17"/>
    <p:sldLayoutId id="2147483774" r:id="rId1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164388" y="3743325"/>
            <a:ext cx="503237" cy="1284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285852" y="3743325"/>
            <a:ext cx="6500857" cy="1284288"/>
          </a:xfrm>
          <a:prstGeom prst="rect">
            <a:avLst/>
          </a:prstGeom>
          <a:solidFill>
            <a:srgbClr val="0354C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786709" y="3743325"/>
            <a:ext cx="1357291" cy="1284288"/>
          </a:xfrm>
          <a:prstGeom prst="rect">
            <a:avLst/>
          </a:prstGeom>
          <a:solidFill>
            <a:srgbClr val="92949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6" name="图片 15" descr="zhilongPPT-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714752"/>
            <a:ext cx="1292224" cy="1357322"/>
          </a:xfrm>
          <a:prstGeom prst="rect">
            <a:avLst/>
          </a:prstGeom>
        </p:spPr>
      </p:pic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1285852" y="3714752"/>
            <a:ext cx="1785949" cy="1284288"/>
          </a:xfrm>
          <a:prstGeom prst="rect">
            <a:avLst/>
          </a:prstGeom>
          <a:solidFill>
            <a:srgbClr val="07398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5" name="图片 14" descr="zhilongPPT-3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3771900"/>
          </a:xfrm>
          <a:prstGeom prst="rect">
            <a:avLst/>
          </a:prstGeom>
        </p:spPr>
      </p:pic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285852" y="4181018"/>
            <a:ext cx="17859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WISDRAGON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5013325"/>
            <a:ext cx="9144000" cy="1844675"/>
          </a:xfrm>
          <a:prstGeom prst="rect">
            <a:avLst/>
          </a:prstGeom>
          <a:solidFill>
            <a:srgbClr val="70ADF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987824" y="5517232"/>
            <a:ext cx="582679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  <a:spcBef>
                <a:spcPct val="50000"/>
              </a:spcBef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智隆信息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80000"/>
              </a:lnSpc>
              <a:spcBef>
                <a:spcPct val="50000"/>
              </a:spcBef>
            </a:pP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491880" y="4068361"/>
            <a:ext cx="35810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数字化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实验室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55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设计理念：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建设一</a:t>
            </a:r>
            <a:r>
              <a:rPr lang="zh-CN" altLang="en-US" sz="2400" dirty="0"/>
              <a:t>个为</a:t>
            </a:r>
            <a:r>
              <a:rPr lang="zh-CN" altLang="en-US" sz="2400" dirty="0" smtClean="0"/>
              <a:t>教师在线</a:t>
            </a:r>
            <a:r>
              <a:rPr lang="zh-CN" altLang="en-US" sz="2400" dirty="0"/>
              <a:t>研修、团队教研、网上备课、共享资源和业务交流的数字化校本</a:t>
            </a:r>
            <a:r>
              <a:rPr lang="zh-CN" altLang="en-US" sz="2400" dirty="0" smtClean="0"/>
              <a:t>研修实验平台，</a:t>
            </a:r>
            <a:r>
              <a:rPr lang="zh-CN" altLang="en-US" sz="2400" dirty="0"/>
              <a:t>通过网络教研、教育资源、网络课程三个维度开展数字教研</a:t>
            </a:r>
            <a:r>
              <a:rPr lang="zh-CN" altLang="en-US" sz="2400" dirty="0" smtClean="0"/>
              <a:t>业务的实验，</a:t>
            </a:r>
            <a:r>
              <a:rPr lang="zh-CN" altLang="en-US" sz="2400" dirty="0"/>
              <a:t>将网上和网下的研修活动密切结合起来，实现教师间互动与交流，形成一个富有活力的</a:t>
            </a:r>
            <a:r>
              <a:rPr lang="zh-CN" altLang="en-US" sz="2400" dirty="0" smtClean="0"/>
              <a:t>教研实验环境。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功能点：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教研活动管理、协同任务、</a:t>
            </a:r>
            <a:r>
              <a:rPr lang="zh-CN" altLang="en-US" sz="2400" dirty="0"/>
              <a:t>课程</a:t>
            </a:r>
            <a:r>
              <a:rPr lang="zh-CN" altLang="en-US" sz="2400" dirty="0" smtClean="0"/>
              <a:t>建设、教研协作空间等</a:t>
            </a:r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84168" y="116632"/>
            <a:ext cx="3059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chemeClr val="bg1"/>
                </a:solidFill>
              </a:rPr>
              <a:t>数字化实验室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r"/>
            <a:r>
              <a:rPr lang="zh-CN" altLang="en-US" sz="2400" b="1" dirty="0">
                <a:solidFill>
                  <a:schemeClr val="bg1"/>
                </a:solidFill>
              </a:rPr>
              <a:t>教研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协作</a:t>
            </a:r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系统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 algn="r"/>
            <a:endParaRPr lang="zh-CN" altLang="en-US" sz="2800" b="1" dirty="0" smtClean="0">
              <a:solidFill>
                <a:schemeClr val="bg1"/>
              </a:solidFill>
            </a:endParaRPr>
          </a:p>
          <a:p>
            <a:pPr algn="r"/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77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设计理念：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建设一个完善的教学监控体系，根据科学的评估体系，完善的评估机制，针对教学、教育作出一套完善的监控方案，提供教研部门的整体教学方案制定。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功能</a:t>
            </a:r>
            <a:r>
              <a:rPr lang="zh-CN" altLang="en-US" sz="2400" dirty="0" smtClean="0"/>
              <a:t>点：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评价</a:t>
            </a:r>
            <a:r>
              <a:rPr lang="zh-CN" altLang="en-US" sz="2400" dirty="0" smtClean="0"/>
              <a:t>设置、</a:t>
            </a:r>
            <a:r>
              <a:rPr lang="zh-CN" altLang="en-US" sz="2400" dirty="0"/>
              <a:t>评价</a:t>
            </a:r>
            <a:r>
              <a:rPr lang="zh-CN" altLang="en-US" sz="2400" dirty="0" smtClean="0"/>
              <a:t>安排、</a:t>
            </a:r>
            <a:r>
              <a:rPr lang="zh-CN" altLang="en-US" sz="2400" dirty="0"/>
              <a:t>评价</a:t>
            </a:r>
            <a:r>
              <a:rPr lang="zh-CN" altLang="en-US" sz="2400" dirty="0" smtClean="0"/>
              <a:t>结果、</a:t>
            </a:r>
            <a:r>
              <a:rPr lang="zh-CN" altLang="en-US" sz="2400" dirty="0"/>
              <a:t>教学</a:t>
            </a:r>
            <a:r>
              <a:rPr lang="zh-CN" altLang="en-US" sz="2400" dirty="0" smtClean="0"/>
              <a:t>质量监控、数据统计、数据分析挖掘。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116632"/>
            <a:ext cx="3419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chemeClr val="bg1"/>
                </a:solidFill>
              </a:rPr>
              <a:t>数字化实验室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r"/>
            <a:r>
              <a:rPr lang="zh-CN" altLang="en-US" sz="2400" b="1" dirty="0">
                <a:solidFill>
                  <a:schemeClr val="bg1"/>
                </a:solidFill>
              </a:rPr>
              <a:t>教学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质量监控实验系统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pPr algn="r"/>
            <a:endParaRPr lang="zh-CN" altLang="en-US" sz="2800" b="1" dirty="0" smtClean="0">
              <a:solidFill>
                <a:schemeClr val="bg1"/>
              </a:solidFill>
            </a:endParaRPr>
          </a:p>
          <a:p>
            <a:pPr algn="r"/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94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72200" y="40466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数字化实验室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181" y="1224048"/>
            <a:ext cx="6330179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3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数字化教研实验</a:t>
            </a:r>
            <a:r>
              <a:rPr lang="zh-CN" altLang="en-US" sz="2400" dirty="0" smtClean="0"/>
              <a:t>平台由以下业务系统组成，分别是：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- </a:t>
            </a:r>
            <a:r>
              <a:rPr lang="zh-CN" altLang="en-US" sz="2400" dirty="0" smtClean="0"/>
              <a:t>门禁管理系统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- </a:t>
            </a:r>
            <a:r>
              <a:rPr lang="zh-CN" altLang="en-US" sz="2400" dirty="0" smtClean="0"/>
              <a:t>综合设备管理系统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- </a:t>
            </a:r>
            <a:r>
              <a:rPr lang="zh-CN" altLang="en-US" sz="2400" dirty="0" smtClean="0"/>
              <a:t>能效管理系统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- </a:t>
            </a:r>
            <a:r>
              <a:rPr lang="zh-CN" altLang="en-US" sz="2400" dirty="0" smtClean="0"/>
              <a:t>综合</a:t>
            </a:r>
            <a:r>
              <a:rPr lang="zh-CN" altLang="en-US" sz="2400" dirty="0" smtClean="0"/>
              <a:t>教学实验系统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- </a:t>
            </a:r>
            <a:r>
              <a:rPr lang="zh-CN" altLang="en-US" sz="2400" dirty="0" smtClean="0"/>
              <a:t>教研协作实验系统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- </a:t>
            </a:r>
            <a:r>
              <a:rPr lang="zh-CN" altLang="en-US" sz="2400" dirty="0" smtClean="0"/>
              <a:t>教学质量监控实验系统</a:t>
            </a:r>
            <a:endParaRPr lang="en-US" altLang="zh-CN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72200" y="40466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数字化实验室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3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设计</a:t>
            </a:r>
            <a:r>
              <a:rPr lang="zh-CN" altLang="en-US" sz="2400" dirty="0" smtClean="0"/>
              <a:t>理念：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通过门禁管理系统配合轧道机的使用可以实现人员进出监控和管理，并且支持人员分类，如：参观卡、工作卡等；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功能展示：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人员名单管理、人员进出记录统计、时效管理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940152" y="116632"/>
            <a:ext cx="32038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chemeClr val="bg1"/>
                </a:solidFill>
              </a:rPr>
              <a:t>数字化实验室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r"/>
            <a:r>
              <a:rPr lang="zh-CN" altLang="en-US" sz="2400" b="1" dirty="0" smtClean="0">
                <a:solidFill>
                  <a:schemeClr val="bg1"/>
                </a:solidFill>
              </a:rPr>
              <a:t>门禁管理系统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0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设计</a:t>
            </a:r>
            <a:r>
              <a:rPr lang="zh-CN" altLang="en-US" sz="2400" dirty="0" smtClean="0"/>
              <a:t>理念：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综合设备管理系统通过对硬件的监控、预警等提示方便管理人员对硬件远程监控、报修、维修记录管理等，从而在设备管理上做到远程管理、实时监控。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功能展示：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远程监控管理、设备报修、设备维修记录、设备管理等。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940152" y="116632"/>
            <a:ext cx="32038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chemeClr val="bg1"/>
                </a:solidFill>
              </a:rPr>
              <a:t>数字化实验室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r"/>
            <a:r>
              <a:rPr lang="zh-CN" altLang="en-US" sz="2400" b="1" dirty="0" smtClean="0">
                <a:solidFill>
                  <a:schemeClr val="bg1"/>
                </a:solidFill>
              </a:rPr>
              <a:t>综合设备管理系统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0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设计</a:t>
            </a:r>
            <a:r>
              <a:rPr lang="zh-CN" altLang="en-US" sz="2400" dirty="0" smtClean="0"/>
              <a:t>理念：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建设一套</a:t>
            </a:r>
            <a:r>
              <a:rPr lang="zh-CN" altLang="en-US" sz="2400" dirty="0"/>
              <a:t>对用电、用水、用气、用热等建筑安装分项计量统计， </a:t>
            </a:r>
            <a:r>
              <a:rPr lang="zh-CN" altLang="en-US" sz="2400" dirty="0" smtClean="0"/>
              <a:t>实现公共建筑</a:t>
            </a:r>
            <a:r>
              <a:rPr lang="zh-CN" altLang="en-US" sz="2400" dirty="0"/>
              <a:t>能耗、水耗监测，能耗</a:t>
            </a:r>
            <a:r>
              <a:rPr lang="zh-CN" altLang="en-US" sz="2400" dirty="0" smtClean="0"/>
              <a:t>统计，能效</a:t>
            </a:r>
            <a:r>
              <a:rPr lang="zh-CN" altLang="en-US" sz="2400" dirty="0"/>
              <a:t>审计，能耗公示的数字化</a:t>
            </a:r>
            <a:r>
              <a:rPr lang="zh-CN" altLang="en-US" sz="2400" dirty="0" smtClean="0"/>
              <a:t>管理，</a:t>
            </a:r>
            <a:r>
              <a:rPr lang="zh-CN" altLang="en-US" sz="2400" dirty="0"/>
              <a:t>完善水、电、气、热的管理制度，提高能源的运行效率，为节能改造提供条件和科学</a:t>
            </a:r>
            <a:r>
              <a:rPr lang="zh-CN" altLang="en-US" sz="2400" dirty="0" smtClean="0"/>
              <a:t>依据。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功能展示：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能效监测、能耗公式、能耗查询、能耗报表、节能分析、能效审计。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940152" y="116632"/>
            <a:ext cx="32038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chemeClr val="bg1"/>
                </a:solidFill>
              </a:rPr>
              <a:t>数字化实验室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r"/>
            <a:r>
              <a:rPr lang="zh-CN" altLang="en-US" sz="2400" b="1" dirty="0" smtClean="0">
                <a:solidFill>
                  <a:schemeClr val="bg1"/>
                </a:solidFill>
              </a:rPr>
              <a:t>能效管理系统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0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4" descr="E:\Randi\Study\Study\高校建筑节能监管系统\gif\系统结构体系图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68760"/>
            <a:ext cx="6577939" cy="475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940152" y="116632"/>
            <a:ext cx="32038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chemeClr val="bg1"/>
                </a:solidFill>
              </a:rPr>
              <a:t>数字化实验室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r"/>
            <a:r>
              <a:rPr lang="zh-CN" altLang="en-US" sz="2400" b="1" dirty="0" smtClean="0">
                <a:solidFill>
                  <a:schemeClr val="bg1"/>
                </a:solidFill>
              </a:rPr>
              <a:t>能效管理系统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75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AutoShape 10"/>
          <p:cNvSpPr>
            <a:spLocks noChangeArrowheads="1"/>
          </p:cNvSpPr>
          <p:nvPr/>
        </p:nvSpPr>
        <p:spPr bwMode="gray">
          <a:xfrm>
            <a:off x="6300788" y="4941888"/>
            <a:ext cx="2633662" cy="5334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latin typeface="宋体" pitchFamily="2" charset="-122"/>
              </a:rPr>
              <a:t>能效审计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gray">
          <a:xfrm>
            <a:off x="6300788" y="3716338"/>
            <a:ext cx="2633662" cy="5334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节能分析和策略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gray">
          <a:xfrm>
            <a:off x="3059113" y="3933825"/>
            <a:ext cx="504825" cy="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gray">
          <a:xfrm rot="2103433" flipH="1" flipV="1">
            <a:off x="3290888" y="4411663"/>
            <a:ext cx="7937" cy="579437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gray">
          <a:xfrm rot="-6456755" flipH="1" flipV="1">
            <a:off x="5926932" y="2704306"/>
            <a:ext cx="169862" cy="657225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gray">
          <a:xfrm rot="4384254" flipH="1">
            <a:off x="5793581" y="4585495"/>
            <a:ext cx="581025" cy="423862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gray">
          <a:xfrm rot="120645" flipH="1">
            <a:off x="5868988" y="3925888"/>
            <a:ext cx="431800" cy="14287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gray">
          <a:xfrm>
            <a:off x="6300788" y="2608263"/>
            <a:ext cx="2635250" cy="5334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能耗公示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Oval 15" descr="p3"/>
          <p:cNvSpPr>
            <a:spLocks noChangeArrowheads="1"/>
          </p:cNvSpPr>
          <p:nvPr/>
        </p:nvSpPr>
        <p:spPr bwMode="gray">
          <a:xfrm>
            <a:off x="3563938" y="2895600"/>
            <a:ext cx="2362200" cy="2286000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2" name="AutoShape 17"/>
          <p:cNvSpPr>
            <a:spLocks noChangeArrowheads="1"/>
          </p:cNvSpPr>
          <p:nvPr/>
        </p:nvSpPr>
        <p:spPr bwMode="gray">
          <a:xfrm>
            <a:off x="468313" y="3687763"/>
            <a:ext cx="2635250" cy="5334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能耗查询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Oval 31"/>
          <p:cNvSpPr>
            <a:spLocks noChangeArrowheads="1"/>
          </p:cNvSpPr>
          <p:nvPr/>
        </p:nvSpPr>
        <p:spPr bwMode="gray">
          <a:xfrm>
            <a:off x="3495675" y="2841625"/>
            <a:ext cx="2519363" cy="2438400"/>
          </a:xfrm>
          <a:prstGeom prst="ellipse">
            <a:avLst/>
          </a:prstGeom>
          <a:noFill/>
          <a:ln w="28575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4" name="Line 3"/>
          <p:cNvSpPr>
            <a:spLocks noChangeShapeType="1"/>
          </p:cNvSpPr>
          <p:nvPr/>
        </p:nvSpPr>
        <p:spPr bwMode="gray">
          <a:xfrm>
            <a:off x="3132138" y="2781300"/>
            <a:ext cx="647700" cy="503238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gray">
          <a:xfrm>
            <a:off x="468313" y="2535238"/>
            <a:ext cx="2633662" cy="5334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能耗监测</a:t>
            </a:r>
          </a:p>
        </p:txBody>
      </p:sp>
      <p:sp>
        <p:nvSpPr>
          <p:cNvPr id="16" name="圆角矩形标注 15"/>
          <p:cNvSpPr/>
          <p:nvPr/>
        </p:nvSpPr>
        <p:spPr>
          <a:xfrm>
            <a:off x="2987824" y="1700808"/>
            <a:ext cx="3672408" cy="648072"/>
          </a:xfrm>
          <a:prstGeom prst="wedgeRoundRectCallout">
            <a:avLst>
              <a:gd name="adj1" fmla="val -17231"/>
              <a:gd name="adj2" fmla="val 160181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 smtClean="0">
                <a:solidFill>
                  <a:schemeClr val="tx1"/>
                </a:solidFill>
              </a:rPr>
              <a:t>能效</a:t>
            </a:r>
            <a:r>
              <a:rPr lang="zh-CN" altLang="en-US" sz="2000" dirty="0" smtClean="0">
                <a:solidFill>
                  <a:schemeClr val="tx1"/>
                </a:solidFill>
              </a:rPr>
              <a:t>管理系统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 bwMode="gray">
          <a:xfrm>
            <a:off x="3492500" y="5157788"/>
            <a:ext cx="2663825" cy="50323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实验室模型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0152" y="116632"/>
            <a:ext cx="32038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chemeClr val="bg1"/>
                </a:solidFill>
              </a:rPr>
              <a:t>数字化实验室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r"/>
            <a:r>
              <a:rPr lang="zh-CN" altLang="en-US" sz="2400" b="1" dirty="0" smtClean="0">
                <a:solidFill>
                  <a:schemeClr val="bg1"/>
                </a:solidFill>
              </a:rPr>
              <a:t>能效管理系统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8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设计</a:t>
            </a:r>
            <a:r>
              <a:rPr lang="zh-CN" altLang="en-US" sz="2400" dirty="0" smtClean="0"/>
              <a:t>理念：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建设一套架构</a:t>
            </a:r>
            <a:r>
              <a:rPr lang="zh-CN" altLang="en-US" sz="2400" dirty="0"/>
              <a:t>清晰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资源存储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资源重复利用、资源制作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资源</a:t>
            </a:r>
            <a:r>
              <a:rPr lang="zh-CN" altLang="en-US" sz="2400" dirty="0"/>
              <a:t>播放的公共开放的</a:t>
            </a:r>
            <a:r>
              <a:rPr lang="zh-CN" altLang="en-US" sz="2400" dirty="0" smtClean="0"/>
              <a:t>平台，通过</a:t>
            </a:r>
            <a:r>
              <a:rPr lang="zh-CN" altLang="en-US" sz="2400" dirty="0"/>
              <a:t>系统的使用可以更进一步的体现出多媒体教学的优势</a:t>
            </a:r>
            <a:r>
              <a:rPr lang="zh-CN" altLang="en-US" sz="2400" dirty="0" smtClean="0"/>
              <a:t>，提高学生积极性</a:t>
            </a:r>
            <a:r>
              <a:rPr lang="zh-CN" altLang="en-US" sz="2400" dirty="0"/>
              <a:t>，通过文字、图片、视频等多功能结合提高教学质量。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功能展示：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教学资源库管理、板书管理</a:t>
            </a:r>
            <a:r>
              <a:rPr lang="zh-CN" altLang="en-US" sz="2400" dirty="0" smtClean="0"/>
              <a:t>、资源编辑、流程</a:t>
            </a:r>
            <a:r>
              <a:rPr lang="zh-CN" altLang="en-US" sz="2400" dirty="0"/>
              <a:t>编辑管理、教学管理、系统</a:t>
            </a:r>
            <a:r>
              <a:rPr lang="zh-CN" altLang="en-US" sz="2400" dirty="0" smtClean="0"/>
              <a:t>管理</a:t>
            </a:r>
            <a:r>
              <a:rPr lang="zh-CN" altLang="en-US" sz="2400" dirty="0"/>
              <a:t>等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940152" y="116632"/>
            <a:ext cx="32038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chemeClr val="bg1"/>
                </a:solidFill>
              </a:rPr>
              <a:t>数字化实验室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r"/>
            <a:r>
              <a:rPr lang="zh-CN" altLang="en-US" sz="2400" b="1" dirty="0" smtClean="0">
                <a:solidFill>
                  <a:schemeClr val="bg1"/>
                </a:solidFill>
              </a:rPr>
              <a:t>综合教学实验系统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55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4018</TotalTime>
  <Words>122</Words>
  <Application>Microsoft Office PowerPoint</Application>
  <PresentationFormat>全屏显示(4:3)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SunGard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yijin.zhai</dc:creator>
  <cp:lastModifiedBy>nixi</cp:lastModifiedBy>
  <cp:revision>258</cp:revision>
  <dcterms:created xsi:type="dcterms:W3CDTF">2007-07-27T06:54:27Z</dcterms:created>
  <dcterms:modified xsi:type="dcterms:W3CDTF">2012-11-09T05:09:06Z</dcterms:modified>
</cp:coreProperties>
</file>