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
  </p:notesMasterIdLst>
  <p:handoutMasterIdLst>
    <p:handoutMasterId r:id="rId19"/>
  </p:handoutMasterIdLst>
  <p:sldIdLst>
    <p:sldId id="531" r:id="rId2"/>
    <p:sldId id="475" r:id="rId3"/>
    <p:sldId id="533" r:id="rId4"/>
    <p:sldId id="490" r:id="rId5"/>
    <p:sldId id="491" r:id="rId6"/>
    <p:sldId id="495" r:id="rId7"/>
    <p:sldId id="498" r:id="rId8"/>
    <p:sldId id="499" r:id="rId9"/>
    <p:sldId id="500" r:id="rId10"/>
    <p:sldId id="507" r:id="rId11"/>
    <p:sldId id="528" r:id="rId12"/>
    <p:sldId id="534" r:id="rId13"/>
    <p:sldId id="535" r:id="rId14"/>
    <p:sldId id="536" r:id="rId15"/>
    <p:sldId id="537" r:id="rId16"/>
    <p:sldId id="538" r:id="rId17"/>
  </p:sldIdLst>
  <p:sldSz cx="9144000" cy="6858000" type="screen4x3"/>
  <p:notesSz cx="6781800" cy="9926638"/>
  <p:defaultTextStyle>
    <a:defPPr>
      <a:defRPr lang="zh-CN"/>
    </a:defPPr>
    <a:lvl1pPr algn="ctr" rtl="0" fontAlgn="base">
      <a:spcBef>
        <a:spcPct val="0"/>
      </a:spcBef>
      <a:spcAft>
        <a:spcPct val="0"/>
      </a:spcAft>
      <a:defRPr kern="1200">
        <a:solidFill>
          <a:schemeClr val="tx2"/>
        </a:solidFill>
        <a:latin typeface="Arial" charset="0"/>
        <a:ea typeface="宋体" pitchFamily="2" charset="-122"/>
        <a:cs typeface="+mn-cs"/>
      </a:defRPr>
    </a:lvl1pPr>
    <a:lvl2pPr marL="457200" algn="ctr" rtl="0" fontAlgn="base">
      <a:spcBef>
        <a:spcPct val="0"/>
      </a:spcBef>
      <a:spcAft>
        <a:spcPct val="0"/>
      </a:spcAft>
      <a:defRPr kern="1200">
        <a:solidFill>
          <a:schemeClr val="tx2"/>
        </a:solidFill>
        <a:latin typeface="Arial" charset="0"/>
        <a:ea typeface="宋体" pitchFamily="2" charset="-122"/>
        <a:cs typeface="+mn-cs"/>
      </a:defRPr>
    </a:lvl2pPr>
    <a:lvl3pPr marL="914400" algn="ctr" rtl="0" fontAlgn="base">
      <a:spcBef>
        <a:spcPct val="0"/>
      </a:spcBef>
      <a:spcAft>
        <a:spcPct val="0"/>
      </a:spcAft>
      <a:defRPr kern="1200">
        <a:solidFill>
          <a:schemeClr val="tx2"/>
        </a:solidFill>
        <a:latin typeface="Arial" charset="0"/>
        <a:ea typeface="宋体" pitchFamily="2" charset="-122"/>
        <a:cs typeface="+mn-cs"/>
      </a:defRPr>
    </a:lvl3pPr>
    <a:lvl4pPr marL="1371600" algn="ctr" rtl="0" fontAlgn="base">
      <a:spcBef>
        <a:spcPct val="0"/>
      </a:spcBef>
      <a:spcAft>
        <a:spcPct val="0"/>
      </a:spcAft>
      <a:defRPr kern="1200">
        <a:solidFill>
          <a:schemeClr val="tx2"/>
        </a:solidFill>
        <a:latin typeface="Arial" charset="0"/>
        <a:ea typeface="宋体" pitchFamily="2" charset="-122"/>
        <a:cs typeface="+mn-cs"/>
      </a:defRPr>
    </a:lvl4pPr>
    <a:lvl5pPr marL="1828800" algn="ctr" rtl="0" fontAlgn="base">
      <a:spcBef>
        <a:spcPct val="0"/>
      </a:spcBef>
      <a:spcAft>
        <a:spcPct val="0"/>
      </a:spcAft>
      <a:defRPr kern="1200">
        <a:solidFill>
          <a:schemeClr val="tx2"/>
        </a:solidFill>
        <a:latin typeface="Arial" charset="0"/>
        <a:ea typeface="宋体" pitchFamily="2" charset="-122"/>
        <a:cs typeface="+mn-cs"/>
      </a:defRPr>
    </a:lvl5pPr>
    <a:lvl6pPr marL="2286000" algn="l" defTabSz="914400" rtl="0" eaLnBrk="1" latinLnBrk="0" hangingPunct="1">
      <a:defRPr kern="1200">
        <a:solidFill>
          <a:schemeClr val="tx2"/>
        </a:solidFill>
        <a:latin typeface="Arial" charset="0"/>
        <a:ea typeface="宋体" pitchFamily="2" charset="-122"/>
        <a:cs typeface="+mn-cs"/>
      </a:defRPr>
    </a:lvl6pPr>
    <a:lvl7pPr marL="2743200" algn="l" defTabSz="914400" rtl="0" eaLnBrk="1" latinLnBrk="0" hangingPunct="1">
      <a:defRPr kern="1200">
        <a:solidFill>
          <a:schemeClr val="tx2"/>
        </a:solidFill>
        <a:latin typeface="Arial" charset="0"/>
        <a:ea typeface="宋体" pitchFamily="2" charset="-122"/>
        <a:cs typeface="+mn-cs"/>
      </a:defRPr>
    </a:lvl7pPr>
    <a:lvl8pPr marL="3200400" algn="l" defTabSz="914400" rtl="0" eaLnBrk="1" latinLnBrk="0" hangingPunct="1">
      <a:defRPr kern="1200">
        <a:solidFill>
          <a:schemeClr val="tx2"/>
        </a:solidFill>
        <a:latin typeface="Arial" charset="0"/>
        <a:ea typeface="宋体" pitchFamily="2" charset="-122"/>
        <a:cs typeface="+mn-cs"/>
      </a:defRPr>
    </a:lvl8pPr>
    <a:lvl9pPr marL="3657600" algn="l" defTabSz="914400" rtl="0" eaLnBrk="1" latinLnBrk="0" hangingPunct="1">
      <a:defRPr kern="1200">
        <a:solidFill>
          <a:schemeClr val="tx2"/>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948D"/>
    <a:srgbClr val="B0232A"/>
    <a:srgbClr val="A72127"/>
    <a:srgbClr val="BDC5BF"/>
    <a:srgbClr val="5195B7"/>
    <a:srgbClr val="E5D4BD"/>
    <a:srgbClr val="F4C8C8"/>
    <a:srgbClr val="E68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53" autoAdjust="0"/>
    <p:restoredTop sz="94660"/>
  </p:normalViewPr>
  <p:slideViewPr>
    <p:cSldViewPr>
      <p:cViewPr>
        <p:scale>
          <a:sx n="90" d="100"/>
          <a:sy n="90" d="100"/>
        </p:scale>
        <p:origin x="-504" y="1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658" y="-96"/>
      </p:cViewPr>
      <p:guideLst>
        <p:guide orient="horz" pos="3126"/>
        <p:guide pos="21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pPr>
              <a:defRPr/>
            </a:pPr>
            <a:endParaRPr lang="en-US" altLang="zh-CN"/>
          </a:p>
        </p:txBody>
      </p:sp>
      <p:sp>
        <p:nvSpPr>
          <p:cNvPr id="16387" name="Rectangle 3"/>
          <p:cNvSpPr>
            <a:spLocks noGrp="1" noChangeArrowheads="1"/>
          </p:cNvSpPr>
          <p:nvPr>
            <p:ph type="dt" sz="quarter" idx="1"/>
          </p:nvPr>
        </p:nvSpPr>
        <p:spPr bwMode="auto">
          <a:xfrm>
            <a:off x="384175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US" altLang="zh-CN"/>
          </a:p>
        </p:txBody>
      </p:sp>
      <p:sp>
        <p:nvSpPr>
          <p:cNvPr id="16388" name="Rectangle 4"/>
          <p:cNvSpPr>
            <a:spLocks noGrp="1" noChangeArrowheads="1"/>
          </p:cNvSpPr>
          <p:nvPr>
            <p:ph type="ftr" sz="quarter" idx="2"/>
          </p:nvPr>
        </p:nvSpPr>
        <p:spPr bwMode="auto">
          <a:xfrm>
            <a:off x="0" y="942816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pPr>
              <a:defRPr/>
            </a:pPr>
            <a:endParaRPr lang="en-US" altLang="zh-CN"/>
          </a:p>
        </p:txBody>
      </p:sp>
      <p:sp>
        <p:nvSpPr>
          <p:cNvPr id="16389" name="Rectangle 5"/>
          <p:cNvSpPr>
            <a:spLocks noGrp="1" noChangeArrowheads="1"/>
          </p:cNvSpPr>
          <p:nvPr>
            <p:ph type="sldNum" sz="quarter" idx="3"/>
          </p:nvPr>
        </p:nvSpPr>
        <p:spPr bwMode="auto">
          <a:xfrm>
            <a:off x="3841750" y="942816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DAB79A52-D690-4012-8AF4-309B9111202D}" type="slidenum">
              <a:rPr lang="en-US" altLang="zh-CN"/>
              <a:pPr>
                <a:defRPr/>
              </a:pPr>
              <a:t>‹#›</a:t>
            </a:fld>
            <a:endParaRPr lang="en-US" altLang="zh-CN"/>
          </a:p>
        </p:txBody>
      </p:sp>
    </p:spTree>
    <p:extLst>
      <p:ext uri="{BB962C8B-B14F-4D97-AF65-F5344CB8AC3E}">
        <p14:creationId xmlns:p14="http://schemas.microsoft.com/office/powerpoint/2010/main" val="658873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pPr>
              <a:defRPr/>
            </a:pPr>
            <a:endParaRPr lang="en-US" altLang="zh-CN"/>
          </a:p>
        </p:txBody>
      </p:sp>
      <p:sp>
        <p:nvSpPr>
          <p:cNvPr id="39939" name="Rectangle 3"/>
          <p:cNvSpPr>
            <a:spLocks noGrp="1" noChangeArrowheads="1"/>
          </p:cNvSpPr>
          <p:nvPr>
            <p:ph type="dt" idx="1"/>
          </p:nvPr>
        </p:nvSpPr>
        <p:spPr bwMode="auto">
          <a:xfrm>
            <a:off x="384175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909638" y="744538"/>
            <a:ext cx="4962525" cy="3722687"/>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677863" y="4714875"/>
            <a:ext cx="54260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9942" name="Rectangle 6"/>
          <p:cNvSpPr>
            <a:spLocks noGrp="1" noChangeArrowheads="1"/>
          </p:cNvSpPr>
          <p:nvPr>
            <p:ph type="ftr" sz="quarter" idx="4"/>
          </p:nvPr>
        </p:nvSpPr>
        <p:spPr bwMode="auto">
          <a:xfrm>
            <a:off x="0" y="942816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pPr>
              <a:defRPr/>
            </a:pPr>
            <a:endParaRPr lang="en-US" altLang="zh-CN"/>
          </a:p>
        </p:txBody>
      </p:sp>
      <p:sp>
        <p:nvSpPr>
          <p:cNvPr id="39943" name="Rectangle 7"/>
          <p:cNvSpPr>
            <a:spLocks noGrp="1" noChangeArrowheads="1"/>
          </p:cNvSpPr>
          <p:nvPr>
            <p:ph type="sldNum" sz="quarter" idx="5"/>
          </p:nvPr>
        </p:nvSpPr>
        <p:spPr bwMode="auto">
          <a:xfrm>
            <a:off x="3841750" y="942816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D7FF1573-D24E-493F-A885-36FF23088D89}" type="slidenum">
              <a:rPr lang="en-US" altLang="zh-CN"/>
              <a:pPr>
                <a:defRPr/>
              </a:pPr>
              <a:t>‹#›</a:t>
            </a:fld>
            <a:endParaRPr lang="en-US" altLang="zh-CN"/>
          </a:p>
        </p:txBody>
      </p:sp>
    </p:spTree>
    <p:extLst>
      <p:ext uri="{BB962C8B-B14F-4D97-AF65-F5344CB8AC3E}">
        <p14:creationId xmlns:p14="http://schemas.microsoft.com/office/powerpoint/2010/main" val="17548741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831EEAFE-D505-40D3-8270-1D8206BD698E}" type="slidenum">
              <a:rPr lang="en-US" altLang="zh-CN" smtClean="0"/>
              <a:pPr/>
              <a:t>8</a:t>
            </a:fld>
            <a:endParaRPr lang="en-US" altLang="zh-CN" smtClean="0"/>
          </a:p>
        </p:txBody>
      </p:sp>
      <p:sp>
        <p:nvSpPr>
          <p:cNvPr id="56323" name="Rectangle 2"/>
          <p:cNvSpPr>
            <a:spLocks noGrp="1" noRot="1" noChangeAspect="1" noChangeArrowheads="1" noTextEdit="1"/>
          </p:cNvSpPr>
          <p:nvPr>
            <p:ph type="sldImg"/>
          </p:nvPr>
        </p:nvSpPr>
        <p:spPr>
          <a:xfrm>
            <a:off x="909638" y="744538"/>
            <a:ext cx="4964112" cy="3722687"/>
          </a:xfrm>
          <a:ln/>
        </p:spPr>
      </p:sp>
      <p:sp>
        <p:nvSpPr>
          <p:cNvPr id="5632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A97794D2-3104-406F-BB54-05DCC6F2B2AD}" type="slidenum">
              <a:rPr lang="en-US" altLang="zh-CN" smtClean="0"/>
              <a:pPr/>
              <a:t>9</a:t>
            </a:fld>
            <a:endParaRPr lang="en-US" altLang="zh-CN" smtClean="0"/>
          </a:p>
        </p:txBody>
      </p:sp>
      <p:sp>
        <p:nvSpPr>
          <p:cNvPr id="57347" name="Rectangle 2"/>
          <p:cNvSpPr>
            <a:spLocks noGrp="1" noRot="1" noChangeAspect="1" noChangeArrowheads="1" noTextEdit="1"/>
          </p:cNvSpPr>
          <p:nvPr>
            <p:ph type="sldImg"/>
          </p:nvPr>
        </p:nvSpPr>
        <p:spPr>
          <a:xfrm>
            <a:off x="909638" y="744538"/>
            <a:ext cx="4964112" cy="3722687"/>
          </a:xfrm>
          <a:ln/>
        </p:spPr>
      </p:sp>
      <p:sp>
        <p:nvSpPr>
          <p:cNvPr id="5734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C84638C9-01F4-4B3A-9003-1CD14096B3C1}" type="slidenum">
              <a:rPr lang="en-US" altLang="zh-CN" smtClean="0"/>
              <a:pPr/>
              <a:t>10</a:t>
            </a:fld>
            <a:endParaRPr lang="en-US" altLang="zh-CN"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348E25C-5EDF-48DD-A136-C90E47B61791}" type="datetimeFigureOut">
              <a:rPr lang="zh-CN" altLang="en-US" smtClean="0"/>
              <a:pPr/>
              <a:t>2012-09-22</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DDA0229-BCB3-42E2-AFE7-A58D4C24F05F}" type="slidenum">
              <a:rPr lang="zh-CN" altLang="en-US" smtClean="0"/>
              <a:pPr/>
              <a:t>‹#›</a:t>
            </a:fld>
            <a:endParaRPr lang="zh-CN" altLang="en-US"/>
          </a:p>
        </p:txBody>
      </p:sp>
    </p:spTree>
    <p:extLst>
      <p:ext uri="{BB962C8B-B14F-4D97-AF65-F5344CB8AC3E}">
        <p14:creationId xmlns:p14="http://schemas.microsoft.com/office/powerpoint/2010/main" val="40531150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348E25C-5EDF-48DD-A136-C90E47B61791}" type="datetimeFigureOut">
              <a:rPr lang="zh-CN" altLang="en-US" smtClean="0"/>
              <a:pPr/>
              <a:t>2012-09-22</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DDA0229-BCB3-42E2-AFE7-A58D4C24F05F}" type="slidenum">
              <a:rPr lang="zh-CN" altLang="en-US" smtClean="0"/>
              <a:pPr/>
              <a:t>‹#›</a:t>
            </a:fld>
            <a:endParaRPr lang="zh-CN" altLang="en-US"/>
          </a:p>
        </p:txBody>
      </p:sp>
    </p:spTree>
    <p:extLst>
      <p:ext uri="{BB962C8B-B14F-4D97-AF65-F5344CB8AC3E}">
        <p14:creationId xmlns:p14="http://schemas.microsoft.com/office/powerpoint/2010/main" val="135395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348E25C-5EDF-48DD-A136-C90E47B61791}" type="datetimeFigureOut">
              <a:rPr lang="zh-CN" altLang="en-US" smtClean="0"/>
              <a:pPr/>
              <a:t>2012-09-22</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DDA0229-BCB3-42E2-AFE7-A58D4C24F05F}" type="slidenum">
              <a:rPr lang="zh-CN" altLang="en-US" smtClean="0"/>
              <a:pPr/>
              <a:t>‹#›</a:t>
            </a:fld>
            <a:endParaRPr lang="zh-CN" altLang="en-US"/>
          </a:p>
        </p:txBody>
      </p:sp>
    </p:spTree>
    <p:extLst>
      <p:ext uri="{BB962C8B-B14F-4D97-AF65-F5344CB8AC3E}">
        <p14:creationId xmlns:p14="http://schemas.microsoft.com/office/powerpoint/2010/main" val="17717325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xfrm>
            <a:off x="457200" y="6356350"/>
            <a:ext cx="2133600" cy="365125"/>
          </a:xfrm>
          <a:prstGeom prst="rect">
            <a:avLst/>
          </a:prstGeom>
          <a:ln/>
        </p:spPr>
        <p:txBody>
          <a:bodyPr/>
          <a:lstStyle>
            <a:lvl1pPr>
              <a:defRPr/>
            </a:lvl1pPr>
          </a:lstStyle>
          <a:p>
            <a:pPr>
              <a:defRPr/>
            </a:pPr>
            <a:fld id="{8B16C825-6225-4A72-9210-02AE9D8F47BB}" type="datetimeFigureOut">
              <a:rPr lang="zh-CN" altLang="en-US"/>
              <a:pPr>
                <a:defRPr/>
              </a:pPr>
              <a:t>2012-09-22</a:t>
            </a:fld>
            <a:endParaRPr lang="en-US"/>
          </a:p>
        </p:txBody>
      </p:sp>
      <p:sp>
        <p:nvSpPr>
          <p:cNvPr id="6" name="页脚占位符 4"/>
          <p:cNvSpPr>
            <a:spLocks noGrp="1" noChangeArrowheads="1"/>
          </p:cNvSpPr>
          <p:nvPr>
            <p:ph type="ftr" sz="quarter" idx="11"/>
          </p:nvPr>
        </p:nvSpPr>
        <p:spPr>
          <a:xfrm>
            <a:off x="3124200" y="6356350"/>
            <a:ext cx="2895600" cy="365125"/>
          </a:xfrm>
          <a:prstGeom prst="rect">
            <a:avLst/>
          </a:prstGeom>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xfrm>
            <a:off x="6553200" y="6356350"/>
            <a:ext cx="2133600" cy="365125"/>
          </a:xfrm>
          <a:prstGeom prst="rect">
            <a:avLst/>
          </a:prstGeom>
          <a:ln/>
        </p:spPr>
        <p:txBody>
          <a:bodyPr/>
          <a:lstStyle>
            <a:lvl1pPr>
              <a:defRPr/>
            </a:lvl1pPr>
          </a:lstStyle>
          <a:p>
            <a:pPr>
              <a:defRPr/>
            </a:pPr>
            <a:fld id="{FDA40CE4-B373-4449-ADBF-22AF29402226}" type="slidenum">
              <a:rPr lang="zh-CN" altLang="en-US"/>
              <a:pPr>
                <a:defRPr/>
              </a:pPr>
              <a:t>‹#›</a:t>
            </a:fld>
            <a:endParaRPr lang="en-US"/>
          </a:p>
        </p:txBody>
      </p:sp>
    </p:spTree>
    <p:extLst>
      <p:ext uri="{BB962C8B-B14F-4D97-AF65-F5344CB8AC3E}">
        <p14:creationId xmlns:p14="http://schemas.microsoft.com/office/powerpoint/2010/main" val="120660223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2708920"/>
            <a:ext cx="8229600" cy="1143000"/>
          </a:xfrm>
          <a:prstGeom prst="rect">
            <a:avLst/>
          </a:prstGeom>
        </p:spPr>
        <p:txBody>
          <a:bodyPr/>
          <a:lstStyle/>
          <a:p>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93C5C4A7-1B46-4E48-9C45-DB73952994AB}" type="datetimeFigureOut">
              <a:rPr lang="zh-CN" altLang="en-US" smtClean="0"/>
              <a:pPr/>
              <a:t>2012-09-22</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AB5DEC3-CDB6-4CFF-A247-B201C2A52460}" type="slidenum">
              <a:rPr lang="zh-CN" altLang="en-US" smtClean="0"/>
              <a:pPr/>
              <a:t>‹#›</a:t>
            </a:fld>
            <a:endParaRPr lang="zh-CN" altLang="en-US"/>
          </a:p>
        </p:txBody>
      </p:sp>
    </p:spTree>
    <p:extLst>
      <p:ext uri="{BB962C8B-B14F-4D97-AF65-F5344CB8AC3E}">
        <p14:creationId xmlns:p14="http://schemas.microsoft.com/office/powerpoint/2010/main" val="1975745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348E25C-5EDF-48DD-A136-C90E47B61791}" type="datetimeFigureOut">
              <a:rPr lang="zh-CN" altLang="en-US" smtClean="0"/>
              <a:pPr/>
              <a:t>2012-09-22</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DDA0229-BCB3-42E2-AFE7-A58D4C24F05F}" type="slidenum">
              <a:rPr lang="zh-CN" altLang="en-US" smtClean="0"/>
              <a:pPr/>
              <a:t>‹#›</a:t>
            </a:fld>
            <a:endParaRPr lang="zh-CN" altLang="en-US"/>
          </a:p>
        </p:txBody>
      </p:sp>
    </p:spTree>
    <p:extLst>
      <p:ext uri="{BB962C8B-B14F-4D97-AF65-F5344CB8AC3E}">
        <p14:creationId xmlns:p14="http://schemas.microsoft.com/office/powerpoint/2010/main" val="228707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348E25C-5EDF-48DD-A136-C90E47B61791}" type="datetimeFigureOut">
              <a:rPr lang="zh-CN" altLang="en-US" smtClean="0"/>
              <a:pPr/>
              <a:t>2012-09-22</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DDA0229-BCB3-42E2-AFE7-A58D4C24F05F}" type="slidenum">
              <a:rPr lang="zh-CN" altLang="en-US" smtClean="0"/>
              <a:pPr/>
              <a:t>‹#›</a:t>
            </a:fld>
            <a:endParaRPr lang="zh-CN" altLang="en-US"/>
          </a:p>
        </p:txBody>
      </p:sp>
    </p:spTree>
    <p:extLst>
      <p:ext uri="{BB962C8B-B14F-4D97-AF65-F5344CB8AC3E}">
        <p14:creationId xmlns:p14="http://schemas.microsoft.com/office/powerpoint/2010/main" val="3226842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0348E25C-5EDF-48DD-A136-C90E47B61791}" type="datetimeFigureOut">
              <a:rPr lang="zh-CN" altLang="en-US" smtClean="0"/>
              <a:pPr/>
              <a:t>2012-09-22</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DDA0229-BCB3-42E2-AFE7-A58D4C24F05F}" type="slidenum">
              <a:rPr lang="zh-CN" altLang="en-US" smtClean="0"/>
              <a:pPr/>
              <a:t>‹#›</a:t>
            </a:fld>
            <a:endParaRPr lang="zh-CN" altLang="en-US"/>
          </a:p>
        </p:txBody>
      </p:sp>
    </p:spTree>
    <p:extLst>
      <p:ext uri="{BB962C8B-B14F-4D97-AF65-F5344CB8AC3E}">
        <p14:creationId xmlns:p14="http://schemas.microsoft.com/office/powerpoint/2010/main" val="3907433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0348E25C-5EDF-48DD-A136-C90E47B61791}" type="datetimeFigureOut">
              <a:rPr lang="zh-CN" altLang="en-US" smtClean="0"/>
              <a:pPr/>
              <a:t>2012-09-22</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0DDA0229-BCB3-42E2-AFE7-A58D4C24F05F}" type="slidenum">
              <a:rPr lang="zh-CN" altLang="en-US" smtClean="0"/>
              <a:pPr/>
              <a:t>‹#›</a:t>
            </a:fld>
            <a:endParaRPr lang="zh-CN" altLang="en-US"/>
          </a:p>
        </p:txBody>
      </p:sp>
    </p:spTree>
    <p:extLst>
      <p:ext uri="{BB962C8B-B14F-4D97-AF65-F5344CB8AC3E}">
        <p14:creationId xmlns:p14="http://schemas.microsoft.com/office/powerpoint/2010/main" val="2103833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0348E25C-5EDF-48DD-A136-C90E47B61791}" type="datetimeFigureOut">
              <a:rPr lang="zh-CN" altLang="en-US" smtClean="0"/>
              <a:pPr/>
              <a:t>2012-09-22</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0DDA0229-BCB3-42E2-AFE7-A58D4C24F05F}" type="slidenum">
              <a:rPr lang="zh-CN" altLang="en-US" smtClean="0"/>
              <a:pPr/>
              <a:t>‹#›</a:t>
            </a:fld>
            <a:endParaRPr lang="zh-CN" altLang="en-US"/>
          </a:p>
        </p:txBody>
      </p:sp>
    </p:spTree>
    <p:extLst>
      <p:ext uri="{BB962C8B-B14F-4D97-AF65-F5344CB8AC3E}">
        <p14:creationId xmlns:p14="http://schemas.microsoft.com/office/powerpoint/2010/main" val="2724954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0348E25C-5EDF-48DD-A136-C90E47B61791}" type="datetimeFigureOut">
              <a:rPr lang="zh-CN" altLang="en-US" smtClean="0"/>
              <a:pPr/>
              <a:t>2012-09-22</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0DDA0229-BCB3-42E2-AFE7-A58D4C24F05F}" type="slidenum">
              <a:rPr lang="zh-CN" altLang="en-US" smtClean="0"/>
              <a:pPr/>
              <a:t>‹#›</a:t>
            </a:fld>
            <a:endParaRPr lang="zh-CN" altLang="en-US"/>
          </a:p>
        </p:txBody>
      </p:sp>
    </p:spTree>
    <p:extLst>
      <p:ext uri="{BB962C8B-B14F-4D97-AF65-F5344CB8AC3E}">
        <p14:creationId xmlns:p14="http://schemas.microsoft.com/office/powerpoint/2010/main" val="1824968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0348E25C-5EDF-48DD-A136-C90E47B61791}" type="datetimeFigureOut">
              <a:rPr lang="zh-CN" altLang="en-US" smtClean="0"/>
              <a:pPr/>
              <a:t>2012-09-22</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DDA0229-BCB3-42E2-AFE7-A58D4C24F05F}" type="slidenum">
              <a:rPr lang="zh-CN" altLang="en-US" smtClean="0"/>
              <a:pPr/>
              <a:t>‹#›</a:t>
            </a:fld>
            <a:endParaRPr lang="zh-CN" altLang="en-US"/>
          </a:p>
        </p:txBody>
      </p:sp>
    </p:spTree>
    <p:extLst>
      <p:ext uri="{BB962C8B-B14F-4D97-AF65-F5344CB8AC3E}">
        <p14:creationId xmlns:p14="http://schemas.microsoft.com/office/powerpoint/2010/main" val="539451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0348E25C-5EDF-48DD-A136-C90E47B61791}" type="datetimeFigureOut">
              <a:rPr lang="zh-CN" altLang="en-US" smtClean="0"/>
              <a:pPr/>
              <a:t>2012-09-22</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DDA0229-BCB3-42E2-AFE7-A58D4C24F05F}" type="slidenum">
              <a:rPr lang="zh-CN" altLang="en-US" smtClean="0"/>
              <a:pPr/>
              <a:t>‹#›</a:t>
            </a:fld>
            <a:endParaRPr lang="zh-CN" altLang="en-US"/>
          </a:p>
        </p:txBody>
      </p:sp>
    </p:spTree>
    <p:extLst>
      <p:ext uri="{BB962C8B-B14F-4D97-AF65-F5344CB8AC3E}">
        <p14:creationId xmlns:p14="http://schemas.microsoft.com/office/powerpoint/2010/main" val="1753674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7"/>
          <p:cNvSpPr>
            <a:spLocks noChangeArrowheads="1"/>
          </p:cNvSpPr>
          <p:nvPr userDrawn="1"/>
        </p:nvSpPr>
        <p:spPr bwMode="auto">
          <a:xfrm>
            <a:off x="1214414" y="0"/>
            <a:ext cx="7929586" cy="1142984"/>
          </a:xfrm>
          <a:prstGeom prst="rect">
            <a:avLst/>
          </a:prstGeom>
          <a:solidFill>
            <a:srgbClr val="0354C2"/>
          </a:solidFill>
          <a:ln w="9525">
            <a:noFill/>
            <a:miter lim="800000"/>
            <a:headEnd/>
            <a:tailEnd/>
          </a:ln>
        </p:spPr>
        <p:txBody>
          <a:bodyPr/>
          <a:lstStyle/>
          <a:p>
            <a:endParaRPr lang="zh-CN" altLang="en-US"/>
          </a:p>
        </p:txBody>
      </p:sp>
      <p:sp>
        <p:nvSpPr>
          <p:cNvPr id="10" name="Rectangle 7"/>
          <p:cNvSpPr>
            <a:spLocks noChangeArrowheads="1"/>
          </p:cNvSpPr>
          <p:nvPr userDrawn="1"/>
        </p:nvSpPr>
        <p:spPr bwMode="auto">
          <a:xfrm>
            <a:off x="0" y="0"/>
            <a:ext cx="1266405" cy="1142984"/>
          </a:xfrm>
          <a:prstGeom prst="rect">
            <a:avLst/>
          </a:prstGeom>
          <a:solidFill>
            <a:srgbClr val="073983"/>
          </a:solidFill>
          <a:ln w="9525">
            <a:noFill/>
            <a:miter lim="800000"/>
            <a:headEnd/>
            <a:tailEnd/>
          </a:ln>
        </p:spPr>
        <p:txBody>
          <a:bodyPr/>
          <a:lstStyle/>
          <a:p>
            <a:endParaRPr lang="zh-CN" altLang="en-US"/>
          </a:p>
        </p:txBody>
      </p:sp>
      <p:sp>
        <p:nvSpPr>
          <p:cNvPr id="11" name="Text Box 12"/>
          <p:cNvSpPr txBox="1">
            <a:spLocks noChangeArrowheads="1"/>
          </p:cNvSpPr>
          <p:nvPr userDrawn="1"/>
        </p:nvSpPr>
        <p:spPr bwMode="auto">
          <a:xfrm>
            <a:off x="-71470" y="357166"/>
            <a:ext cx="5878536" cy="323165"/>
          </a:xfrm>
          <a:prstGeom prst="rect">
            <a:avLst/>
          </a:prstGeom>
          <a:noFill/>
          <a:ln w="9525">
            <a:noFill/>
            <a:miter lim="800000"/>
            <a:headEnd/>
            <a:tailEnd/>
          </a:ln>
        </p:spPr>
        <p:txBody>
          <a:bodyPr wrap="square">
            <a:spAutoFit/>
          </a:bodyPr>
          <a:lstStyle/>
          <a:p>
            <a:pPr>
              <a:spcBef>
                <a:spcPct val="50000"/>
              </a:spcBef>
            </a:pPr>
            <a:r>
              <a:rPr lang="en-US" altLang="zh-CN" sz="1500" b="1" dirty="0" smtClean="0">
                <a:solidFill>
                  <a:schemeClr val="bg1"/>
                </a:solidFill>
                <a:latin typeface="Arial Unicode MS" pitchFamily="34" charset="-122"/>
                <a:ea typeface="Arial Unicode MS" pitchFamily="34" charset="-122"/>
                <a:cs typeface="Arial Unicode MS" pitchFamily="34" charset="-122"/>
              </a:rPr>
              <a:t>WISDRAGON</a:t>
            </a:r>
            <a:r>
              <a:rPr lang="zh-CN" altLang="en-US" sz="1500" b="1" dirty="0">
                <a:solidFill>
                  <a:schemeClr val="bg1"/>
                </a:solidFill>
                <a:latin typeface="微软雅黑" pitchFamily="34" charset="-122"/>
                <a:ea typeface="微软雅黑" pitchFamily="34" charset="-122"/>
              </a:rPr>
              <a:t> </a:t>
            </a:r>
            <a:r>
              <a:rPr lang="zh-CN" altLang="en-US" sz="1500" b="1" dirty="0" smtClean="0">
                <a:solidFill>
                  <a:schemeClr val="bg1"/>
                </a:solidFill>
                <a:latin typeface="微软雅黑" pitchFamily="34" charset="-122"/>
                <a:ea typeface="微软雅黑" pitchFamily="34" charset="-122"/>
              </a:rPr>
              <a:t>  </a:t>
            </a:r>
            <a:r>
              <a:rPr lang="en-US" altLang="zh-CN" sz="1500" b="1" dirty="0" smtClean="0">
                <a:solidFill>
                  <a:schemeClr val="bg1"/>
                </a:solidFill>
                <a:latin typeface="微软雅黑" pitchFamily="34" charset="-122"/>
                <a:ea typeface="微软雅黑" pitchFamily="34" charset="-122"/>
              </a:rPr>
              <a:t>INFORMATION</a:t>
            </a:r>
            <a:endParaRPr lang="zh-CN" altLang="en-US" sz="15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37627408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8.jpe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jpeg"/><Relationship Id="rId16"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jpe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jpe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Rectangle 5"/>
          <p:cNvSpPr>
            <a:spLocks noChangeArrowheads="1"/>
          </p:cNvSpPr>
          <p:nvPr/>
        </p:nvSpPr>
        <p:spPr bwMode="auto">
          <a:xfrm>
            <a:off x="7164388" y="3743325"/>
            <a:ext cx="503237" cy="1284288"/>
          </a:xfrm>
          <a:prstGeom prst="rect">
            <a:avLst/>
          </a:prstGeom>
          <a:solidFill>
            <a:schemeClr val="bg1"/>
          </a:solidFill>
          <a:ln w="9525">
            <a:noFill/>
            <a:miter lim="800000"/>
            <a:headEnd/>
            <a:tailEnd/>
          </a:ln>
        </p:spPr>
        <p:txBody>
          <a:bodyPr wrap="none" anchor="ctr"/>
          <a:lstStyle/>
          <a:p>
            <a:endParaRPr lang="zh-CN" altLang="en-US"/>
          </a:p>
        </p:txBody>
      </p:sp>
      <p:sp>
        <p:nvSpPr>
          <p:cNvPr id="6" name="Rectangle 7"/>
          <p:cNvSpPr>
            <a:spLocks noChangeArrowheads="1"/>
          </p:cNvSpPr>
          <p:nvPr/>
        </p:nvSpPr>
        <p:spPr bwMode="auto">
          <a:xfrm>
            <a:off x="1285852" y="3743325"/>
            <a:ext cx="6500857" cy="1284288"/>
          </a:xfrm>
          <a:prstGeom prst="rect">
            <a:avLst/>
          </a:prstGeom>
          <a:solidFill>
            <a:srgbClr val="0354C2"/>
          </a:solidFill>
          <a:ln w="9525">
            <a:noFill/>
            <a:miter lim="800000"/>
            <a:headEnd/>
            <a:tailEnd/>
          </a:ln>
        </p:spPr>
        <p:txBody>
          <a:bodyPr/>
          <a:lstStyle/>
          <a:p>
            <a:endParaRPr lang="zh-CN" altLang="en-US"/>
          </a:p>
        </p:txBody>
      </p:sp>
      <p:sp>
        <p:nvSpPr>
          <p:cNvPr id="7" name="Rectangle 10"/>
          <p:cNvSpPr>
            <a:spLocks noChangeArrowheads="1"/>
          </p:cNvSpPr>
          <p:nvPr/>
        </p:nvSpPr>
        <p:spPr bwMode="auto">
          <a:xfrm>
            <a:off x="7786709" y="3743325"/>
            <a:ext cx="1357291" cy="1284288"/>
          </a:xfrm>
          <a:prstGeom prst="rect">
            <a:avLst/>
          </a:prstGeom>
          <a:solidFill>
            <a:srgbClr val="929497"/>
          </a:solidFill>
          <a:ln w="9525">
            <a:noFill/>
            <a:miter lim="800000"/>
            <a:headEnd/>
            <a:tailEnd/>
          </a:ln>
        </p:spPr>
        <p:txBody>
          <a:bodyPr/>
          <a:lstStyle/>
          <a:p>
            <a:endParaRPr lang="zh-CN" altLang="en-US"/>
          </a:p>
        </p:txBody>
      </p:sp>
      <p:pic>
        <p:nvPicPr>
          <p:cNvPr id="16" name="图片 15" descr="zhilongPPT-3-2.jpg"/>
          <p:cNvPicPr>
            <a:picLocks noChangeAspect="1"/>
          </p:cNvPicPr>
          <p:nvPr/>
        </p:nvPicPr>
        <p:blipFill>
          <a:blip r:embed="rId2" cstate="print"/>
          <a:stretch>
            <a:fillRect/>
          </a:stretch>
        </p:blipFill>
        <p:spPr>
          <a:xfrm>
            <a:off x="0" y="3714752"/>
            <a:ext cx="1292224" cy="1357322"/>
          </a:xfrm>
          <a:prstGeom prst="rect">
            <a:avLst/>
          </a:prstGeom>
        </p:spPr>
      </p:pic>
      <p:sp>
        <p:nvSpPr>
          <p:cNvPr id="28" name="Rectangle 7"/>
          <p:cNvSpPr>
            <a:spLocks noChangeArrowheads="1"/>
          </p:cNvSpPr>
          <p:nvPr/>
        </p:nvSpPr>
        <p:spPr bwMode="auto">
          <a:xfrm>
            <a:off x="1285852" y="3714752"/>
            <a:ext cx="1785949" cy="1284288"/>
          </a:xfrm>
          <a:prstGeom prst="rect">
            <a:avLst/>
          </a:prstGeom>
          <a:solidFill>
            <a:srgbClr val="073983"/>
          </a:solidFill>
          <a:ln w="9525">
            <a:noFill/>
            <a:miter lim="800000"/>
            <a:headEnd/>
            <a:tailEnd/>
          </a:ln>
        </p:spPr>
        <p:txBody>
          <a:bodyPr/>
          <a:lstStyle/>
          <a:p>
            <a:endParaRPr lang="zh-CN" altLang="en-US"/>
          </a:p>
        </p:txBody>
      </p:sp>
      <p:pic>
        <p:nvPicPr>
          <p:cNvPr id="15" name="图片 14" descr="zhilongPPT-3-1.jpg"/>
          <p:cNvPicPr>
            <a:picLocks noChangeAspect="1"/>
          </p:cNvPicPr>
          <p:nvPr/>
        </p:nvPicPr>
        <p:blipFill>
          <a:blip r:embed="rId3" cstate="print"/>
          <a:stretch>
            <a:fillRect/>
          </a:stretch>
        </p:blipFill>
        <p:spPr>
          <a:xfrm>
            <a:off x="0" y="0"/>
            <a:ext cx="9144000" cy="3771900"/>
          </a:xfrm>
          <a:prstGeom prst="rect">
            <a:avLst/>
          </a:prstGeom>
        </p:spPr>
      </p:pic>
      <p:sp>
        <p:nvSpPr>
          <p:cNvPr id="29" name="Text Box 12"/>
          <p:cNvSpPr txBox="1">
            <a:spLocks noChangeArrowheads="1"/>
          </p:cNvSpPr>
          <p:nvPr/>
        </p:nvSpPr>
        <p:spPr bwMode="auto">
          <a:xfrm>
            <a:off x="1285852" y="4181018"/>
            <a:ext cx="1785949" cy="400110"/>
          </a:xfrm>
          <a:prstGeom prst="rect">
            <a:avLst/>
          </a:prstGeom>
          <a:noFill/>
          <a:ln w="9525">
            <a:noFill/>
            <a:miter lim="800000"/>
            <a:headEnd/>
            <a:tailEnd/>
          </a:ln>
        </p:spPr>
        <p:txBody>
          <a:bodyPr wrap="square">
            <a:spAutoFit/>
          </a:bodyPr>
          <a:lstStyle/>
          <a:p>
            <a:pPr>
              <a:spcBef>
                <a:spcPct val="50000"/>
              </a:spcBef>
            </a:pPr>
            <a:r>
              <a:rPr lang="en-US" altLang="zh-CN" sz="2000" b="1" dirty="0" smtClean="0">
                <a:solidFill>
                  <a:schemeClr val="bg1"/>
                </a:solidFill>
                <a:latin typeface="Arial Unicode MS" pitchFamily="34" charset="-122"/>
                <a:ea typeface="Arial Unicode MS" pitchFamily="34" charset="-122"/>
                <a:cs typeface="Arial Unicode MS" pitchFamily="34" charset="-122"/>
              </a:rPr>
              <a:t>WISDRAGON</a:t>
            </a:r>
            <a:endParaRPr lang="zh-CN" altLang="en-US" sz="2000" b="1" dirty="0">
              <a:solidFill>
                <a:schemeClr val="bg1"/>
              </a:solidFill>
              <a:latin typeface="微软雅黑" pitchFamily="34" charset="-122"/>
              <a:ea typeface="微软雅黑" pitchFamily="34" charset="-122"/>
            </a:endParaRPr>
          </a:p>
        </p:txBody>
      </p:sp>
      <p:sp>
        <p:nvSpPr>
          <p:cNvPr id="12" name="Rectangle 9"/>
          <p:cNvSpPr>
            <a:spLocks noChangeArrowheads="1"/>
          </p:cNvSpPr>
          <p:nvPr/>
        </p:nvSpPr>
        <p:spPr bwMode="auto">
          <a:xfrm>
            <a:off x="0" y="5013325"/>
            <a:ext cx="9144000" cy="1844675"/>
          </a:xfrm>
          <a:prstGeom prst="rect">
            <a:avLst/>
          </a:prstGeom>
          <a:solidFill>
            <a:srgbClr val="70ADF6"/>
          </a:solidFill>
          <a:ln w="9525">
            <a:noFill/>
            <a:miter lim="800000"/>
            <a:headEnd/>
            <a:tailEnd/>
          </a:ln>
        </p:spPr>
        <p:txBody>
          <a:bodyPr/>
          <a:lstStyle/>
          <a:p>
            <a:endParaRPr lang="zh-CN" altLang="en-US"/>
          </a:p>
        </p:txBody>
      </p:sp>
      <p:sp>
        <p:nvSpPr>
          <p:cNvPr id="13" name="Text Box 13"/>
          <p:cNvSpPr txBox="1">
            <a:spLocks noChangeArrowheads="1"/>
          </p:cNvSpPr>
          <p:nvPr/>
        </p:nvSpPr>
        <p:spPr bwMode="auto">
          <a:xfrm>
            <a:off x="3317206" y="5663279"/>
            <a:ext cx="5826794" cy="264688"/>
          </a:xfrm>
          <a:prstGeom prst="rect">
            <a:avLst/>
          </a:prstGeom>
          <a:noFill/>
          <a:ln w="9525">
            <a:noFill/>
            <a:miter lim="800000"/>
            <a:headEnd/>
            <a:tailEnd/>
          </a:ln>
        </p:spPr>
        <p:txBody>
          <a:bodyPr wrap="square">
            <a:spAutoFit/>
          </a:bodyPr>
          <a:lstStyle/>
          <a:p>
            <a:pPr algn="r">
              <a:lnSpc>
                <a:spcPct val="80000"/>
              </a:lnSpc>
              <a:spcBef>
                <a:spcPct val="50000"/>
              </a:spcBef>
            </a:pPr>
            <a:r>
              <a:rPr lang="zh-CN" altLang="en-US" sz="1400" b="1" dirty="0" smtClean="0">
                <a:latin typeface="微软雅黑" pitchFamily="34" charset="-122"/>
                <a:ea typeface="微软雅黑" pitchFamily="34" charset="-122"/>
              </a:rPr>
              <a:t>上海智隆信息技术有限公司</a:t>
            </a:r>
            <a:endParaRPr lang="en-US" altLang="zh-CN" sz="1400" b="1" dirty="0" smtClean="0">
              <a:latin typeface="微软雅黑" pitchFamily="34" charset="-122"/>
              <a:ea typeface="微软雅黑" pitchFamily="34" charset="-122"/>
            </a:endParaRPr>
          </a:p>
        </p:txBody>
      </p:sp>
      <p:sp>
        <p:nvSpPr>
          <p:cNvPr id="17" name="Text Box 12"/>
          <p:cNvSpPr txBox="1">
            <a:spLocks noChangeArrowheads="1"/>
          </p:cNvSpPr>
          <p:nvPr/>
        </p:nvSpPr>
        <p:spPr bwMode="auto">
          <a:xfrm>
            <a:off x="2627784" y="4068361"/>
            <a:ext cx="4733148" cy="584775"/>
          </a:xfrm>
          <a:prstGeom prst="rect">
            <a:avLst/>
          </a:prstGeom>
          <a:noFill/>
          <a:ln w="9525">
            <a:noFill/>
            <a:miter lim="800000"/>
            <a:headEnd/>
            <a:tailEnd/>
          </a:ln>
        </p:spPr>
        <p:txBody>
          <a:bodyPr wrap="square">
            <a:spAutoFit/>
          </a:bodyPr>
          <a:lstStyle/>
          <a:p>
            <a:pPr algn="r">
              <a:spcBef>
                <a:spcPct val="50000"/>
              </a:spcBef>
            </a:pPr>
            <a:r>
              <a:rPr lang="zh-CN" altLang="en-US" sz="3200" b="1" dirty="0" smtClean="0">
                <a:solidFill>
                  <a:schemeClr val="bg1"/>
                </a:solidFill>
                <a:latin typeface="微软雅黑" pitchFamily="34" charset="-122"/>
                <a:ea typeface="微软雅黑" pitchFamily="34" charset="-122"/>
              </a:rPr>
              <a:t>智隆校园通产品介绍</a:t>
            </a:r>
            <a:endParaRPr lang="zh-CN" altLang="en-US" sz="2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5915533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bwMode="auto">
          <a:xfrm>
            <a:off x="5223329" y="174861"/>
            <a:ext cx="2805056" cy="706437"/>
          </a:xfrm>
          <a:noFill/>
          <a:ln>
            <a:miter lim="800000"/>
            <a:headEnd/>
            <a:tailEnd/>
          </a:ln>
        </p:spPr>
        <p:txBody>
          <a:bodyPr vert="horz" wrap="square" lIns="91440" tIns="45720" rIns="91440" bIns="45720" numCol="1" anchor="ctr" anchorCtr="0" compatLnSpc="1">
            <a:prstTxWarp prst="textNoShape">
              <a:avLst/>
            </a:prstTxWarp>
          </a:bodyPr>
          <a:lstStyle/>
          <a:p>
            <a:pPr algn="l" eaLnBrk="1" hangingPunct="1"/>
            <a:r>
              <a:rPr lang="zh-CN" altLang="en-US" sz="2400" dirty="0" smtClean="0">
                <a:solidFill>
                  <a:schemeClr val="bg1"/>
                </a:solidFill>
                <a:latin typeface="黑体" pitchFamily="49" charset="-122"/>
                <a:ea typeface="黑体" pitchFamily="49" charset="-122"/>
              </a:rPr>
              <a:t>流程整合类应用</a:t>
            </a:r>
            <a:endParaRPr lang="zh-CN" altLang="en-GB" sz="2400" dirty="0" smtClean="0">
              <a:solidFill>
                <a:schemeClr val="bg1"/>
              </a:solidFill>
              <a:latin typeface="黑体" pitchFamily="49" charset="-122"/>
              <a:ea typeface="黑体" pitchFamily="49" charset="-122"/>
            </a:endParaRPr>
          </a:p>
        </p:txBody>
      </p:sp>
      <p:sp>
        <p:nvSpPr>
          <p:cNvPr id="193540" name="AutoShape 4"/>
          <p:cNvSpPr>
            <a:spLocks noChangeArrowheads="1"/>
          </p:cNvSpPr>
          <p:nvPr/>
        </p:nvSpPr>
        <p:spPr bwMode="gray">
          <a:xfrm>
            <a:off x="1763713" y="1485900"/>
            <a:ext cx="5935662" cy="574675"/>
          </a:xfrm>
          <a:prstGeom prst="roundRect">
            <a:avLst>
              <a:gd name="adj" fmla="val 50000"/>
            </a:avLst>
          </a:prstGeom>
          <a:gradFill rotWithShape="1">
            <a:gsLst>
              <a:gs pos="0">
                <a:schemeClr val="hlink">
                  <a:alpha val="99001"/>
                </a:schemeClr>
              </a:gs>
              <a:gs pos="50000">
                <a:schemeClr val="hlink">
                  <a:gamma/>
                  <a:tint val="64314"/>
                  <a:invGamma/>
                </a:schemeClr>
              </a:gs>
              <a:gs pos="100000">
                <a:schemeClr val="hlink">
                  <a:alpha val="99001"/>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eaLnBrk="0" hangingPunct="0">
              <a:defRPr/>
            </a:pPr>
            <a:r>
              <a:rPr lang="zh-CN" altLang="en-US" sz="2400" b="1" dirty="0">
                <a:solidFill>
                  <a:schemeClr val="tx1"/>
                </a:solidFill>
                <a:effectLst>
                  <a:outerShdw blurRad="38100" dist="38100" dir="2700000" algn="tl">
                    <a:srgbClr val="FFFFFF"/>
                  </a:outerShdw>
                </a:effectLst>
                <a:latin typeface="Verdana" pitchFamily="34" charset="0"/>
                <a:ea typeface="黑体" pitchFamily="2" charset="-122"/>
              </a:rPr>
              <a:t>校园</a:t>
            </a:r>
            <a:r>
              <a:rPr lang="zh-CN" altLang="en-US" sz="2400" b="1" dirty="0" smtClean="0">
                <a:solidFill>
                  <a:schemeClr val="tx1"/>
                </a:solidFill>
                <a:effectLst>
                  <a:outerShdw blurRad="38100" dist="38100" dir="2700000" algn="tl">
                    <a:srgbClr val="FFFFFF"/>
                  </a:outerShdw>
                </a:effectLst>
                <a:latin typeface="Verdana" pitchFamily="34" charset="0"/>
                <a:ea typeface="黑体" pitchFamily="2" charset="-122"/>
              </a:rPr>
              <a:t>通</a:t>
            </a:r>
            <a:r>
              <a:rPr lang="zh-CN" altLang="en-US" sz="2400" b="1" dirty="0">
                <a:solidFill>
                  <a:schemeClr val="tx1"/>
                </a:solidFill>
                <a:effectLst>
                  <a:outerShdw blurRad="38100" dist="38100" dir="2700000" algn="tl">
                    <a:srgbClr val="FFFFFF"/>
                  </a:outerShdw>
                </a:effectLst>
                <a:latin typeface="Verdana" pitchFamily="34" charset="0"/>
                <a:ea typeface="黑体" pitchFamily="2" charset="-122"/>
              </a:rPr>
              <a:t>核心管理平台</a:t>
            </a:r>
          </a:p>
        </p:txBody>
      </p:sp>
      <p:grpSp>
        <p:nvGrpSpPr>
          <p:cNvPr id="41988" name="Group 5"/>
          <p:cNvGrpSpPr>
            <a:grpSpLocks/>
          </p:cNvGrpSpPr>
          <p:nvPr/>
        </p:nvGrpSpPr>
        <p:grpSpPr bwMode="auto">
          <a:xfrm>
            <a:off x="1979613" y="2276475"/>
            <a:ext cx="5530850" cy="1911350"/>
            <a:chOff x="1247" y="1455"/>
            <a:chExt cx="3484" cy="1204"/>
          </a:xfrm>
        </p:grpSpPr>
        <p:sp>
          <p:nvSpPr>
            <p:cNvPr id="193542" name="AutoShape 6"/>
            <p:cNvSpPr>
              <a:spLocks noChangeArrowheads="1"/>
            </p:cNvSpPr>
            <p:nvPr/>
          </p:nvSpPr>
          <p:spPr bwMode="gray">
            <a:xfrm rot="-10800000">
              <a:off x="1247" y="1455"/>
              <a:ext cx="3484" cy="1204"/>
            </a:xfrm>
            <a:prstGeom prst="upArrow">
              <a:avLst>
                <a:gd name="adj1" fmla="val 57824"/>
                <a:gd name="adj2" fmla="val 54398"/>
              </a:avLst>
            </a:prstGeom>
            <a:gradFill rotWithShape="1">
              <a:gsLst>
                <a:gs pos="0">
                  <a:schemeClr val="bg2"/>
                </a:gs>
                <a:gs pos="100000">
                  <a:schemeClr val="bg2">
                    <a:gamma/>
                    <a:tint val="0"/>
                    <a:invGamma/>
                  </a:schemeClr>
                </a:gs>
              </a:gsLst>
              <a:lin ang="5400000" scaled="1"/>
            </a:gradFill>
            <a:ln w="9525" algn="ctr">
              <a:noFill/>
              <a:miter lim="800000"/>
              <a:headEnd/>
              <a:tailEnd/>
            </a:ln>
            <a:effectLst/>
          </p:spPr>
          <p:txBody>
            <a:bodyPr wrap="none" anchor="ctr"/>
            <a:lstStyle/>
            <a:p>
              <a:pPr>
                <a:defRPr/>
              </a:pPr>
              <a:endParaRPr lang="zh-CN" altLang="en-US"/>
            </a:p>
          </p:txBody>
        </p:sp>
        <p:sp>
          <p:nvSpPr>
            <p:cNvPr id="42051" name="Text Box 7"/>
            <p:cNvSpPr txBox="1">
              <a:spLocks noChangeArrowheads="1"/>
            </p:cNvSpPr>
            <p:nvPr/>
          </p:nvSpPr>
          <p:spPr bwMode="gray">
            <a:xfrm>
              <a:off x="2290" y="1700"/>
              <a:ext cx="1406" cy="596"/>
            </a:xfrm>
            <a:prstGeom prst="rect">
              <a:avLst/>
            </a:prstGeom>
            <a:noFill/>
            <a:ln w="9525" algn="ctr">
              <a:noFill/>
              <a:miter lim="800000"/>
              <a:headEnd/>
              <a:tailEnd/>
            </a:ln>
          </p:spPr>
          <p:txBody>
            <a:bodyPr>
              <a:spAutoFit/>
            </a:bodyPr>
            <a:lstStyle/>
            <a:p>
              <a:pPr eaLnBrk="0" hangingPunct="0"/>
              <a:r>
                <a:rPr lang="zh-CN" altLang="en-US" sz="2800" b="1">
                  <a:solidFill>
                    <a:schemeClr val="tx1"/>
                  </a:solidFill>
                  <a:latin typeface="High Tower Text" pitchFamily="18" charset="0"/>
                  <a:ea typeface="方正舒体" pitchFamily="2" charset="-122"/>
                </a:rPr>
                <a:t>支撑</a:t>
              </a:r>
            </a:p>
            <a:p>
              <a:pPr eaLnBrk="0" hangingPunct="0"/>
              <a:r>
                <a:rPr lang="zh-CN" altLang="en-US" sz="2800" b="1">
                  <a:solidFill>
                    <a:schemeClr val="tx1"/>
                  </a:solidFill>
                  <a:latin typeface="High Tower Text" pitchFamily="18" charset="0"/>
                  <a:ea typeface="方正舒体" pitchFamily="2" charset="-122"/>
                </a:rPr>
                <a:t>四大类应用</a:t>
              </a:r>
            </a:p>
          </p:txBody>
        </p:sp>
      </p:grpSp>
      <p:grpSp>
        <p:nvGrpSpPr>
          <p:cNvPr id="41989" name="Group 8"/>
          <p:cNvGrpSpPr>
            <a:grpSpLocks/>
          </p:cNvGrpSpPr>
          <p:nvPr/>
        </p:nvGrpSpPr>
        <p:grpSpPr bwMode="auto">
          <a:xfrm>
            <a:off x="1084263" y="4167188"/>
            <a:ext cx="1581150" cy="2070100"/>
            <a:chOff x="683" y="2625"/>
            <a:chExt cx="996" cy="1304"/>
          </a:xfrm>
        </p:grpSpPr>
        <p:grpSp>
          <p:nvGrpSpPr>
            <p:cNvPr id="42045" name="Group 9"/>
            <p:cNvGrpSpPr>
              <a:grpSpLocks/>
            </p:cNvGrpSpPr>
            <p:nvPr/>
          </p:nvGrpSpPr>
          <p:grpSpPr bwMode="auto">
            <a:xfrm>
              <a:off x="683" y="2625"/>
              <a:ext cx="937" cy="954"/>
              <a:chOff x="2016" y="1920"/>
              <a:chExt cx="1680" cy="1680"/>
            </a:xfrm>
          </p:grpSpPr>
          <p:sp>
            <p:nvSpPr>
              <p:cNvPr id="193546" name="Oval 10"/>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63529"/>
                      <a:invGamma/>
                    </a:schemeClr>
                  </a:gs>
                </a:gsLst>
                <a:lin ang="5400000" scaled="1"/>
              </a:gradFill>
              <a:ln w="9525">
                <a:noFill/>
                <a:round/>
                <a:headEnd/>
                <a:tailEnd/>
              </a:ln>
              <a:effectLst/>
            </p:spPr>
            <p:txBody>
              <a:bodyPr wrap="none" anchor="ctr"/>
              <a:lstStyle/>
              <a:p>
                <a:pPr>
                  <a:defRPr/>
                </a:pPr>
                <a:endParaRPr lang="zh-CN" altLang="en-US"/>
              </a:p>
            </p:txBody>
          </p:sp>
          <p:sp>
            <p:nvSpPr>
              <p:cNvPr id="42049" name="Freeform 11"/>
              <p:cNvSpPr>
                <a:spLocks/>
              </p:cNvSpPr>
              <p:nvPr/>
            </p:nvSpPr>
            <p:spPr bwMode="gray">
              <a:xfrm>
                <a:off x="2208" y="1948"/>
                <a:ext cx="1296" cy="634"/>
              </a:xfrm>
              <a:custGeom>
                <a:avLst/>
                <a:gdLst>
                  <a:gd name="T0" fmla="*/ 1034 w 1321"/>
                  <a:gd name="T1" fmla="*/ 100 h 712"/>
                  <a:gd name="T2" fmla="*/ 1047 w 1321"/>
                  <a:gd name="T3" fmla="*/ 110 h 712"/>
                  <a:gd name="T4" fmla="*/ 1050 w 1321"/>
                  <a:gd name="T5" fmla="*/ 119 h 712"/>
                  <a:gd name="T6" fmla="*/ 1045 w 1321"/>
                  <a:gd name="T7" fmla="*/ 128 h 712"/>
                  <a:gd name="T8" fmla="*/ 1032 w 1321"/>
                  <a:gd name="T9" fmla="*/ 135 h 712"/>
                  <a:gd name="T10" fmla="*/ 1011 w 1321"/>
                  <a:gd name="T11" fmla="*/ 144 h 712"/>
                  <a:gd name="T12" fmla="*/ 985 w 1321"/>
                  <a:gd name="T13" fmla="*/ 150 h 712"/>
                  <a:gd name="T14" fmla="*/ 951 w 1321"/>
                  <a:gd name="T15" fmla="*/ 156 h 712"/>
                  <a:gd name="T16" fmla="*/ 912 w 1321"/>
                  <a:gd name="T17" fmla="*/ 162 h 712"/>
                  <a:gd name="T18" fmla="*/ 868 w 1321"/>
                  <a:gd name="T19" fmla="*/ 166 h 712"/>
                  <a:gd name="T20" fmla="*/ 820 w 1321"/>
                  <a:gd name="T21" fmla="*/ 170 h 712"/>
                  <a:gd name="T22" fmla="*/ 769 w 1321"/>
                  <a:gd name="T23" fmla="*/ 171 h 712"/>
                  <a:gd name="T24" fmla="*/ 712 w 1321"/>
                  <a:gd name="T25" fmla="*/ 175 h 712"/>
                  <a:gd name="T26" fmla="*/ 655 w 1321"/>
                  <a:gd name="T27" fmla="*/ 176 h 712"/>
                  <a:gd name="T28" fmla="*/ 633 w 1321"/>
                  <a:gd name="T29" fmla="*/ 177 h 712"/>
                  <a:gd name="T30" fmla="*/ 379 w 1321"/>
                  <a:gd name="T31" fmla="*/ 177 h 712"/>
                  <a:gd name="T32" fmla="*/ 375 w 1321"/>
                  <a:gd name="T33" fmla="*/ 177 h 712"/>
                  <a:gd name="T34" fmla="*/ 325 w 1321"/>
                  <a:gd name="T35" fmla="*/ 176 h 712"/>
                  <a:gd name="T36" fmla="*/ 277 w 1321"/>
                  <a:gd name="T37" fmla="*/ 175 h 712"/>
                  <a:gd name="T38" fmla="*/ 231 w 1321"/>
                  <a:gd name="T39" fmla="*/ 173 h 712"/>
                  <a:gd name="T40" fmla="*/ 187 w 1321"/>
                  <a:gd name="T41" fmla="*/ 170 h 712"/>
                  <a:gd name="T42" fmla="*/ 149 w 1321"/>
                  <a:gd name="T43" fmla="*/ 168 h 712"/>
                  <a:gd name="T44" fmla="*/ 114 w 1321"/>
                  <a:gd name="T45" fmla="*/ 164 h 712"/>
                  <a:gd name="T46" fmla="*/ 78 w 1321"/>
                  <a:gd name="T47" fmla="*/ 161 h 712"/>
                  <a:gd name="T48" fmla="*/ 55 w 1321"/>
                  <a:gd name="T49" fmla="*/ 157 h 712"/>
                  <a:gd name="T50" fmla="*/ 27 w 1321"/>
                  <a:gd name="T51" fmla="*/ 151 h 712"/>
                  <a:gd name="T52" fmla="*/ 18 w 1321"/>
                  <a:gd name="T53" fmla="*/ 145 h 712"/>
                  <a:gd name="T54" fmla="*/ 6 w 1321"/>
                  <a:gd name="T55" fmla="*/ 138 h 712"/>
                  <a:gd name="T56" fmla="*/ 0 w 1321"/>
                  <a:gd name="T57" fmla="*/ 130 h 712"/>
                  <a:gd name="T58" fmla="*/ 0 w 1321"/>
                  <a:gd name="T59" fmla="*/ 129 h 712"/>
                  <a:gd name="T60" fmla="*/ 4 w 1321"/>
                  <a:gd name="T61" fmla="*/ 119 h 712"/>
                  <a:gd name="T62" fmla="*/ 16 w 1321"/>
                  <a:gd name="T63" fmla="*/ 111 h 712"/>
                  <a:gd name="T64" fmla="*/ 39 w 1321"/>
                  <a:gd name="T65" fmla="*/ 92 h 712"/>
                  <a:gd name="T66" fmla="*/ 74 w 1321"/>
                  <a:gd name="T67" fmla="*/ 74 h 712"/>
                  <a:gd name="T68" fmla="*/ 118 w 1321"/>
                  <a:gd name="T69" fmla="*/ 59 h 712"/>
                  <a:gd name="T70" fmla="*/ 163 w 1321"/>
                  <a:gd name="T71" fmla="*/ 43 h 712"/>
                  <a:gd name="T72" fmla="*/ 215 w 1321"/>
                  <a:gd name="T73" fmla="*/ 30 h 712"/>
                  <a:gd name="T74" fmla="*/ 272 w 1321"/>
                  <a:gd name="T75" fmla="*/ 20 h 712"/>
                  <a:gd name="T76" fmla="*/ 330 w 1321"/>
                  <a:gd name="T77" fmla="*/ 11 h 712"/>
                  <a:gd name="T78" fmla="*/ 395 w 1321"/>
                  <a:gd name="T79" fmla="*/ 5 h 712"/>
                  <a:gd name="T80" fmla="*/ 462 w 1321"/>
                  <a:gd name="T81" fmla="*/ 4 h 712"/>
                  <a:gd name="T82" fmla="*/ 531 w 1321"/>
                  <a:gd name="T83" fmla="*/ 0 h 712"/>
                  <a:gd name="T84" fmla="*/ 531 w 1321"/>
                  <a:gd name="T85" fmla="*/ 0 h 712"/>
                  <a:gd name="T86" fmla="*/ 603 w 1321"/>
                  <a:gd name="T87" fmla="*/ 4 h 712"/>
                  <a:gd name="T88" fmla="*/ 674 w 1321"/>
                  <a:gd name="T89" fmla="*/ 5 h 712"/>
                  <a:gd name="T90" fmla="*/ 741 w 1321"/>
                  <a:gd name="T91" fmla="*/ 12 h 712"/>
                  <a:gd name="T92" fmla="*/ 804 w 1321"/>
                  <a:gd name="T93" fmla="*/ 22 h 712"/>
                  <a:gd name="T94" fmla="*/ 860 w 1321"/>
                  <a:gd name="T95" fmla="*/ 34 h 712"/>
                  <a:gd name="T96" fmla="*/ 913 w 1321"/>
                  <a:gd name="T97" fmla="*/ 48 h 712"/>
                  <a:gd name="T98" fmla="*/ 960 w 1321"/>
                  <a:gd name="T99" fmla="*/ 63 h 712"/>
                  <a:gd name="T100" fmla="*/ 1001 w 1321"/>
                  <a:gd name="T101" fmla="*/ 81 h 712"/>
                  <a:gd name="T102" fmla="*/ 1034 w 1321"/>
                  <a:gd name="T103" fmla="*/ 100 h 712"/>
                  <a:gd name="T104" fmla="*/ 1034 w 1321"/>
                  <a:gd name="T105" fmla="*/ 10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w="0">
                <a:noFill/>
                <a:prstDash val="solid"/>
                <a:round/>
                <a:headEnd/>
                <a:tailEnd/>
              </a:ln>
            </p:spPr>
            <p:txBody>
              <a:bodyPr/>
              <a:lstStyle/>
              <a:p>
                <a:endParaRPr lang="zh-CN" altLang="en-US"/>
              </a:p>
            </p:txBody>
          </p:sp>
        </p:grpSp>
        <p:sp>
          <p:nvSpPr>
            <p:cNvPr id="42046" name="Oval 12"/>
            <p:cNvSpPr>
              <a:spLocks noChangeArrowheads="1"/>
            </p:cNvSpPr>
            <p:nvPr/>
          </p:nvSpPr>
          <p:spPr bwMode="gray">
            <a:xfrm>
              <a:off x="684" y="3653"/>
              <a:ext cx="995" cy="276"/>
            </a:xfrm>
            <a:prstGeom prst="ellipse">
              <a:avLst/>
            </a:prstGeom>
            <a:gradFill rotWithShape="1">
              <a:gsLst>
                <a:gs pos="0">
                  <a:srgbClr val="C0C0C0"/>
                </a:gs>
                <a:gs pos="100000">
                  <a:schemeClr val="bg1"/>
                </a:gs>
              </a:gsLst>
              <a:path path="shape">
                <a:fillToRect l="50000" t="50000" r="50000" b="50000"/>
              </a:path>
            </a:gradFill>
            <a:ln w="9525">
              <a:noFill/>
              <a:round/>
              <a:headEnd/>
              <a:tailEnd/>
            </a:ln>
          </p:spPr>
          <p:txBody>
            <a:bodyPr wrap="none" anchor="ctr"/>
            <a:lstStyle/>
            <a:p>
              <a:endParaRPr lang="zh-CN" altLang="zh-CN">
                <a:solidFill>
                  <a:schemeClr val="tx1"/>
                </a:solidFill>
              </a:endParaRPr>
            </a:p>
          </p:txBody>
        </p:sp>
        <p:sp>
          <p:nvSpPr>
            <p:cNvPr id="42047" name="Rectangle 13"/>
            <p:cNvSpPr>
              <a:spLocks noChangeArrowheads="1"/>
            </p:cNvSpPr>
            <p:nvPr/>
          </p:nvSpPr>
          <p:spPr bwMode="auto">
            <a:xfrm>
              <a:off x="702" y="3113"/>
              <a:ext cx="953" cy="227"/>
            </a:xfrm>
            <a:prstGeom prst="rect">
              <a:avLst/>
            </a:prstGeom>
            <a:noFill/>
            <a:ln w="9525">
              <a:noFill/>
              <a:miter lim="800000"/>
              <a:headEnd/>
              <a:tailEnd/>
            </a:ln>
          </p:spPr>
          <p:txBody>
            <a:bodyPr anchor="ctr"/>
            <a:lstStyle/>
            <a:p>
              <a:r>
                <a:rPr lang="zh-CN" altLang="en-US" sz="1600"/>
                <a:t>金融服务类</a:t>
              </a:r>
            </a:p>
          </p:txBody>
        </p:sp>
      </p:grpSp>
      <p:grpSp>
        <p:nvGrpSpPr>
          <p:cNvPr id="41990" name="Group 14"/>
          <p:cNvGrpSpPr>
            <a:grpSpLocks/>
          </p:cNvGrpSpPr>
          <p:nvPr/>
        </p:nvGrpSpPr>
        <p:grpSpPr bwMode="auto">
          <a:xfrm>
            <a:off x="2990850" y="4167188"/>
            <a:ext cx="1617663" cy="2070100"/>
            <a:chOff x="1884" y="2625"/>
            <a:chExt cx="1019" cy="1304"/>
          </a:xfrm>
        </p:grpSpPr>
        <p:grpSp>
          <p:nvGrpSpPr>
            <p:cNvPr id="42040" name="Group 15"/>
            <p:cNvGrpSpPr>
              <a:grpSpLocks/>
            </p:cNvGrpSpPr>
            <p:nvPr/>
          </p:nvGrpSpPr>
          <p:grpSpPr bwMode="auto">
            <a:xfrm>
              <a:off x="1884" y="2625"/>
              <a:ext cx="960" cy="958"/>
              <a:chOff x="2016" y="1920"/>
              <a:chExt cx="1680" cy="1680"/>
            </a:xfrm>
          </p:grpSpPr>
          <p:sp>
            <p:nvSpPr>
              <p:cNvPr id="193552" name="Oval 16"/>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51373"/>
                      <a:invGamma/>
                    </a:schemeClr>
                  </a:gs>
                </a:gsLst>
                <a:lin ang="5400000" scaled="1"/>
              </a:gradFill>
              <a:ln w="9525">
                <a:noFill/>
                <a:round/>
                <a:headEnd/>
                <a:tailEnd/>
              </a:ln>
              <a:effectLst/>
            </p:spPr>
            <p:txBody>
              <a:bodyPr wrap="none" anchor="ctr"/>
              <a:lstStyle/>
              <a:p>
                <a:pPr>
                  <a:defRPr/>
                </a:pPr>
                <a:endParaRPr lang="zh-CN" altLang="en-US"/>
              </a:p>
            </p:txBody>
          </p:sp>
          <p:sp>
            <p:nvSpPr>
              <p:cNvPr id="193553" name="Freeform 17"/>
              <p:cNvSpPr>
                <a:spLocks/>
              </p:cNvSpPr>
              <p:nvPr/>
            </p:nvSpPr>
            <p:spPr bwMode="gray">
              <a:xfrm>
                <a:off x="2209" y="1948"/>
                <a:ext cx="1295" cy="633"/>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w="0">
                <a:noFill/>
                <a:prstDash val="solid"/>
                <a:round/>
                <a:headEnd/>
                <a:tailEnd/>
              </a:ln>
              <a:effectLst/>
            </p:spPr>
            <p:txBody>
              <a:bodyPr/>
              <a:lstStyle/>
              <a:p>
                <a:pPr>
                  <a:defRPr/>
                </a:pPr>
                <a:endParaRPr lang="zh-CN" altLang="en-US"/>
              </a:p>
            </p:txBody>
          </p:sp>
        </p:grpSp>
        <p:sp>
          <p:nvSpPr>
            <p:cNvPr id="42041" name="Oval 18"/>
            <p:cNvSpPr>
              <a:spLocks noChangeArrowheads="1"/>
            </p:cNvSpPr>
            <p:nvPr/>
          </p:nvSpPr>
          <p:spPr bwMode="gray">
            <a:xfrm>
              <a:off x="1908" y="3653"/>
              <a:ext cx="995" cy="276"/>
            </a:xfrm>
            <a:prstGeom prst="ellipse">
              <a:avLst/>
            </a:prstGeom>
            <a:gradFill rotWithShape="1">
              <a:gsLst>
                <a:gs pos="0">
                  <a:srgbClr val="C0C0C0"/>
                </a:gs>
                <a:gs pos="100000">
                  <a:schemeClr val="bg1"/>
                </a:gs>
              </a:gsLst>
              <a:path path="shape">
                <a:fillToRect l="50000" t="50000" r="50000" b="50000"/>
              </a:path>
            </a:gradFill>
            <a:ln w="9525">
              <a:noFill/>
              <a:round/>
              <a:headEnd/>
              <a:tailEnd/>
            </a:ln>
          </p:spPr>
          <p:txBody>
            <a:bodyPr wrap="none" anchor="ctr"/>
            <a:lstStyle/>
            <a:p>
              <a:endParaRPr lang="zh-CN" altLang="zh-CN">
                <a:solidFill>
                  <a:schemeClr val="tx1"/>
                </a:solidFill>
              </a:endParaRPr>
            </a:p>
          </p:txBody>
        </p:sp>
        <p:sp>
          <p:nvSpPr>
            <p:cNvPr id="42042" name="Rectangle 19"/>
            <p:cNvSpPr>
              <a:spLocks noChangeArrowheads="1"/>
            </p:cNvSpPr>
            <p:nvPr/>
          </p:nvSpPr>
          <p:spPr bwMode="auto">
            <a:xfrm>
              <a:off x="1927" y="3113"/>
              <a:ext cx="953" cy="227"/>
            </a:xfrm>
            <a:prstGeom prst="rect">
              <a:avLst/>
            </a:prstGeom>
            <a:noFill/>
            <a:ln w="9525">
              <a:noFill/>
              <a:miter lim="800000"/>
              <a:headEnd/>
              <a:tailEnd/>
            </a:ln>
          </p:spPr>
          <p:txBody>
            <a:bodyPr anchor="ctr"/>
            <a:lstStyle/>
            <a:p>
              <a:r>
                <a:rPr lang="zh-CN" altLang="en-US" sz="1600"/>
                <a:t>身份识别类</a:t>
              </a:r>
            </a:p>
          </p:txBody>
        </p:sp>
      </p:grpSp>
      <p:grpSp>
        <p:nvGrpSpPr>
          <p:cNvPr id="41991" name="Group 20"/>
          <p:cNvGrpSpPr>
            <a:grpSpLocks/>
          </p:cNvGrpSpPr>
          <p:nvPr/>
        </p:nvGrpSpPr>
        <p:grpSpPr bwMode="auto">
          <a:xfrm>
            <a:off x="5048250" y="4122738"/>
            <a:ext cx="1631950" cy="2114550"/>
            <a:chOff x="3180" y="2597"/>
            <a:chExt cx="1028" cy="1332"/>
          </a:xfrm>
        </p:grpSpPr>
        <p:grpSp>
          <p:nvGrpSpPr>
            <p:cNvPr id="42035" name="Group 21"/>
            <p:cNvGrpSpPr>
              <a:grpSpLocks/>
            </p:cNvGrpSpPr>
            <p:nvPr/>
          </p:nvGrpSpPr>
          <p:grpSpPr bwMode="auto">
            <a:xfrm>
              <a:off x="3180" y="2597"/>
              <a:ext cx="960" cy="958"/>
              <a:chOff x="2016" y="1920"/>
              <a:chExt cx="1680" cy="1680"/>
            </a:xfrm>
          </p:grpSpPr>
          <p:sp>
            <p:nvSpPr>
              <p:cNvPr id="193558" name="Oval 22"/>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51373"/>
                      <a:invGamma/>
                    </a:schemeClr>
                  </a:gs>
                </a:gsLst>
                <a:lin ang="5400000" scaled="1"/>
              </a:gradFill>
              <a:ln w="9525">
                <a:noFill/>
                <a:round/>
                <a:headEnd/>
                <a:tailEnd/>
              </a:ln>
              <a:effectLst/>
            </p:spPr>
            <p:txBody>
              <a:bodyPr wrap="none" anchor="ctr"/>
              <a:lstStyle/>
              <a:p>
                <a:pPr>
                  <a:defRPr/>
                </a:pPr>
                <a:endParaRPr lang="zh-CN" altLang="en-US"/>
              </a:p>
            </p:txBody>
          </p:sp>
          <p:sp>
            <p:nvSpPr>
              <p:cNvPr id="193559" name="Freeform 23"/>
              <p:cNvSpPr>
                <a:spLocks/>
              </p:cNvSpPr>
              <p:nvPr/>
            </p:nvSpPr>
            <p:spPr bwMode="gray">
              <a:xfrm>
                <a:off x="2209" y="1948"/>
                <a:ext cx="1295" cy="633"/>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accent1">
                      <a:gamma/>
                      <a:tint val="0"/>
                      <a:invGamma/>
                    </a:schemeClr>
                  </a:gs>
                  <a:gs pos="100000">
                    <a:schemeClr val="accent1"/>
                  </a:gs>
                </a:gsLst>
                <a:lin ang="5400000" scaled="1"/>
              </a:gradFill>
              <a:ln w="0">
                <a:noFill/>
                <a:prstDash val="solid"/>
                <a:round/>
                <a:headEnd/>
                <a:tailEnd/>
              </a:ln>
              <a:effectLst/>
            </p:spPr>
            <p:txBody>
              <a:bodyPr/>
              <a:lstStyle/>
              <a:p>
                <a:pPr>
                  <a:defRPr/>
                </a:pPr>
                <a:endParaRPr lang="zh-CN" altLang="en-US"/>
              </a:p>
            </p:txBody>
          </p:sp>
        </p:grpSp>
        <p:sp>
          <p:nvSpPr>
            <p:cNvPr id="42036" name="Oval 24"/>
            <p:cNvSpPr>
              <a:spLocks noChangeArrowheads="1"/>
            </p:cNvSpPr>
            <p:nvPr/>
          </p:nvSpPr>
          <p:spPr bwMode="gray">
            <a:xfrm>
              <a:off x="3213" y="3653"/>
              <a:ext cx="995" cy="276"/>
            </a:xfrm>
            <a:prstGeom prst="ellipse">
              <a:avLst/>
            </a:prstGeom>
            <a:gradFill rotWithShape="1">
              <a:gsLst>
                <a:gs pos="0">
                  <a:srgbClr val="C0C0C0"/>
                </a:gs>
                <a:gs pos="100000">
                  <a:schemeClr val="bg1"/>
                </a:gs>
              </a:gsLst>
              <a:path path="shape">
                <a:fillToRect l="50000" t="50000" r="50000" b="50000"/>
              </a:path>
            </a:gradFill>
            <a:ln w="9525">
              <a:noFill/>
              <a:round/>
              <a:headEnd/>
              <a:tailEnd/>
            </a:ln>
          </p:spPr>
          <p:txBody>
            <a:bodyPr wrap="none" anchor="ctr"/>
            <a:lstStyle/>
            <a:p>
              <a:endParaRPr lang="zh-CN" altLang="zh-CN">
                <a:solidFill>
                  <a:schemeClr val="tx1"/>
                </a:solidFill>
              </a:endParaRPr>
            </a:p>
          </p:txBody>
        </p:sp>
        <p:sp>
          <p:nvSpPr>
            <p:cNvPr id="42037" name="Rectangle 25"/>
            <p:cNvSpPr>
              <a:spLocks noChangeArrowheads="1"/>
            </p:cNvSpPr>
            <p:nvPr/>
          </p:nvSpPr>
          <p:spPr bwMode="auto">
            <a:xfrm>
              <a:off x="3198" y="3113"/>
              <a:ext cx="953" cy="227"/>
            </a:xfrm>
            <a:prstGeom prst="rect">
              <a:avLst/>
            </a:prstGeom>
            <a:noFill/>
            <a:ln w="9525">
              <a:noFill/>
              <a:miter lim="800000"/>
              <a:headEnd/>
              <a:tailEnd/>
            </a:ln>
          </p:spPr>
          <p:txBody>
            <a:bodyPr anchor="ctr"/>
            <a:lstStyle/>
            <a:p>
              <a:r>
                <a:rPr lang="zh-CN" altLang="en-US" sz="1600"/>
                <a:t>信息服务类</a:t>
              </a:r>
            </a:p>
          </p:txBody>
        </p:sp>
      </p:grpSp>
      <p:grpSp>
        <p:nvGrpSpPr>
          <p:cNvPr id="41992" name="Group 26"/>
          <p:cNvGrpSpPr>
            <a:grpSpLocks/>
          </p:cNvGrpSpPr>
          <p:nvPr/>
        </p:nvGrpSpPr>
        <p:grpSpPr bwMode="auto">
          <a:xfrm>
            <a:off x="6953250" y="4122738"/>
            <a:ext cx="1579563" cy="2114550"/>
            <a:chOff x="4380" y="2597"/>
            <a:chExt cx="995" cy="1332"/>
          </a:xfrm>
        </p:grpSpPr>
        <p:grpSp>
          <p:nvGrpSpPr>
            <p:cNvPr id="42030" name="Group 27"/>
            <p:cNvGrpSpPr>
              <a:grpSpLocks/>
            </p:cNvGrpSpPr>
            <p:nvPr/>
          </p:nvGrpSpPr>
          <p:grpSpPr bwMode="auto">
            <a:xfrm>
              <a:off x="4380" y="2597"/>
              <a:ext cx="960" cy="965"/>
              <a:chOff x="2016" y="1920"/>
              <a:chExt cx="1680" cy="1680"/>
            </a:xfrm>
          </p:grpSpPr>
          <p:sp>
            <p:nvSpPr>
              <p:cNvPr id="193564" name="Oval 28"/>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w="9525">
                <a:noFill/>
                <a:round/>
                <a:headEnd/>
                <a:tailEnd/>
              </a:ln>
              <a:effectLst/>
            </p:spPr>
            <p:txBody>
              <a:bodyPr wrap="none" anchor="ctr"/>
              <a:lstStyle/>
              <a:p>
                <a:pPr>
                  <a:defRPr/>
                </a:pPr>
                <a:endParaRPr lang="zh-CN" altLang="en-US"/>
              </a:p>
            </p:txBody>
          </p:sp>
          <p:sp>
            <p:nvSpPr>
              <p:cNvPr id="42034" name="Freeform 29"/>
              <p:cNvSpPr>
                <a:spLocks/>
              </p:cNvSpPr>
              <p:nvPr/>
            </p:nvSpPr>
            <p:spPr bwMode="gray">
              <a:xfrm>
                <a:off x="2208" y="1948"/>
                <a:ext cx="1296" cy="634"/>
              </a:xfrm>
              <a:custGeom>
                <a:avLst/>
                <a:gdLst>
                  <a:gd name="T0" fmla="*/ 1034 w 1321"/>
                  <a:gd name="T1" fmla="*/ 100 h 712"/>
                  <a:gd name="T2" fmla="*/ 1047 w 1321"/>
                  <a:gd name="T3" fmla="*/ 110 h 712"/>
                  <a:gd name="T4" fmla="*/ 1050 w 1321"/>
                  <a:gd name="T5" fmla="*/ 119 h 712"/>
                  <a:gd name="T6" fmla="*/ 1045 w 1321"/>
                  <a:gd name="T7" fmla="*/ 128 h 712"/>
                  <a:gd name="T8" fmla="*/ 1032 w 1321"/>
                  <a:gd name="T9" fmla="*/ 135 h 712"/>
                  <a:gd name="T10" fmla="*/ 1011 w 1321"/>
                  <a:gd name="T11" fmla="*/ 144 h 712"/>
                  <a:gd name="T12" fmla="*/ 985 w 1321"/>
                  <a:gd name="T13" fmla="*/ 150 h 712"/>
                  <a:gd name="T14" fmla="*/ 951 w 1321"/>
                  <a:gd name="T15" fmla="*/ 156 h 712"/>
                  <a:gd name="T16" fmla="*/ 912 w 1321"/>
                  <a:gd name="T17" fmla="*/ 162 h 712"/>
                  <a:gd name="T18" fmla="*/ 868 w 1321"/>
                  <a:gd name="T19" fmla="*/ 166 h 712"/>
                  <a:gd name="T20" fmla="*/ 820 w 1321"/>
                  <a:gd name="T21" fmla="*/ 170 h 712"/>
                  <a:gd name="T22" fmla="*/ 769 w 1321"/>
                  <a:gd name="T23" fmla="*/ 171 h 712"/>
                  <a:gd name="T24" fmla="*/ 712 w 1321"/>
                  <a:gd name="T25" fmla="*/ 175 h 712"/>
                  <a:gd name="T26" fmla="*/ 655 w 1321"/>
                  <a:gd name="T27" fmla="*/ 176 h 712"/>
                  <a:gd name="T28" fmla="*/ 633 w 1321"/>
                  <a:gd name="T29" fmla="*/ 177 h 712"/>
                  <a:gd name="T30" fmla="*/ 379 w 1321"/>
                  <a:gd name="T31" fmla="*/ 177 h 712"/>
                  <a:gd name="T32" fmla="*/ 375 w 1321"/>
                  <a:gd name="T33" fmla="*/ 177 h 712"/>
                  <a:gd name="T34" fmla="*/ 325 w 1321"/>
                  <a:gd name="T35" fmla="*/ 176 h 712"/>
                  <a:gd name="T36" fmla="*/ 277 w 1321"/>
                  <a:gd name="T37" fmla="*/ 175 h 712"/>
                  <a:gd name="T38" fmla="*/ 231 w 1321"/>
                  <a:gd name="T39" fmla="*/ 173 h 712"/>
                  <a:gd name="T40" fmla="*/ 187 w 1321"/>
                  <a:gd name="T41" fmla="*/ 170 h 712"/>
                  <a:gd name="T42" fmla="*/ 149 w 1321"/>
                  <a:gd name="T43" fmla="*/ 168 h 712"/>
                  <a:gd name="T44" fmla="*/ 114 w 1321"/>
                  <a:gd name="T45" fmla="*/ 164 h 712"/>
                  <a:gd name="T46" fmla="*/ 78 w 1321"/>
                  <a:gd name="T47" fmla="*/ 161 h 712"/>
                  <a:gd name="T48" fmla="*/ 55 w 1321"/>
                  <a:gd name="T49" fmla="*/ 157 h 712"/>
                  <a:gd name="T50" fmla="*/ 27 w 1321"/>
                  <a:gd name="T51" fmla="*/ 151 h 712"/>
                  <a:gd name="T52" fmla="*/ 18 w 1321"/>
                  <a:gd name="T53" fmla="*/ 145 h 712"/>
                  <a:gd name="T54" fmla="*/ 6 w 1321"/>
                  <a:gd name="T55" fmla="*/ 138 h 712"/>
                  <a:gd name="T56" fmla="*/ 0 w 1321"/>
                  <a:gd name="T57" fmla="*/ 130 h 712"/>
                  <a:gd name="T58" fmla="*/ 0 w 1321"/>
                  <a:gd name="T59" fmla="*/ 129 h 712"/>
                  <a:gd name="T60" fmla="*/ 4 w 1321"/>
                  <a:gd name="T61" fmla="*/ 119 h 712"/>
                  <a:gd name="T62" fmla="*/ 16 w 1321"/>
                  <a:gd name="T63" fmla="*/ 111 h 712"/>
                  <a:gd name="T64" fmla="*/ 39 w 1321"/>
                  <a:gd name="T65" fmla="*/ 92 h 712"/>
                  <a:gd name="T66" fmla="*/ 74 w 1321"/>
                  <a:gd name="T67" fmla="*/ 74 h 712"/>
                  <a:gd name="T68" fmla="*/ 118 w 1321"/>
                  <a:gd name="T69" fmla="*/ 59 h 712"/>
                  <a:gd name="T70" fmla="*/ 163 w 1321"/>
                  <a:gd name="T71" fmla="*/ 43 h 712"/>
                  <a:gd name="T72" fmla="*/ 215 w 1321"/>
                  <a:gd name="T73" fmla="*/ 30 h 712"/>
                  <a:gd name="T74" fmla="*/ 272 w 1321"/>
                  <a:gd name="T75" fmla="*/ 20 h 712"/>
                  <a:gd name="T76" fmla="*/ 330 w 1321"/>
                  <a:gd name="T77" fmla="*/ 11 h 712"/>
                  <a:gd name="T78" fmla="*/ 395 w 1321"/>
                  <a:gd name="T79" fmla="*/ 5 h 712"/>
                  <a:gd name="T80" fmla="*/ 462 w 1321"/>
                  <a:gd name="T81" fmla="*/ 4 h 712"/>
                  <a:gd name="T82" fmla="*/ 531 w 1321"/>
                  <a:gd name="T83" fmla="*/ 0 h 712"/>
                  <a:gd name="T84" fmla="*/ 531 w 1321"/>
                  <a:gd name="T85" fmla="*/ 0 h 712"/>
                  <a:gd name="T86" fmla="*/ 603 w 1321"/>
                  <a:gd name="T87" fmla="*/ 4 h 712"/>
                  <a:gd name="T88" fmla="*/ 674 w 1321"/>
                  <a:gd name="T89" fmla="*/ 5 h 712"/>
                  <a:gd name="T90" fmla="*/ 741 w 1321"/>
                  <a:gd name="T91" fmla="*/ 12 h 712"/>
                  <a:gd name="T92" fmla="*/ 804 w 1321"/>
                  <a:gd name="T93" fmla="*/ 22 h 712"/>
                  <a:gd name="T94" fmla="*/ 860 w 1321"/>
                  <a:gd name="T95" fmla="*/ 34 h 712"/>
                  <a:gd name="T96" fmla="*/ 913 w 1321"/>
                  <a:gd name="T97" fmla="*/ 48 h 712"/>
                  <a:gd name="T98" fmla="*/ 960 w 1321"/>
                  <a:gd name="T99" fmla="*/ 63 h 712"/>
                  <a:gd name="T100" fmla="*/ 1001 w 1321"/>
                  <a:gd name="T101" fmla="*/ 81 h 712"/>
                  <a:gd name="T102" fmla="*/ 1034 w 1321"/>
                  <a:gd name="T103" fmla="*/ 100 h 712"/>
                  <a:gd name="T104" fmla="*/ 1034 w 1321"/>
                  <a:gd name="T105" fmla="*/ 10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w="0">
                <a:noFill/>
                <a:prstDash val="solid"/>
                <a:round/>
                <a:headEnd/>
                <a:tailEnd/>
              </a:ln>
            </p:spPr>
            <p:txBody>
              <a:bodyPr/>
              <a:lstStyle/>
              <a:p>
                <a:endParaRPr lang="zh-CN" altLang="en-US"/>
              </a:p>
            </p:txBody>
          </p:sp>
        </p:grpSp>
        <p:sp>
          <p:nvSpPr>
            <p:cNvPr id="42031" name="Oval 30"/>
            <p:cNvSpPr>
              <a:spLocks noChangeArrowheads="1"/>
            </p:cNvSpPr>
            <p:nvPr/>
          </p:nvSpPr>
          <p:spPr bwMode="gray">
            <a:xfrm>
              <a:off x="4380" y="3653"/>
              <a:ext cx="995" cy="276"/>
            </a:xfrm>
            <a:prstGeom prst="ellipse">
              <a:avLst/>
            </a:prstGeom>
            <a:gradFill rotWithShape="1">
              <a:gsLst>
                <a:gs pos="0">
                  <a:srgbClr val="C0C0C0"/>
                </a:gs>
                <a:gs pos="100000">
                  <a:schemeClr val="bg1"/>
                </a:gs>
              </a:gsLst>
              <a:path path="shape">
                <a:fillToRect l="50000" t="50000" r="50000" b="50000"/>
              </a:path>
            </a:gradFill>
            <a:ln w="9525">
              <a:noFill/>
              <a:round/>
              <a:headEnd/>
              <a:tailEnd/>
            </a:ln>
          </p:spPr>
          <p:txBody>
            <a:bodyPr wrap="none" anchor="ctr"/>
            <a:lstStyle/>
            <a:p>
              <a:endParaRPr lang="zh-CN" altLang="zh-CN">
                <a:solidFill>
                  <a:schemeClr val="tx1"/>
                </a:solidFill>
              </a:endParaRPr>
            </a:p>
          </p:txBody>
        </p:sp>
        <p:sp>
          <p:nvSpPr>
            <p:cNvPr id="42032" name="Rectangle 31"/>
            <p:cNvSpPr>
              <a:spLocks noChangeArrowheads="1"/>
            </p:cNvSpPr>
            <p:nvPr/>
          </p:nvSpPr>
          <p:spPr bwMode="auto">
            <a:xfrm>
              <a:off x="4422" y="3113"/>
              <a:ext cx="953" cy="227"/>
            </a:xfrm>
            <a:prstGeom prst="rect">
              <a:avLst/>
            </a:prstGeom>
            <a:noFill/>
            <a:ln w="9525">
              <a:noFill/>
              <a:miter lim="800000"/>
              <a:headEnd/>
              <a:tailEnd/>
            </a:ln>
          </p:spPr>
          <p:txBody>
            <a:bodyPr anchor="ctr"/>
            <a:lstStyle/>
            <a:p>
              <a:r>
                <a:rPr lang="zh-CN" altLang="en-US" sz="1600"/>
                <a:t>流程整合类</a:t>
              </a:r>
            </a:p>
          </p:txBody>
        </p:sp>
      </p:grpSp>
      <p:sp>
        <p:nvSpPr>
          <p:cNvPr id="41993" name="Rectangle 32"/>
          <p:cNvSpPr>
            <a:spLocks noChangeArrowheads="1"/>
          </p:cNvSpPr>
          <p:nvPr/>
        </p:nvSpPr>
        <p:spPr bwMode="auto">
          <a:xfrm>
            <a:off x="432594" y="1161256"/>
            <a:ext cx="8351838" cy="5111750"/>
          </a:xfrm>
          <a:prstGeom prst="rect">
            <a:avLst/>
          </a:prstGeom>
          <a:solidFill>
            <a:srgbClr val="C0C0C0">
              <a:alpha val="72940"/>
            </a:srgbClr>
          </a:solidFill>
          <a:ln w="9525">
            <a:solidFill>
              <a:schemeClr val="tx1"/>
            </a:solidFill>
            <a:miter lim="800000"/>
            <a:headEnd/>
            <a:tailEnd/>
          </a:ln>
        </p:spPr>
        <p:txBody>
          <a:bodyPr wrap="none" anchor="ctr"/>
          <a:lstStyle/>
          <a:p>
            <a:endParaRPr lang="zh-CN" altLang="zh-CN">
              <a:solidFill>
                <a:srgbClr val="929497"/>
              </a:solidFill>
            </a:endParaRPr>
          </a:p>
        </p:txBody>
      </p:sp>
      <p:grpSp>
        <p:nvGrpSpPr>
          <p:cNvPr id="41994" name="Group 33"/>
          <p:cNvGrpSpPr>
            <a:grpSpLocks/>
          </p:cNvGrpSpPr>
          <p:nvPr/>
        </p:nvGrpSpPr>
        <p:grpSpPr bwMode="auto">
          <a:xfrm>
            <a:off x="6953250" y="4149725"/>
            <a:ext cx="1579563" cy="1531938"/>
            <a:chOff x="4151" y="1406"/>
            <a:chExt cx="995" cy="965"/>
          </a:xfrm>
        </p:grpSpPr>
        <p:grpSp>
          <p:nvGrpSpPr>
            <p:cNvPr id="42026" name="Group 34"/>
            <p:cNvGrpSpPr>
              <a:grpSpLocks/>
            </p:cNvGrpSpPr>
            <p:nvPr/>
          </p:nvGrpSpPr>
          <p:grpSpPr bwMode="auto">
            <a:xfrm>
              <a:off x="4151" y="1406"/>
              <a:ext cx="960" cy="965"/>
              <a:chOff x="2016" y="1920"/>
              <a:chExt cx="1680" cy="1680"/>
            </a:xfrm>
          </p:grpSpPr>
          <p:sp>
            <p:nvSpPr>
              <p:cNvPr id="193571" name="Oval 35"/>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w="9525">
                <a:noFill/>
                <a:round/>
                <a:headEnd/>
                <a:tailEnd/>
              </a:ln>
              <a:effectLst/>
            </p:spPr>
            <p:txBody>
              <a:bodyPr wrap="none" anchor="ctr"/>
              <a:lstStyle/>
              <a:p>
                <a:pPr>
                  <a:defRPr/>
                </a:pPr>
                <a:endParaRPr lang="zh-CN" altLang="en-US"/>
              </a:p>
            </p:txBody>
          </p:sp>
          <p:sp>
            <p:nvSpPr>
              <p:cNvPr id="42029" name="Freeform 36"/>
              <p:cNvSpPr>
                <a:spLocks/>
              </p:cNvSpPr>
              <p:nvPr/>
            </p:nvSpPr>
            <p:spPr bwMode="gray">
              <a:xfrm>
                <a:off x="2208" y="1948"/>
                <a:ext cx="1296" cy="634"/>
              </a:xfrm>
              <a:custGeom>
                <a:avLst/>
                <a:gdLst>
                  <a:gd name="T0" fmla="*/ 1034 w 1321"/>
                  <a:gd name="T1" fmla="*/ 100 h 712"/>
                  <a:gd name="T2" fmla="*/ 1047 w 1321"/>
                  <a:gd name="T3" fmla="*/ 110 h 712"/>
                  <a:gd name="T4" fmla="*/ 1050 w 1321"/>
                  <a:gd name="T5" fmla="*/ 119 h 712"/>
                  <a:gd name="T6" fmla="*/ 1045 w 1321"/>
                  <a:gd name="T7" fmla="*/ 128 h 712"/>
                  <a:gd name="T8" fmla="*/ 1032 w 1321"/>
                  <a:gd name="T9" fmla="*/ 135 h 712"/>
                  <a:gd name="T10" fmla="*/ 1011 w 1321"/>
                  <a:gd name="T11" fmla="*/ 144 h 712"/>
                  <a:gd name="T12" fmla="*/ 985 w 1321"/>
                  <a:gd name="T13" fmla="*/ 150 h 712"/>
                  <a:gd name="T14" fmla="*/ 951 w 1321"/>
                  <a:gd name="T15" fmla="*/ 156 h 712"/>
                  <a:gd name="T16" fmla="*/ 912 w 1321"/>
                  <a:gd name="T17" fmla="*/ 162 h 712"/>
                  <a:gd name="T18" fmla="*/ 868 w 1321"/>
                  <a:gd name="T19" fmla="*/ 166 h 712"/>
                  <a:gd name="T20" fmla="*/ 820 w 1321"/>
                  <a:gd name="T21" fmla="*/ 170 h 712"/>
                  <a:gd name="T22" fmla="*/ 769 w 1321"/>
                  <a:gd name="T23" fmla="*/ 171 h 712"/>
                  <a:gd name="T24" fmla="*/ 712 w 1321"/>
                  <a:gd name="T25" fmla="*/ 175 h 712"/>
                  <a:gd name="T26" fmla="*/ 655 w 1321"/>
                  <a:gd name="T27" fmla="*/ 176 h 712"/>
                  <a:gd name="T28" fmla="*/ 633 w 1321"/>
                  <a:gd name="T29" fmla="*/ 177 h 712"/>
                  <a:gd name="T30" fmla="*/ 379 w 1321"/>
                  <a:gd name="T31" fmla="*/ 177 h 712"/>
                  <a:gd name="T32" fmla="*/ 375 w 1321"/>
                  <a:gd name="T33" fmla="*/ 177 h 712"/>
                  <a:gd name="T34" fmla="*/ 325 w 1321"/>
                  <a:gd name="T35" fmla="*/ 176 h 712"/>
                  <a:gd name="T36" fmla="*/ 277 w 1321"/>
                  <a:gd name="T37" fmla="*/ 175 h 712"/>
                  <a:gd name="T38" fmla="*/ 231 w 1321"/>
                  <a:gd name="T39" fmla="*/ 173 h 712"/>
                  <a:gd name="T40" fmla="*/ 187 w 1321"/>
                  <a:gd name="T41" fmla="*/ 170 h 712"/>
                  <a:gd name="T42" fmla="*/ 149 w 1321"/>
                  <a:gd name="T43" fmla="*/ 168 h 712"/>
                  <a:gd name="T44" fmla="*/ 114 w 1321"/>
                  <a:gd name="T45" fmla="*/ 164 h 712"/>
                  <a:gd name="T46" fmla="*/ 78 w 1321"/>
                  <a:gd name="T47" fmla="*/ 161 h 712"/>
                  <a:gd name="T48" fmla="*/ 55 w 1321"/>
                  <a:gd name="T49" fmla="*/ 157 h 712"/>
                  <a:gd name="T50" fmla="*/ 27 w 1321"/>
                  <a:gd name="T51" fmla="*/ 151 h 712"/>
                  <a:gd name="T52" fmla="*/ 18 w 1321"/>
                  <a:gd name="T53" fmla="*/ 145 h 712"/>
                  <a:gd name="T54" fmla="*/ 6 w 1321"/>
                  <a:gd name="T55" fmla="*/ 138 h 712"/>
                  <a:gd name="T56" fmla="*/ 0 w 1321"/>
                  <a:gd name="T57" fmla="*/ 130 h 712"/>
                  <a:gd name="T58" fmla="*/ 0 w 1321"/>
                  <a:gd name="T59" fmla="*/ 129 h 712"/>
                  <a:gd name="T60" fmla="*/ 4 w 1321"/>
                  <a:gd name="T61" fmla="*/ 119 h 712"/>
                  <a:gd name="T62" fmla="*/ 16 w 1321"/>
                  <a:gd name="T63" fmla="*/ 111 h 712"/>
                  <a:gd name="T64" fmla="*/ 39 w 1321"/>
                  <a:gd name="T65" fmla="*/ 92 h 712"/>
                  <a:gd name="T66" fmla="*/ 74 w 1321"/>
                  <a:gd name="T67" fmla="*/ 74 h 712"/>
                  <a:gd name="T68" fmla="*/ 118 w 1321"/>
                  <a:gd name="T69" fmla="*/ 59 h 712"/>
                  <a:gd name="T70" fmla="*/ 163 w 1321"/>
                  <a:gd name="T71" fmla="*/ 43 h 712"/>
                  <a:gd name="T72" fmla="*/ 215 w 1321"/>
                  <a:gd name="T73" fmla="*/ 30 h 712"/>
                  <a:gd name="T74" fmla="*/ 272 w 1321"/>
                  <a:gd name="T75" fmla="*/ 20 h 712"/>
                  <a:gd name="T76" fmla="*/ 330 w 1321"/>
                  <a:gd name="T77" fmla="*/ 11 h 712"/>
                  <a:gd name="T78" fmla="*/ 395 w 1321"/>
                  <a:gd name="T79" fmla="*/ 5 h 712"/>
                  <a:gd name="T80" fmla="*/ 462 w 1321"/>
                  <a:gd name="T81" fmla="*/ 4 h 712"/>
                  <a:gd name="T82" fmla="*/ 531 w 1321"/>
                  <a:gd name="T83" fmla="*/ 0 h 712"/>
                  <a:gd name="T84" fmla="*/ 531 w 1321"/>
                  <a:gd name="T85" fmla="*/ 0 h 712"/>
                  <a:gd name="T86" fmla="*/ 603 w 1321"/>
                  <a:gd name="T87" fmla="*/ 4 h 712"/>
                  <a:gd name="T88" fmla="*/ 674 w 1321"/>
                  <a:gd name="T89" fmla="*/ 5 h 712"/>
                  <a:gd name="T90" fmla="*/ 741 w 1321"/>
                  <a:gd name="T91" fmla="*/ 12 h 712"/>
                  <a:gd name="T92" fmla="*/ 804 w 1321"/>
                  <a:gd name="T93" fmla="*/ 22 h 712"/>
                  <a:gd name="T94" fmla="*/ 860 w 1321"/>
                  <a:gd name="T95" fmla="*/ 34 h 712"/>
                  <a:gd name="T96" fmla="*/ 913 w 1321"/>
                  <a:gd name="T97" fmla="*/ 48 h 712"/>
                  <a:gd name="T98" fmla="*/ 960 w 1321"/>
                  <a:gd name="T99" fmla="*/ 63 h 712"/>
                  <a:gd name="T100" fmla="*/ 1001 w 1321"/>
                  <a:gd name="T101" fmla="*/ 81 h 712"/>
                  <a:gd name="T102" fmla="*/ 1034 w 1321"/>
                  <a:gd name="T103" fmla="*/ 100 h 712"/>
                  <a:gd name="T104" fmla="*/ 1034 w 1321"/>
                  <a:gd name="T105" fmla="*/ 10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w="0">
                <a:noFill/>
                <a:prstDash val="solid"/>
                <a:round/>
                <a:headEnd/>
                <a:tailEnd/>
              </a:ln>
            </p:spPr>
            <p:txBody>
              <a:bodyPr/>
              <a:lstStyle/>
              <a:p>
                <a:endParaRPr lang="zh-CN" altLang="en-US"/>
              </a:p>
            </p:txBody>
          </p:sp>
        </p:grpSp>
        <p:sp>
          <p:nvSpPr>
            <p:cNvPr id="42027" name="Rectangle 37"/>
            <p:cNvSpPr>
              <a:spLocks noChangeArrowheads="1"/>
            </p:cNvSpPr>
            <p:nvPr/>
          </p:nvSpPr>
          <p:spPr bwMode="auto">
            <a:xfrm>
              <a:off x="4193" y="1922"/>
              <a:ext cx="953" cy="227"/>
            </a:xfrm>
            <a:prstGeom prst="rect">
              <a:avLst/>
            </a:prstGeom>
            <a:noFill/>
            <a:ln w="9525">
              <a:noFill/>
              <a:miter lim="800000"/>
              <a:headEnd/>
              <a:tailEnd/>
            </a:ln>
          </p:spPr>
          <p:txBody>
            <a:bodyPr anchor="ctr"/>
            <a:lstStyle/>
            <a:p>
              <a:r>
                <a:rPr lang="zh-CN" altLang="en-US" sz="2000">
                  <a:ea typeface="黑体" pitchFamily="49" charset="-122"/>
                </a:rPr>
                <a:t>流程整合类</a:t>
              </a:r>
            </a:p>
          </p:txBody>
        </p:sp>
      </p:grpSp>
      <p:sp>
        <p:nvSpPr>
          <p:cNvPr id="193574" name="Freeform 38"/>
          <p:cNvSpPr>
            <a:spLocks noEditPoints="1"/>
          </p:cNvSpPr>
          <p:nvPr/>
        </p:nvSpPr>
        <p:spPr bwMode="gray">
          <a:xfrm rot="-9303749">
            <a:off x="996950" y="2049463"/>
            <a:ext cx="5976938" cy="2016125"/>
          </a:xfrm>
          <a:custGeom>
            <a:avLst/>
            <a:gdLst>
              <a:gd name="T0" fmla="*/ 2147483647 w 4040"/>
              <a:gd name="T1" fmla="*/ 2147483647 h 1888"/>
              <a:gd name="T2" fmla="*/ 2147483647 w 4040"/>
              <a:gd name="T3" fmla="*/ 2147483647 h 1888"/>
              <a:gd name="T4" fmla="*/ 2147483647 w 4040"/>
              <a:gd name="T5" fmla="*/ 2147483647 h 1888"/>
              <a:gd name="T6" fmla="*/ 2147483647 w 4040"/>
              <a:gd name="T7" fmla="*/ 2147483647 h 1888"/>
              <a:gd name="T8" fmla="*/ 2147483647 w 4040"/>
              <a:gd name="T9" fmla="*/ 2147483647 h 1888"/>
              <a:gd name="T10" fmla="*/ 2147483647 w 4040"/>
              <a:gd name="T11" fmla="*/ 2147483647 h 1888"/>
              <a:gd name="T12" fmla="*/ 0 w 4040"/>
              <a:gd name="T13" fmla="*/ 2147483647 h 1888"/>
              <a:gd name="T14" fmla="*/ 2147483647 w 4040"/>
              <a:gd name="T15" fmla="*/ 2147483647 h 1888"/>
              <a:gd name="T16" fmla="*/ 2147483647 w 4040"/>
              <a:gd name="T17" fmla="*/ 2147483647 h 1888"/>
              <a:gd name="T18" fmla="*/ 2147483647 w 4040"/>
              <a:gd name="T19" fmla="*/ 2147483647 h 1888"/>
              <a:gd name="T20" fmla="*/ 2147483647 w 4040"/>
              <a:gd name="T21" fmla="*/ 2147483647 h 1888"/>
              <a:gd name="T22" fmla="*/ 2147483647 w 4040"/>
              <a:gd name="T23" fmla="*/ 2147483647 h 1888"/>
              <a:gd name="T24" fmla="*/ 2147483647 w 4040"/>
              <a:gd name="T25" fmla="*/ 2147483647 h 1888"/>
              <a:gd name="T26" fmla="*/ 2147483647 w 4040"/>
              <a:gd name="T27" fmla="*/ 2147483647 h 1888"/>
              <a:gd name="T28" fmla="*/ 2147483647 w 4040"/>
              <a:gd name="T29" fmla="*/ 2147483647 h 1888"/>
              <a:gd name="T30" fmla="*/ 2147483647 w 4040"/>
              <a:gd name="T31" fmla="*/ 2147483647 h 1888"/>
              <a:gd name="T32" fmla="*/ 2147483647 w 4040"/>
              <a:gd name="T33" fmla="*/ 2147483647 h 1888"/>
              <a:gd name="T34" fmla="*/ 2147483647 w 4040"/>
              <a:gd name="T35" fmla="*/ 2147483647 h 1888"/>
              <a:gd name="T36" fmla="*/ 2147483647 w 4040"/>
              <a:gd name="T37" fmla="*/ 2147483647 h 1888"/>
              <a:gd name="T38" fmla="*/ 2147483647 w 4040"/>
              <a:gd name="T39" fmla="*/ 2147483647 h 1888"/>
              <a:gd name="T40" fmla="*/ 2147483647 w 4040"/>
              <a:gd name="T41" fmla="*/ 2147483647 h 1888"/>
              <a:gd name="T42" fmla="*/ 2147483647 w 4040"/>
              <a:gd name="T43" fmla="*/ 2147483647 h 1888"/>
              <a:gd name="T44" fmla="*/ 2147483647 w 4040"/>
              <a:gd name="T45" fmla="*/ 2147483647 h 1888"/>
              <a:gd name="T46" fmla="*/ 2147483647 w 4040"/>
              <a:gd name="T47" fmla="*/ 2147483647 h 1888"/>
              <a:gd name="T48" fmla="*/ 2147483647 w 4040"/>
              <a:gd name="T49" fmla="*/ 2147483647 h 1888"/>
              <a:gd name="T50" fmla="*/ 2147483647 w 4040"/>
              <a:gd name="T51" fmla="*/ 2147483647 h 1888"/>
              <a:gd name="T52" fmla="*/ 2147483647 w 4040"/>
              <a:gd name="T53" fmla="*/ 0 h 1888"/>
              <a:gd name="T54" fmla="*/ 2147483647 w 4040"/>
              <a:gd name="T55" fmla="*/ 2147483647 h 1888"/>
              <a:gd name="T56" fmla="*/ 2147483647 w 4040"/>
              <a:gd name="T57" fmla="*/ 2147483647 h 1888"/>
              <a:gd name="T58" fmla="*/ 2147483647 w 4040"/>
              <a:gd name="T59" fmla="*/ 2147483647 h 1888"/>
              <a:gd name="T60" fmla="*/ 2147483647 w 4040"/>
              <a:gd name="T61" fmla="*/ 2147483647 h 1888"/>
              <a:gd name="T62" fmla="*/ 2147483647 w 4040"/>
              <a:gd name="T63" fmla="*/ 2147483647 h 1888"/>
              <a:gd name="T64" fmla="*/ 2147483647 w 4040"/>
              <a:gd name="T65" fmla="*/ 2147483647 h 1888"/>
              <a:gd name="T66" fmla="*/ 2147483647 w 4040"/>
              <a:gd name="T67" fmla="*/ 2147483647 h 1888"/>
              <a:gd name="T68" fmla="*/ 2147483647 w 4040"/>
              <a:gd name="T69" fmla="*/ 2147483647 h 1888"/>
              <a:gd name="T70" fmla="*/ 2147483647 w 4040"/>
              <a:gd name="T71" fmla="*/ 2147483647 h 1888"/>
              <a:gd name="T72" fmla="*/ 2147483647 w 4040"/>
              <a:gd name="T73" fmla="*/ 2147483647 h 1888"/>
              <a:gd name="T74" fmla="*/ 2147483647 w 4040"/>
              <a:gd name="T75" fmla="*/ 2147483647 h 1888"/>
              <a:gd name="T76" fmla="*/ 2147483647 w 4040"/>
              <a:gd name="T77" fmla="*/ 2147483647 h 1888"/>
              <a:gd name="T78" fmla="*/ 2147483647 w 4040"/>
              <a:gd name="T79" fmla="*/ 2147483647 h 1888"/>
              <a:gd name="T80" fmla="*/ 2147483647 w 4040"/>
              <a:gd name="T81" fmla="*/ 2147483647 h 1888"/>
              <a:gd name="T82" fmla="*/ 2147483647 w 4040"/>
              <a:gd name="T83" fmla="*/ 2147483647 h 1888"/>
              <a:gd name="T84" fmla="*/ 2147483647 w 4040"/>
              <a:gd name="T85" fmla="*/ 2147483647 h 1888"/>
              <a:gd name="T86" fmla="*/ 2147483647 w 4040"/>
              <a:gd name="T87" fmla="*/ 2147483647 h 1888"/>
              <a:gd name="T88" fmla="*/ 2147483647 w 4040"/>
              <a:gd name="T89" fmla="*/ 2147483647 h 1888"/>
              <a:gd name="T90" fmla="*/ 2147483647 w 4040"/>
              <a:gd name="T91" fmla="*/ 2147483647 h 1888"/>
              <a:gd name="T92" fmla="*/ 2147483647 w 4040"/>
              <a:gd name="T93" fmla="*/ 2147483647 h 1888"/>
              <a:gd name="T94" fmla="*/ 2147483647 w 4040"/>
              <a:gd name="T95" fmla="*/ 2147483647 h 1888"/>
              <a:gd name="T96" fmla="*/ 2147483647 w 4040"/>
              <a:gd name="T97" fmla="*/ 2147483647 h 1888"/>
              <a:gd name="T98" fmla="*/ 2147483647 w 4040"/>
              <a:gd name="T99" fmla="*/ 2147483647 h 1888"/>
              <a:gd name="T100" fmla="*/ 2147483647 w 4040"/>
              <a:gd name="T101" fmla="*/ 2147483647 h 1888"/>
              <a:gd name="T102" fmla="*/ 2147483647 w 4040"/>
              <a:gd name="T103" fmla="*/ 2147483647 h 18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040"/>
              <a:gd name="T157" fmla="*/ 0 h 1888"/>
              <a:gd name="T158" fmla="*/ 4040 w 4040"/>
              <a:gd name="T159" fmla="*/ 1888 h 188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solidFill>
            <a:srgbClr val="FF99CC"/>
          </a:solidFill>
          <a:ln w="0">
            <a:noFill/>
            <a:prstDash val="solid"/>
            <a:round/>
            <a:headEnd/>
            <a:tailEnd/>
          </a:ln>
        </p:spPr>
        <p:txBody>
          <a:bodyPr/>
          <a:lstStyle/>
          <a:p>
            <a:endParaRPr lang="zh-CN" altLang="en-US"/>
          </a:p>
        </p:txBody>
      </p:sp>
      <p:grpSp>
        <p:nvGrpSpPr>
          <p:cNvPr id="13" name="Group 39"/>
          <p:cNvGrpSpPr>
            <a:grpSpLocks/>
          </p:cNvGrpSpPr>
          <p:nvPr/>
        </p:nvGrpSpPr>
        <p:grpSpPr bwMode="auto">
          <a:xfrm>
            <a:off x="5795963" y="2997200"/>
            <a:ext cx="1579562" cy="935038"/>
            <a:chOff x="4151" y="1406"/>
            <a:chExt cx="995" cy="965"/>
          </a:xfrm>
        </p:grpSpPr>
        <p:grpSp>
          <p:nvGrpSpPr>
            <p:cNvPr id="42022" name="Group 40"/>
            <p:cNvGrpSpPr>
              <a:grpSpLocks/>
            </p:cNvGrpSpPr>
            <p:nvPr/>
          </p:nvGrpSpPr>
          <p:grpSpPr bwMode="auto">
            <a:xfrm>
              <a:off x="4151" y="1406"/>
              <a:ext cx="960" cy="965"/>
              <a:chOff x="2016" y="1920"/>
              <a:chExt cx="1680" cy="1680"/>
            </a:xfrm>
          </p:grpSpPr>
          <p:sp>
            <p:nvSpPr>
              <p:cNvPr id="193577" name="Oval 41"/>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w="9525">
                <a:noFill/>
                <a:round/>
                <a:headEnd/>
                <a:tailEnd/>
              </a:ln>
              <a:effectLst/>
            </p:spPr>
            <p:txBody>
              <a:bodyPr wrap="none" anchor="ctr"/>
              <a:lstStyle/>
              <a:p>
                <a:pPr>
                  <a:defRPr/>
                </a:pPr>
                <a:endParaRPr lang="zh-CN" altLang="en-US"/>
              </a:p>
            </p:txBody>
          </p:sp>
          <p:sp>
            <p:nvSpPr>
              <p:cNvPr id="42025" name="Freeform 42"/>
              <p:cNvSpPr>
                <a:spLocks/>
              </p:cNvSpPr>
              <p:nvPr/>
            </p:nvSpPr>
            <p:spPr bwMode="gray">
              <a:xfrm>
                <a:off x="2208" y="1948"/>
                <a:ext cx="1296" cy="634"/>
              </a:xfrm>
              <a:custGeom>
                <a:avLst/>
                <a:gdLst>
                  <a:gd name="T0" fmla="*/ 1034 w 1321"/>
                  <a:gd name="T1" fmla="*/ 100 h 712"/>
                  <a:gd name="T2" fmla="*/ 1047 w 1321"/>
                  <a:gd name="T3" fmla="*/ 110 h 712"/>
                  <a:gd name="T4" fmla="*/ 1050 w 1321"/>
                  <a:gd name="T5" fmla="*/ 119 h 712"/>
                  <a:gd name="T6" fmla="*/ 1045 w 1321"/>
                  <a:gd name="T7" fmla="*/ 128 h 712"/>
                  <a:gd name="T8" fmla="*/ 1032 w 1321"/>
                  <a:gd name="T9" fmla="*/ 135 h 712"/>
                  <a:gd name="T10" fmla="*/ 1011 w 1321"/>
                  <a:gd name="T11" fmla="*/ 144 h 712"/>
                  <a:gd name="T12" fmla="*/ 985 w 1321"/>
                  <a:gd name="T13" fmla="*/ 150 h 712"/>
                  <a:gd name="T14" fmla="*/ 951 w 1321"/>
                  <a:gd name="T15" fmla="*/ 156 h 712"/>
                  <a:gd name="T16" fmla="*/ 912 w 1321"/>
                  <a:gd name="T17" fmla="*/ 162 h 712"/>
                  <a:gd name="T18" fmla="*/ 868 w 1321"/>
                  <a:gd name="T19" fmla="*/ 166 h 712"/>
                  <a:gd name="T20" fmla="*/ 820 w 1321"/>
                  <a:gd name="T21" fmla="*/ 170 h 712"/>
                  <a:gd name="T22" fmla="*/ 769 w 1321"/>
                  <a:gd name="T23" fmla="*/ 171 h 712"/>
                  <a:gd name="T24" fmla="*/ 712 w 1321"/>
                  <a:gd name="T25" fmla="*/ 175 h 712"/>
                  <a:gd name="T26" fmla="*/ 655 w 1321"/>
                  <a:gd name="T27" fmla="*/ 176 h 712"/>
                  <a:gd name="T28" fmla="*/ 633 w 1321"/>
                  <a:gd name="T29" fmla="*/ 177 h 712"/>
                  <a:gd name="T30" fmla="*/ 379 w 1321"/>
                  <a:gd name="T31" fmla="*/ 177 h 712"/>
                  <a:gd name="T32" fmla="*/ 375 w 1321"/>
                  <a:gd name="T33" fmla="*/ 177 h 712"/>
                  <a:gd name="T34" fmla="*/ 325 w 1321"/>
                  <a:gd name="T35" fmla="*/ 176 h 712"/>
                  <a:gd name="T36" fmla="*/ 277 w 1321"/>
                  <a:gd name="T37" fmla="*/ 175 h 712"/>
                  <a:gd name="T38" fmla="*/ 231 w 1321"/>
                  <a:gd name="T39" fmla="*/ 173 h 712"/>
                  <a:gd name="T40" fmla="*/ 187 w 1321"/>
                  <a:gd name="T41" fmla="*/ 170 h 712"/>
                  <a:gd name="T42" fmla="*/ 149 w 1321"/>
                  <a:gd name="T43" fmla="*/ 168 h 712"/>
                  <a:gd name="T44" fmla="*/ 114 w 1321"/>
                  <a:gd name="T45" fmla="*/ 164 h 712"/>
                  <a:gd name="T46" fmla="*/ 78 w 1321"/>
                  <a:gd name="T47" fmla="*/ 161 h 712"/>
                  <a:gd name="T48" fmla="*/ 55 w 1321"/>
                  <a:gd name="T49" fmla="*/ 157 h 712"/>
                  <a:gd name="T50" fmla="*/ 27 w 1321"/>
                  <a:gd name="T51" fmla="*/ 151 h 712"/>
                  <a:gd name="T52" fmla="*/ 18 w 1321"/>
                  <a:gd name="T53" fmla="*/ 145 h 712"/>
                  <a:gd name="T54" fmla="*/ 6 w 1321"/>
                  <a:gd name="T55" fmla="*/ 138 h 712"/>
                  <a:gd name="T56" fmla="*/ 0 w 1321"/>
                  <a:gd name="T57" fmla="*/ 130 h 712"/>
                  <a:gd name="T58" fmla="*/ 0 w 1321"/>
                  <a:gd name="T59" fmla="*/ 129 h 712"/>
                  <a:gd name="T60" fmla="*/ 4 w 1321"/>
                  <a:gd name="T61" fmla="*/ 119 h 712"/>
                  <a:gd name="T62" fmla="*/ 16 w 1321"/>
                  <a:gd name="T63" fmla="*/ 111 h 712"/>
                  <a:gd name="T64" fmla="*/ 39 w 1321"/>
                  <a:gd name="T65" fmla="*/ 92 h 712"/>
                  <a:gd name="T66" fmla="*/ 74 w 1321"/>
                  <a:gd name="T67" fmla="*/ 74 h 712"/>
                  <a:gd name="T68" fmla="*/ 118 w 1321"/>
                  <a:gd name="T69" fmla="*/ 59 h 712"/>
                  <a:gd name="T70" fmla="*/ 163 w 1321"/>
                  <a:gd name="T71" fmla="*/ 43 h 712"/>
                  <a:gd name="T72" fmla="*/ 215 w 1321"/>
                  <a:gd name="T73" fmla="*/ 30 h 712"/>
                  <a:gd name="T74" fmla="*/ 272 w 1321"/>
                  <a:gd name="T75" fmla="*/ 20 h 712"/>
                  <a:gd name="T76" fmla="*/ 330 w 1321"/>
                  <a:gd name="T77" fmla="*/ 11 h 712"/>
                  <a:gd name="T78" fmla="*/ 395 w 1321"/>
                  <a:gd name="T79" fmla="*/ 5 h 712"/>
                  <a:gd name="T80" fmla="*/ 462 w 1321"/>
                  <a:gd name="T81" fmla="*/ 4 h 712"/>
                  <a:gd name="T82" fmla="*/ 531 w 1321"/>
                  <a:gd name="T83" fmla="*/ 0 h 712"/>
                  <a:gd name="T84" fmla="*/ 531 w 1321"/>
                  <a:gd name="T85" fmla="*/ 0 h 712"/>
                  <a:gd name="T86" fmla="*/ 603 w 1321"/>
                  <a:gd name="T87" fmla="*/ 4 h 712"/>
                  <a:gd name="T88" fmla="*/ 674 w 1321"/>
                  <a:gd name="T89" fmla="*/ 5 h 712"/>
                  <a:gd name="T90" fmla="*/ 741 w 1321"/>
                  <a:gd name="T91" fmla="*/ 12 h 712"/>
                  <a:gd name="T92" fmla="*/ 804 w 1321"/>
                  <a:gd name="T93" fmla="*/ 22 h 712"/>
                  <a:gd name="T94" fmla="*/ 860 w 1321"/>
                  <a:gd name="T95" fmla="*/ 34 h 712"/>
                  <a:gd name="T96" fmla="*/ 913 w 1321"/>
                  <a:gd name="T97" fmla="*/ 48 h 712"/>
                  <a:gd name="T98" fmla="*/ 960 w 1321"/>
                  <a:gd name="T99" fmla="*/ 63 h 712"/>
                  <a:gd name="T100" fmla="*/ 1001 w 1321"/>
                  <a:gd name="T101" fmla="*/ 81 h 712"/>
                  <a:gd name="T102" fmla="*/ 1034 w 1321"/>
                  <a:gd name="T103" fmla="*/ 100 h 712"/>
                  <a:gd name="T104" fmla="*/ 1034 w 1321"/>
                  <a:gd name="T105" fmla="*/ 10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w="0">
                <a:noFill/>
                <a:prstDash val="solid"/>
                <a:round/>
                <a:headEnd/>
                <a:tailEnd/>
              </a:ln>
            </p:spPr>
            <p:txBody>
              <a:bodyPr/>
              <a:lstStyle/>
              <a:p>
                <a:endParaRPr lang="zh-CN" altLang="en-US"/>
              </a:p>
            </p:txBody>
          </p:sp>
        </p:grpSp>
        <p:sp>
          <p:nvSpPr>
            <p:cNvPr id="42023" name="Rectangle 43"/>
            <p:cNvSpPr>
              <a:spLocks noChangeArrowheads="1"/>
            </p:cNvSpPr>
            <p:nvPr/>
          </p:nvSpPr>
          <p:spPr bwMode="auto">
            <a:xfrm>
              <a:off x="4193" y="1922"/>
              <a:ext cx="953" cy="227"/>
            </a:xfrm>
            <a:prstGeom prst="rect">
              <a:avLst/>
            </a:prstGeom>
            <a:noFill/>
            <a:ln w="9525">
              <a:noFill/>
              <a:miter lim="800000"/>
              <a:headEnd/>
              <a:tailEnd/>
            </a:ln>
          </p:spPr>
          <p:txBody>
            <a:bodyPr anchor="ctr"/>
            <a:lstStyle/>
            <a:p>
              <a:r>
                <a:rPr lang="zh-CN" altLang="en-US" sz="1600" b="1">
                  <a:ea typeface="楷体_GB2312" pitchFamily="49" charset="-122"/>
                </a:rPr>
                <a:t>人事系统接口</a:t>
              </a:r>
            </a:p>
          </p:txBody>
        </p:sp>
      </p:grpSp>
      <p:grpSp>
        <p:nvGrpSpPr>
          <p:cNvPr id="15" name="Group 44"/>
          <p:cNvGrpSpPr>
            <a:grpSpLocks/>
          </p:cNvGrpSpPr>
          <p:nvPr/>
        </p:nvGrpSpPr>
        <p:grpSpPr bwMode="auto">
          <a:xfrm>
            <a:off x="4643438" y="1989138"/>
            <a:ext cx="1579562" cy="935037"/>
            <a:chOff x="4151" y="1406"/>
            <a:chExt cx="995" cy="965"/>
          </a:xfrm>
        </p:grpSpPr>
        <p:grpSp>
          <p:nvGrpSpPr>
            <p:cNvPr id="42018" name="Group 45"/>
            <p:cNvGrpSpPr>
              <a:grpSpLocks/>
            </p:cNvGrpSpPr>
            <p:nvPr/>
          </p:nvGrpSpPr>
          <p:grpSpPr bwMode="auto">
            <a:xfrm>
              <a:off x="4151" y="1406"/>
              <a:ext cx="960" cy="965"/>
              <a:chOff x="2016" y="1920"/>
              <a:chExt cx="1680" cy="1680"/>
            </a:xfrm>
          </p:grpSpPr>
          <p:sp>
            <p:nvSpPr>
              <p:cNvPr id="193582" name="Oval 46"/>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w="9525">
                <a:noFill/>
                <a:round/>
                <a:headEnd/>
                <a:tailEnd/>
              </a:ln>
              <a:effectLst/>
            </p:spPr>
            <p:txBody>
              <a:bodyPr wrap="none" anchor="ctr"/>
              <a:lstStyle/>
              <a:p>
                <a:pPr>
                  <a:defRPr/>
                </a:pPr>
                <a:endParaRPr lang="zh-CN" altLang="en-US"/>
              </a:p>
            </p:txBody>
          </p:sp>
          <p:sp>
            <p:nvSpPr>
              <p:cNvPr id="42021" name="Freeform 47"/>
              <p:cNvSpPr>
                <a:spLocks/>
              </p:cNvSpPr>
              <p:nvPr/>
            </p:nvSpPr>
            <p:spPr bwMode="gray">
              <a:xfrm>
                <a:off x="2208" y="1948"/>
                <a:ext cx="1296" cy="634"/>
              </a:xfrm>
              <a:custGeom>
                <a:avLst/>
                <a:gdLst>
                  <a:gd name="T0" fmla="*/ 1034 w 1321"/>
                  <a:gd name="T1" fmla="*/ 100 h 712"/>
                  <a:gd name="T2" fmla="*/ 1047 w 1321"/>
                  <a:gd name="T3" fmla="*/ 110 h 712"/>
                  <a:gd name="T4" fmla="*/ 1050 w 1321"/>
                  <a:gd name="T5" fmla="*/ 119 h 712"/>
                  <a:gd name="T6" fmla="*/ 1045 w 1321"/>
                  <a:gd name="T7" fmla="*/ 128 h 712"/>
                  <a:gd name="T8" fmla="*/ 1032 w 1321"/>
                  <a:gd name="T9" fmla="*/ 135 h 712"/>
                  <a:gd name="T10" fmla="*/ 1011 w 1321"/>
                  <a:gd name="T11" fmla="*/ 144 h 712"/>
                  <a:gd name="T12" fmla="*/ 985 w 1321"/>
                  <a:gd name="T13" fmla="*/ 150 h 712"/>
                  <a:gd name="T14" fmla="*/ 951 w 1321"/>
                  <a:gd name="T15" fmla="*/ 156 h 712"/>
                  <a:gd name="T16" fmla="*/ 912 w 1321"/>
                  <a:gd name="T17" fmla="*/ 162 h 712"/>
                  <a:gd name="T18" fmla="*/ 868 w 1321"/>
                  <a:gd name="T19" fmla="*/ 166 h 712"/>
                  <a:gd name="T20" fmla="*/ 820 w 1321"/>
                  <a:gd name="T21" fmla="*/ 170 h 712"/>
                  <a:gd name="T22" fmla="*/ 769 w 1321"/>
                  <a:gd name="T23" fmla="*/ 171 h 712"/>
                  <a:gd name="T24" fmla="*/ 712 w 1321"/>
                  <a:gd name="T25" fmla="*/ 175 h 712"/>
                  <a:gd name="T26" fmla="*/ 655 w 1321"/>
                  <a:gd name="T27" fmla="*/ 176 h 712"/>
                  <a:gd name="T28" fmla="*/ 633 w 1321"/>
                  <a:gd name="T29" fmla="*/ 177 h 712"/>
                  <a:gd name="T30" fmla="*/ 379 w 1321"/>
                  <a:gd name="T31" fmla="*/ 177 h 712"/>
                  <a:gd name="T32" fmla="*/ 375 w 1321"/>
                  <a:gd name="T33" fmla="*/ 177 h 712"/>
                  <a:gd name="T34" fmla="*/ 325 w 1321"/>
                  <a:gd name="T35" fmla="*/ 176 h 712"/>
                  <a:gd name="T36" fmla="*/ 277 w 1321"/>
                  <a:gd name="T37" fmla="*/ 175 h 712"/>
                  <a:gd name="T38" fmla="*/ 231 w 1321"/>
                  <a:gd name="T39" fmla="*/ 173 h 712"/>
                  <a:gd name="T40" fmla="*/ 187 w 1321"/>
                  <a:gd name="T41" fmla="*/ 170 h 712"/>
                  <a:gd name="T42" fmla="*/ 149 w 1321"/>
                  <a:gd name="T43" fmla="*/ 168 h 712"/>
                  <a:gd name="T44" fmla="*/ 114 w 1321"/>
                  <a:gd name="T45" fmla="*/ 164 h 712"/>
                  <a:gd name="T46" fmla="*/ 78 w 1321"/>
                  <a:gd name="T47" fmla="*/ 161 h 712"/>
                  <a:gd name="T48" fmla="*/ 55 w 1321"/>
                  <a:gd name="T49" fmla="*/ 157 h 712"/>
                  <a:gd name="T50" fmla="*/ 27 w 1321"/>
                  <a:gd name="T51" fmla="*/ 151 h 712"/>
                  <a:gd name="T52" fmla="*/ 18 w 1321"/>
                  <a:gd name="T53" fmla="*/ 145 h 712"/>
                  <a:gd name="T54" fmla="*/ 6 w 1321"/>
                  <a:gd name="T55" fmla="*/ 138 h 712"/>
                  <a:gd name="T56" fmla="*/ 0 w 1321"/>
                  <a:gd name="T57" fmla="*/ 130 h 712"/>
                  <a:gd name="T58" fmla="*/ 0 w 1321"/>
                  <a:gd name="T59" fmla="*/ 129 h 712"/>
                  <a:gd name="T60" fmla="*/ 4 w 1321"/>
                  <a:gd name="T61" fmla="*/ 119 h 712"/>
                  <a:gd name="T62" fmla="*/ 16 w 1321"/>
                  <a:gd name="T63" fmla="*/ 111 h 712"/>
                  <a:gd name="T64" fmla="*/ 39 w 1321"/>
                  <a:gd name="T65" fmla="*/ 92 h 712"/>
                  <a:gd name="T66" fmla="*/ 74 w 1321"/>
                  <a:gd name="T67" fmla="*/ 74 h 712"/>
                  <a:gd name="T68" fmla="*/ 118 w 1321"/>
                  <a:gd name="T69" fmla="*/ 59 h 712"/>
                  <a:gd name="T70" fmla="*/ 163 w 1321"/>
                  <a:gd name="T71" fmla="*/ 43 h 712"/>
                  <a:gd name="T72" fmla="*/ 215 w 1321"/>
                  <a:gd name="T73" fmla="*/ 30 h 712"/>
                  <a:gd name="T74" fmla="*/ 272 w 1321"/>
                  <a:gd name="T75" fmla="*/ 20 h 712"/>
                  <a:gd name="T76" fmla="*/ 330 w 1321"/>
                  <a:gd name="T77" fmla="*/ 11 h 712"/>
                  <a:gd name="T78" fmla="*/ 395 w 1321"/>
                  <a:gd name="T79" fmla="*/ 5 h 712"/>
                  <a:gd name="T80" fmla="*/ 462 w 1321"/>
                  <a:gd name="T81" fmla="*/ 4 h 712"/>
                  <a:gd name="T82" fmla="*/ 531 w 1321"/>
                  <a:gd name="T83" fmla="*/ 0 h 712"/>
                  <a:gd name="T84" fmla="*/ 531 w 1321"/>
                  <a:gd name="T85" fmla="*/ 0 h 712"/>
                  <a:gd name="T86" fmla="*/ 603 w 1321"/>
                  <a:gd name="T87" fmla="*/ 4 h 712"/>
                  <a:gd name="T88" fmla="*/ 674 w 1321"/>
                  <a:gd name="T89" fmla="*/ 5 h 712"/>
                  <a:gd name="T90" fmla="*/ 741 w 1321"/>
                  <a:gd name="T91" fmla="*/ 12 h 712"/>
                  <a:gd name="T92" fmla="*/ 804 w 1321"/>
                  <a:gd name="T93" fmla="*/ 22 h 712"/>
                  <a:gd name="T94" fmla="*/ 860 w 1321"/>
                  <a:gd name="T95" fmla="*/ 34 h 712"/>
                  <a:gd name="T96" fmla="*/ 913 w 1321"/>
                  <a:gd name="T97" fmla="*/ 48 h 712"/>
                  <a:gd name="T98" fmla="*/ 960 w 1321"/>
                  <a:gd name="T99" fmla="*/ 63 h 712"/>
                  <a:gd name="T100" fmla="*/ 1001 w 1321"/>
                  <a:gd name="T101" fmla="*/ 81 h 712"/>
                  <a:gd name="T102" fmla="*/ 1034 w 1321"/>
                  <a:gd name="T103" fmla="*/ 100 h 712"/>
                  <a:gd name="T104" fmla="*/ 1034 w 1321"/>
                  <a:gd name="T105" fmla="*/ 10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w="0">
                <a:noFill/>
                <a:prstDash val="solid"/>
                <a:round/>
                <a:headEnd/>
                <a:tailEnd/>
              </a:ln>
            </p:spPr>
            <p:txBody>
              <a:bodyPr/>
              <a:lstStyle/>
              <a:p>
                <a:endParaRPr lang="zh-CN" altLang="en-US"/>
              </a:p>
            </p:txBody>
          </p:sp>
        </p:grpSp>
        <p:sp>
          <p:nvSpPr>
            <p:cNvPr id="42019" name="Rectangle 48"/>
            <p:cNvSpPr>
              <a:spLocks noChangeArrowheads="1"/>
            </p:cNvSpPr>
            <p:nvPr/>
          </p:nvSpPr>
          <p:spPr bwMode="auto">
            <a:xfrm>
              <a:off x="4193" y="1922"/>
              <a:ext cx="953" cy="227"/>
            </a:xfrm>
            <a:prstGeom prst="rect">
              <a:avLst/>
            </a:prstGeom>
            <a:noFill/>
            <a:ln w="9525">
              <a:noFill/>
              <a:miter lim="800000"/>
              <a:headEnd/>
              <a:tailEnd/>
            </a:ln>
          </p:spPr>
          <p:txBody>
            <a:bodyPr anchor="ctr"/>
            <a:lstStyle/>
            <a:p>
              <a:r>
                <a:rPr lang="zh-CN" altLang="en-US" sz="1600" b="1">
                  <a:ea typeface="楷体_GB2312" pitchFamily="49" charset="-122"/>
                </a:rPr>
                <a:t>财务系统接口</a:t>
              </a:r>
            </a:p>
          </p:txBody>
        </p:sp>
      </p:grpSp>
      <p:grpSp>
        <p:nvGrpSpPr>
          <p:cNvPr id="17" name="Group 49"/>
          <p:cNvGrpSpPr>
            <a:grpSpLocks/>
          </p:cNvGrpSpPr>
          <p:nvPr/>
        </p:nvGrpSpPr>
        <p:grpSpPr bwMode="auto">
          <a:xfrm>
            <a:off x="4140200" y="4005263"/>
            <a:ext cx="1579563" cy="935037"/>
            <a:chOff x="4151" y="1406"/>
            <a:chExt cx="995" cy="965"/>
          </a:xfrm>
        </p:grpSpPr>
        <p:grpSp>
          <p:nvGrpSpPr>
            <p:cNvPr id="42014" name="Group 50"/>
            <p:cNvGrpSpPr>
              <a:grpSpLocks/>
            </p:cNvGrpSpPr>
            <p:nvPr/>
          </p:nvGrpSpPr>
          <p:grpSpPr bwMode="auto">
            <a:xfrm>
              <a:off x="4151" y="1406"/>
              <a:ext cx="960" cy="965"/>
              <a:chOff x="2016" y="1920"/>
              <a:chExt cx="1680" cy="1680"/>
            </a:xfrm>
          </p:grpSpPr>
          <p:sp>
            <p:nvSpPr>
              <p:cNvPr id="193587" name="Oval 51"/>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w="9525">
                <a:noFill/>
                <a:round/>
                <a:headEnd/>
                <a:tailEnd/>
              </a:ln>
              <a:effectLst/>
            </p:spPr>
            <p:txBody>
              <a:bodyPr wrap="none" anchor="ctr"/>
              <a:lstStyle/>
              <a:p>
                <a:pPr>
                  <a:defRPr/>
                </a:pPr>
                <a:endParaRPr lang="zh-CN" altLang="en-US"/>
              </a:p>
            </p:txBody>
          </p:sp>
          <p:sp>
            <p:nvSpPr>
              <p:cNvPr id="42017" name="Freeform 52"/>
              <p:cNvSpPr>
                <a:spLocks/>
              </p:cNvSpPr>
              <p:nvPr/>
            </p:nvSpPr>
            <p:spPr bwMode="gray">
              <a:xfrm>
                <a:off x="2208" y="1948"/>
                <a:ext cx="1296" cy="634"/>
              </a:xfrm>
              <a:custGeom>
                <a:avLst/>
                <a:gdLst>
                  <a:gd name="T0" fmla="*/ 1034 w 1321"/>
                  <a:gd name="T1" fmla="*/ 100 h 712"/>
                  <a:gd name="T2" fmla="*/ 1047 w 1321"/>
                  <a:gd name="T3" fmla="*/ 110 h 712"/>
                  <a:gd name="T4" fmla="*/ 1050 w 1321"/>
                  <a:gd name="T5" fmla="*/ 119 h 712"/>
                  <a:gd name="T6" fmla="*/ 1045 w 1321"/>
                  <a:gd name="T7" fmla="*/ 128 h 712"/>
                  <a:gd name="T8" fmla="*/ 1032 w 1321"/>
                  <a:gd name="T9" fmla="*/ 135 h 712"/>
                  <a:gd name="T10" fmla="*/ 1011 w 1321"/>
                  <a:gd name="T11" fmla="*/ 144 h 712"/>
                  <a:gd name="T12" fmla="*/ 985 w 1321"/>
                  <a:gd name="T13" fmla="*/ 150 h 712"/>
                  <a:gd name="T14" fmla="*/ 951 w 1321"/>
                  <a:gd name="T15" fmla="*/ 156 h 712"/>
                  <a:gd name="T16" fmla="*/ 912 w 1321"/>
                  <a:gd name="T17" fmla="*/ 162 h 712"/>
                  <a:gd name="T18" fmla="*/ 868 w 1321"/>
                  <a:gd name="T19" fmla="*/ 166 h 712"/>
                  <a:gd name="T20" fmla="*/ 820 w 1321"/>
                  <a:gd name="T21" fmla="*/ 170 h 712"/>
                  <a:gd name="T22" fmla="*/ 769 w 1321"/>
                  <a:gd name="T23" fmla="*/ 171 h 712"/>
                  <a:gd name="T24" fmla="*/ 712 w 1321"/>
                  <a:gd name="T25" fmla="*/ 175 h 712"/>
                  <a:gd name="T26" fmla="*/ 655 w 1321"/>
                  <a:gd name="T27" fmla="*/ 176 h 712"/>
                  <a:gd name="T28" fmla="*/ 633 w 1321"/>
                  <a:gd name="T29" fmla="*/ 177 h 712"/>
                  <a:gd name="T30" fmla="*/ 379 w 1321"/>
                  <a:gd name="T31" fmla="*/ 177 h 712"/>
                  <a:gd name="T32" fmla="*/ 375 w 1321"/>
                  <a:gd name="T33" fmla="*/ 177 h 712"/>
                  <a:gd name="T34" fmla="*/ 325 w 1321"/>
                  <a:gd name="T35" fmla="*/ 176 h 712"/>
                  <a:gd name="T36" fmla="*/ 277 w 1321"/>
                  <a:gd name="T37" fmla="*/ 175 h 712"/>
                  <a:gd name="T38" fmla="*/ 231 w 1321"/>
                  <a:gd name="T39" fmla="*/ 173 h 712"/>
                  <a:gd name="T40" fmla="*/ 187 w 1321"/>
                  <a:gd name="T41" fmla="*/ 170 h 712"/>
                  <a:gd name="T42" fmla="*/ 149 w 1321"/>
                  <a:gd name="T43" fmla="*/ 168 h 712"/>
                  <a:gd name="T44" fmla="*/ 114 w 1321"/>
                  <a:gd name="T45" fmla="*/ 164 h 712"/>
                  <a:gd name="T46" fmla="*/ 78 w 1321"/>
                  <a:gd name="T47" fmla="*/ 161 h 712"/>
                  <a:gd name="T48" fmla="*/ 55 w 1321"/>
                  <a:gd name="T49" fmla="*/ 157 h 712"/>
                  <a:gd name="T50" fmla="*/ 27 w 1321"/>
                  <a:gd name="T51" fmla="*/ 151 h 712"/>
                  <a:gd name="T52" fmla="*/ 18 w 1321"/>
                  <a:gd name="T53" fmla="*/ 145 h 712"/>
                  <a:gd name="T54" fmla="*/ 6 w 1321"/>
                  <a:gd name="T55" fmla="*/ 138 h 712"/>
                  <a:gd name="T56" fmla="*/ 0 w 1321"/>
                  <a:gd name="T57" fmla="*/ 130 h 712"/>
                  <a:gd name="T58" fmla="*/ 0 w 1321"/>
                  <a:gd name="T59" fmla="*/ 129 h 712"/>
                  <a:gd name="T60" fmla="*/ 4 w 1321"/>
                  <a:gd name="T61" fmla="*/ 119 h 712"/>
                  <a:gd name="T62" fmla="*/ 16 w 1321"/>
                  <a:gd name="T63" fmla="*/ 111 h 712"/>
                  <a:gd name="T64" fmla="*/ 39 w 1321"/>
                  <a:gd name="T65" fmla="*/ 92 h 712"/>
                  <a:gd name="T66" fmla="*/ 74 w 1321"/>
                  <a:gd name="T67" fmla="*/ 74 h 712"/>
                  <a:gd name="T68" fmla="*/ 118 w 1321"/>
                  <a:gd name="T69" fmla="*/ 59 h 712"/>
                  <a:gd name="T70" fmla="*/ 163 w 1321"/>
                  <a:gd name="T71" fmla="*/ 43 h 712"/>
                  <a:gd name="T72" fmla="*/ 215 w 1321"/>
                  <a:gd name="T73" fmla="*/ 30 h 712"/>
                  <a:gd name="T74" fmla="*/ 272 w 1321"/>
                  <a:gd name="T75" fmla="*/ 20 h 712"/>
                  <a:gd name="T76" fmla="*/ 330 w 1321"/>
                  <a:gd name="T77" fmla="*/ 11 h 712"/>
                  <a:gd name="T78" fmla="*/ 395 w 1321"/>
                  <a:gd name="T79" fmla="*/ 5 h 712"/>
                  <a:gd name="T80" fmla="*/ 462 w 1321"/>
                  <a:gd name="T81" fmla="*/ 4 h 712"/>
                  <a:gd name="T82" fmla="*/ 531 w 1321"/>
                  <a:gd name="T83" fmla="*/ 0 h 712"/>
                  <a:gd name="T84" fmla="*/ 531 w 1321"/>
                  <a:gd name="T85" fmla="*/ 0 h 712"/>
                  <a:gd name="T86" fmla="*/ 603 w 1321"/>
                  <a:gd name="T87" fmla="*/ 4 h 712"/>
                  <a:gd name="T88" fmla="*/ 674 w 1321"/>
                  <a:gd name="T89" fmla="*/ 5 h 712"/>
                  <a:gd name="T90" fmla="*/ 741 w 1321"/>
                  <a:gd name="T91" fmla="*/ 12 h 712"/>
                  <a:gd name="T92" fmla="*/ 804 w 1321"/>
                  <a:gd name="T93" fmla="*/ 22 h 712"/>
                  <a:gd name="T94" fmla="*/ 860 w 1321"/>
                  <a:gd name="T95" fmla="*/ 34 h 712"/>
                  <a:gd name="T96" fmla="*/ 913 w 1321"/>
                  <a:gd name="T97" fmla="*/ 48 h 712"/>
                  <a:gd name="T98" fmla="*/ 960 w 1321"/>
                  <a:gd name="T99" fmla="*/ 63 h 712"/>
                  <a:gd name="T100" fmla="*/ 1001 w 1321"/>
                  <a:gd name="T101" fmla="*/ 81 h 712"/>
                  <a:gd name="T102" fmla="*/ 1034 w 1321"/>
                  <a:gd name="T103" fmla="*/ 100 h 712"/>
                  <a:gd name="T104" fmla="*/ 1034 w 1321"/>
                  <a:gd name="T105" fmla="*/ 10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w="0">
                <a:noFill/>
                <a:prstDash val="solid"/>
                <a:round/>
                <a:headEnd/>
                <a:tailEnd/>
              </a:ln>
            </p:spPr>
            <p:txBody>
              <a:bodyPr/>
              <a:lstStyle/>
              <a:p>
                <a:endParaRPr lang="zh-CN" altLang="en-US"/>
              </a:p>
            </p:txBody>
          </p:sp>
        </p:grpSp>
        <p:sp>
          <p:nvSpPr>
            <p:cNvPr id="42015" name="Rectangle 53"/>
            <p:cNvSpPr>
              <a:spLocks noChangeArrowheads="1"/>
            </p:cNvSpPr>
            <p:nvPr/>
          </p:nvSpPr>
          <p:spPr bwMode="auto">
            <a:xfrm>
              <a:off x="4193" y="1922"/>
              <a:ext cx="953" cy="227"/>
            </a:xfrm>
            <a:prstGeom prst="rect">
              <a:avLst/>
            </a:prstGeom>
            <a:noFill/>
            <a:ln w="9525">
              <a:noFill/>
              <a:miter lim="800000"/>
              <a:headEnd/>
              <a:tailEnd/>
            </a:ln>
          </p:spPr>
          <p:txBody>
            <a:bodyPr anchor="ctr"/>
            <a:lstStyle/>
            <a:p>
              <a:r>
                <a:rPr lang="zh-CN" altLang="en-US" sz="1600" b="1">
                  <a:ea typeface="楷体_GB2312" pitchFamily="49" charset="-122"/>
                </a:rPr>
                <a:t>图书馆接口</a:t>
              </a:r>
            </a:p>
          </p:txBody>
        </p:sp>
      </p:grpSp>
      <p:grpSp>
        <p:nvGrpSpPr>
          <p:cNvPr id="19" name="Group 54"/>
          <p:cNvGrpSpPr>
            <a:grpSpLocks/>
          </p:cNvGrpSpPr>
          <p:nvPr/>
        </p:nvGrpSpPr>
        <p:grpSpPr bwMode="auto">
          <a:xfrm>
            <a:off x="2268538" y="3500438"/>
            <a:ext cx="1579562" cy="935037"/>
            <a:chOff x="4151" y="1406"/>
            <a:chExt cx="995" cy="965"/>
          </a:xfrm>
        </p:grpSpPr>
        <p:grpSp>
          <p:nvGrpSpPr>
            <p:cNvPr id="42010" name="Group 55"/>
            <p:cNvGrpSpPr>
              <a:grpSpLocks/>
            </p:cNvGrpSpPr>
            <p:nvPr/>
          </p:nvGrpSpPr>
          <p:grpSpPr bwMode="auto">
            <a:xfrm>
              <a:off x="4151" y="1406"/>
              <a:ext cx="960" cy="965"/>
              <a:chOff x="2016" y="1920"/>
              <a:chExt cx="1680" cy="1680"/>
            </a:xfrm>
          </p:grpSpPr>
          <p:sp>
            <p:nvSpPr>
              <p:cNvPr id="193592" name="Oval 56"/>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w="9525">
                <a:noFill/>
                <a:round/>
                <a:headEnd/>
                <a:tailEnd/>
              </a:ln>
              <a:effectLst/>
            </p:spPr>
            <p:txBody>
              <a:bodyPr wrap="none" anchor="ctr"/>
              <a:lstStyle/>
              <a:p>
                <a:pPr>
                  <a:defRPr/>
                </a:pPr>
                <a:endParaRPr lang="zh-CN" altLang="en-US"/>
              </a:p>
            </p:txBody>
          </p:sp>
          <p:sp>
            <p:nvSpPr>
              <p:cNvPr id="42013" name="Freeform 57"/>
              <p:cNvSpPr>
                <a:spLocks/>
              </p:cNvSpPr>
              <p:nvPr/>
            </p:nvSpPr>
            <p:spPr bwMode="gray">
              <a:xfrm>
                <a:off x="2208" y="1948"/>
                <a:ext cx="1296" cy="634"/>
              </a:xfrm>
              <a:custGeom>
                <a:avLst/>
                <a:gdLst>
                  <a:gd name="T0" fmla="*/ 1034 w 1321"/>
                  <a:gd name="T1" fmla="*/ 100 h 712"/>
                  <a:gd name="T2" fmla="*/ 1047 w 1321"/>
                  <a:gd name="T3" fmla="*/ 110 h 712"/>
                  <a:gd name="T4" fmla="*/ 1050 w 1321"/>
                  <a:gd name="T5" fmla="*/ 119 h 712"/>
                  <a:gd name="T6" fmla="*/ 1045 w 1321"/>
                  <a:gd name="T7" fmla="*/ 128 h 712"/>
                  <a:gd name="T8" fmla="*/ 1032 w 1321"/>
                  <a:gd name="T9" fmla="*/ 135 h 712"/>
                  <a:gd name="T10" fmla="*/ 1011 w 1321"/>
                  <a:gd name="T11" fmla="*/ 144 h 712"/>
                  <a:gd name="T12" fmla="*/ 985 w 1321"/>
                  <a:gd name="T13" fmla="*/ 150 h 712"/>
                  <a:gd name="T14" fmla="*/ 951 w 1321"/>
                  <a:gd name="T15" fmla="*/ 156 h 712"/>
                  <a:gd name="T16" fmla="*/ 912 w 1321"/>
                  <a:gd name="T17" fmla="*/ 162 h 712"/>
                  <a:gd name="T18" fmla="*/ 868 w 1321"/>
                  <a:gd name="T19" fmla="*/ 166 h 712"/>
                  <a:gd name="T20" fmla="*/ 820 w 1321"/>
                  <a:gd name="T21" fmla="*/ 170 h 712"/>
                  <a:gd name="T22" fmla="*/ 769 w 1321"/>
                  <a:gd name="T23" fmla="*/ 171 h 712"/>
                  <a:gd name="T24" fmla="*/ 712 w 1321"/>
                  <a:gd name="T25" fmla="*/ 175 h 712"/>
                  <a:gd name="T26" fmla="*/ 655 w 1321"/>
                  <a:gd name="T27" fmla="*/ 176 h 712"/>
                  <a:gd name="T28" fmla="*/ 633 w 1321"/>
                  <a:gd name="T29" fmla="*/ 177 h 712"/>
                  <a:gd name="T30" fmla="*/ 379 w 1321"/>
                  <a:gd name="T31" fmla="*/ 177 h 712"/>
                  <a:gd name="T32" fmla="*/ 375 w 1321"/>
                  <a:gd name="T33" fmla="*/ 177 h 712"/>
                  <a:gd name="T34" fmla="*/ 325 w 1321"/>
                  <a:gd name="T35" fmla="*/ 176 h 712"/>
                  <a:gd name="T36" fmla="*/ 277 w 1321"/>
                  <a:gd name="T37" fmla="*/ 175 h 712"/>
                  <a:gd name="T38" fmla="*/ 231 w 1321"/>
                  <a:gd name="T39" fmla="*/ 173 h 712"/>
                  <a:gd name="T40" fmla="*/ 187 w 1321"/>
                  <a:gd name="T41" fmla="*/ 170 h 712"/>
                  <a:gd name="T42" fmla="*/ 149 w 1321"/>
                  <a:gd name="T43" fmla="*/ 168 h 712"/>
                  <a:gd name="T44" fmla="*/ 114 w 1321"/>
                  <a:gd name="T45" fmla="*/ 164 h 712"/>
                  <a:gd name="T46" fmla="*/ 78 w 1321"/>
                  <a:gd name="T47" fmla="*/ 161 h 712"/>
                  <a:gd name="T48" fmla="*/ 55 w 1321"/>
                  <a:gd name="T49" fmla="*/ 157 h 712"/>
                  <a:gd name="T50" fmla="*/ 27 w 1321"/>
                  <a:gd name="T51" fmla="*/ 151 h 712"/>
                  <a:gd name="T52" fmla="*/ 18 w 1321"/>
                  <a:gd name="T53" fmla="*/ 145 h 712"/>
                  <a:gd name="T54" fmla="*/ 6 w 1321"/>
                  <a:gd name="T55" fmla="*/ 138 h 712"/>
                  <a:gd name="T56" fmla="*/ 0 w 1321"/>
                  <a:gd name="T57" fmla="*/ 130 h 712"/>
                  <a:gd name="T58" fmla="*/ 0 w 1321"/>
                  <a:gd name="T59" fmla="*/ 129 h 712"/>
                  <a:gd name="T60" fmla="*/ 4 w 1321"/>
                  <a:gd name="T61" fmla="*/ 119 h 712"/>
                  <a:gd name="T62" fmla="*/ 16 w 1321"/>
                  <a:gd name="T63" fmla="*/ 111 h 712"/>
                  <a:gd name="T64" fmla="*/ 39 w 1321"/>
                  <a:gd name="T65" fmla="*/ 92 h 712"/>
                  <a:gd name="T66" fmla="*/ 74 w 1321"/>
                  <a:gd name="T67" fmla="*/ 74 h 712"/>
                  <a:gd name="T68" fmla="*/ 118 w 1321"/>
                  <a:gd name="T69" fmla="*/ 59 h 712"/>
                  <a:gd name="T70" fmla="*/ 163 w 1321"/>
                  <a:gd name="T71" fmla="*/ 43 h 712"/>
                  <a:gd name="T72" fmla="*/ 215 w 1321"/>
                  <a:gd name="T73" fmla="*/ 30 h 712"/>
                  <a:gd name="T74" fmla="*/ 272 w 1321"/>
                  <a:gd name="T75" fmla="*/ 20 h 712"/>
                  <a:gd name="T76" fmla="*/ 330 w 1321"/>
                  <a:gd name="T77" fmla="*/ 11 h 712"/>
                  <a:gd name="T78" fmla="*/ 395 w 1321"/>
                  <a:gd name="T79" fmla="*/ 5 h 712"/>
                  <a:gd name="T80" fmla="*/ 462 w 1321"/>
                  <a:gd name="T81" fmla="*/ 4 h 712"/>
                  <a:gd name="T82" fmla="*/ 531 w 1321"/>
                  <a:gd name="T83" fmla="*/ 0 h 712"/>
                  <a:gd name="T84" fmla="*/ 531 w 1321"/>
                  <a:gd name="T85" fmla="*/ 0 h 712"/>
                  <a:gd name="T86" fmla="*/ 603 w 1321"/>
                  <a:gd name="T87" fmla="*/ 4 h 712"/>
                  <a:gd name="T88" fmla="*/ 674 w 1321"/>
                  <a:gd name="T89" fmla="*/ 5 h 712"/>
                  <a:gd name="T90" fmla="*/ 741 w 1321"/>
                  <a:gd name="T91" fmla="*/ 12 h 712"/>
                  <a:gd name="T92" fmla="*/ 804 w 1321"/>
                  <a:gd name="T93" fmla="*/ 22 h 712"/>
                  <a:gd name="T94" fmla="*/ 860 w 1321"/>
                  <a:gd name="T95" fmla="*/ 34 h 712"/>
                  <a:gd name="T96" fmla="*/ 913 w 1321"/>
                  <a:gd name="T97" fmla="*/ 48 h 712"/>
                  <a:gd name="T98" fmla="*/ 960 w 1321"/>
                  <a:gd name="T99" fmla="*/ 63 h 712"/>
                  <a:gd name="T100" fmla="*/ 1001 w 1321"/>
                  <a:gd name="T101" fmla="*/ 81 h 712"/>
                  <a:gd name="T102" fmla="*/ 1034 w 1321"/>
                  <a:gd name="T103" fmla="*/ 100 h 712"/>
                  <a:gd name="T104" fmla="*/ 1034 w 1321"/>
                  <a:gd name="T105" fmla="*/ 10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w="0">
                <a:noFill/>
                <a:prstDash val="solid"/>
                <a:round/>
                <a:headEnd/>
                <a:tailEnd/>
              </a:ln>
            </p:spPr>
            <p:txBody>
              <a:bodyPr/>
              <a:lstStyle/>
              <a:p>
                <a:endParaRPr lang="zh-CN" altLang="en-US"/>
              </a:p>
            </p:txBody>
          </p:sp>
        </p:grpSp>
        <p:sp>
          <p:nvSpPr>
            <p:cNvPr id="42011" name="Rectangle 58"/>
            <p:cNvSpPr>
              <a:spLocks noChangeArrowheads="1"/>
            </p:cNvSpPr>
            <p:nvPr/>
          </p:nvSpPr>
          <p:spPr bwMode="auto">
            <a:xfrm>
              <a:off x="4193" y="1922"/>
              <a:ext cx="953" cy="227"/>
            </a:xfrm>
            <a:prstGeom prst="rect">
              <a:avLst/>
            </a:prstGeom>
            <a:noFill/>
            <a:ln w="9525">
              <a:noFill/>
              <a:miter lim="800000"/>
              <a:headEnd/>
              <a:tailEnd/>
            </a:ln>
          </p:spPr>
          <p:txBody>
            <a:bodyPr anchor="ctr"/>
            <a:lstStyle/>
            <a:p>
              <a:r>
                <a:rPr lang="zh-CN" altLang="en-US" sz="1600" b="1">
                  <a:ea typeface="楷体_GB2312" pitchFamily="49" charset="-122"/>
                </a:rPr>
                <a:t>教务系统接口</a:t>
              </a:r>
            </a:p>
          </p:txBody>
        </p:sp>
      </p:grpSp>
      <p:grpSp>
        <p:nvGrpSpPr>
          <p:cNvPr id="21" name="Group 59"/>
          <p:cNvGrpSpPr>
            <a:grpSpLocks/>
          </p:cNvGrpSpPr>
          <p:nvPr/>
        </p:nvGrpSpPr>
        <p:grpSpPr bwMode="auto">
          <a:xfrm>
            <a:off x="755650" y="2420938"/>
            <a:ext cx="1887538" cy="935037"/>
            <a:chOff x="4151" y="1406"/>
            <a:chExt cx="995" cy="965"/>
          </a:xfrm>
        </p:grpSpPr>
        <p:grpSp>
          <p:nvGrpSpPr>
            <p:cNvPr id="42006" name="Group 60"/>
            <p:cNvGrpSpPr>
              <a:grpSpLocks/>
            </p:cNvGrpSpPr>
            <p:nvPr/>
          </p:nvGrpSpPr>
          <p:grpSpPr bwMode="auto">
            <a:xfrm>
              <a:off x="4151" y="1406"/>
              <a:ext cx="960" cy="965"/>
              <a:chOff x="2016" y="1920"/>
              <a:chExt cx="1680" cy="1680"/>
            </a:xfrm>
          </p:grpSpPr>
          <p:sp>
            <p:nvSpPr>
              <p:cNvPr id="193597" name="Oval 61"/>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w="9525">
                <a:noFill/>
                <a:round/>
                <a:headEnd/>
                <a:tailEnd/>
              </a:ln>
              <a:effectLst/>
            </p:spPr>
            <p:txBody>
              <a:bodyPr wrap="none" anchor="ctr"/>
              <a:lstStyle/>
              <a:p>
                <a:pPr>
                  <a:defRPr/>
                </a:pPr>
                <a:endParaRPr lang="zh-CN" altLang="en-US"/>
              </a:p>
            </p:txBody>
          </p:sp>
          <p:sp>
            <p:nvSpPr>
              <p:cNvPr id="42009" name="Freeform 62"/>
              <p:cNvSpPr>
                <a:spLocks/>
              </p:cNvSpPr>
              <p:nvPr/>
            </p:nvSpPr>
            <p:spPr bwMode="gray">
              <a:xfrm>
                <a:off x="2208" y="1948"/>
                <a:ext cx="1296" cy="634"/>
              </a:xfrm>
              <a:custGeom>
                <a:avLst/>
                <a:gdLst>
                  <a:gd name="T0" fmla="*/ 1034 w 1321"/>
                  <a:gd name="T1" fmla="*/ 100 h 712"/>
                  <a:gd name="T2" fmla="*/ 1047 w 1321"/>
                  <a:gd name="T3" fmla="*/ 110 h 712"/>
                  <a:gd name="T4" fmla="*/ 1050 w 1321"/>
                  <a:gd name="T5" fmla="*/ 119 h 712"/>
                  <a:gd name="T6" fmla="*/ 1045 w 1321"/>
                  <a:gd name="T7" fmla="*/ 128 h 712"/>
                  <a:gd name="T8" fmla="*/ 1032 w 1321"/>
                  <a:gd name="T9" fmla="*/ 135 h 712"/>
                  <a:gd name="T10" fmla="*/ 1011 w 1321"/>
                  <a:gd name="T11" fmla="*/ 144 h 712"/>
                  <a:gd name="T12" fmla="*/ 985 w 1321"/>
                  <a:gd name="T13" fmla="*/ 150 h 712"/>
                  <a:gd name="T14" fmla="*/ 951 w 1321"/>
                  <a:gd name="T15" fmla="*/ 156 h 712"/>
                  <a:gd name="T16" fmla="*/ 912 w 1321"/>
                  <a:gd name="T17" fmla="*/ 162 h 712"/>
                  <a:gd name="T18" fmla="*/ 868 w 1321"/>
                  <a:gd name="T19" fmla="*/ 166 h 712"/>
                  <a:gd name="T20" fmla="*/ 820 w 1321"/>
                  <a:gd name="T21" fmla="*/ 170 h 712"/>
                  <a:gd name="T22" fmla="*/ 769 w 1321"/>
                  <a:gd name="T23" fmla="*/ 171 h 712"/>
                  <a:gd name="T24" fmla="*/ 712 w 1321"/>
                  <a:gd name="T25" fmla="*/ 175 h 712"/>
                  <a:gd name="T26" fmla="*/ 655 w 1321"/>
                  <a:gd name="T27" fmla="*/ 176 h 712"/>
                  <a:gd name="T28" fmla="*/ 633 w 1321"/>
                  <a:gd name="T29" fmla="*/ 177 h 712"/>
                  <a:gd name="T30" fmla="*/ 379 w 1321"/>
                  <a:gd name="T31" fmla="*/ 177 h 712"/>
                  <a:gd name="T32" fmla="*/ 375 w 1321"/>
                  <a:gd name="T33" fmla="*/ 177 h 712"/>
                  <a:gd name="T34" fmla="*/ 325 w 1321"/>
                  <a:gd name="T35" fmla="*/ 176 h 712"/>
                  <a:gd name="T36" fmla="*/ 277 w 1321"/>
                  <a:gd name="T37" fmla="*/ 175 h 712"/>
                  <a:gd name="T38" fmla="*/ 231 w 1321"/>
                  <a:gd name="T39" fmla="*/ 173 h 712"/>
                  <a:gd name="T40" fmla="*/ 187 w 1321"/>
                  <a:gd name="T41" fmla="*/ 170 h 712"/>
                  <a:gd name="T42" fmla="*/ 149 w 1321"/>
                  <a:gd name="T43" fmla="*/ 168 h 712"/>
                  <a:gd name="T44" fmla="*/ 114 w 1321"/>
                  <a:gd name="T45" fmla="*/ 164 h 712"/>
                  <a:gd name="T46" fmla="*/ 78 w 1321"/>
                  <a:gd name="T47" fmla="*/ 161 h 712"/>
                  <a:gd name="T48" fmla="*/ 55 w 1321"/>
                  <a:gd name="T49" fmla="*/ 157 h 712"/>
                  <a:gd name="T50" fmla="*/ 27 w 1321"/>
                  <a:gd name="T51" fmla="*/ 151 h 712"/>
                  <a:gd name="T52" fmla="*/ 18 w 1321"/>
                  <a:gd name="T53" fmla="*/ 145 h 712"/>
                  <a:gd name="T54" fmla="*/ 6 w 1321"/>
                  <a:gd name="T55" fmla="*/ 138 h 712"/>
                  <a:gd name="T56" fmla="*/ 0 w 1321"/>
                  <a:gd name="T57" fmla="*/ 130 h 712"/>
                  <a:gd name="T58" fmla="*/ 0 w 1321"/>
                  <a:gd name="T59" fmla="*/ 129 h 712"/>
                  <a:gd name="T60" fmla="*/ 4 w 1321"/>
                  <a:gd name="T61" fmla="*/ 119 h 712"/>
                  <a:gd name="T62" fmla="*/ 16 w 1321"/>
                  <a:gd name="T63" fmla="*/ 111 h 712"/>
                  <a:gd name="T64" fmla="*/ 39 w 1321"/>
                  <a:gd name="T65" fmla="*/ 92 h 712"/>
                  <a:gd name="T66" fmla="*/ 74 w 1321"/>
                  <a:gd name="T67" fmla="*/ 74 h 712"/>
                  <a:gd name="T68" fmla="*/ 118 w 1321"/>
                  <a:gd name="T69" fmla="*/ 59 h 712"/>
                  <a:gd name="T70" fmla="*/ 163 w 1321"/>
                  <a:gd name="T71" fmla="*/ 43 h 712"/>
                  <a:gd name="T72" fmla="*/ 215 w 1321"/>
                  <a:gd name="T73" fmla="*/ 30 h 712"/>
                  <a:gd name="T74" fmla="*/ 272 w 1321"/>
                  <a:gd name="T75" fmla="*/ 20 h 712"/>
                  <a:gd name="T76" fmla="*/ 330 w 1321"/>
                  <a:gd name="T77" fmla="*/ 11 h 712"/>
                  <a:gd name="T78" fmla="*/ 395 w 1321"/>
                  <a:gd name="T79" fmla="*/ 5 h 712"/>
                  <a:gd name="T80" fmla="*/ 462 w 1321"/>
                  <a:gd name="T81" fmla="*/ 4 h 712"/>
                  <a:gd name="T82" fmla="*/ 531 w 1321"/>
                  <a:gd name="T83" fmla="*/ 0 h 712"/>
                  <a:gd name="T84" fmla="*/ 531 w 1321"/>
                  <a:gd name="T85" fmla="*/ 0 h 712"/>
                  <a:gd name="T86" fmla="*/ 603 w 1321"/>
                  <a:gd name="T87" fmla="*/ 4 h 712"/>
                  <a:gd name="T88" fmla="*/ 674 w 1321"/>
                  <a:gd name="T89" fmla="*/ 5 h 712"/>
                  <a:gd name="T90" fmla="*/ 741 w 1321"/>
                  <a:gd name="T91" fmla="*/ 12 h 712"/>
                  <a:gd name="T92" fmla="*/ 804 w 1321"/>
                  <a:gd name="T93" fmla="*/ 22 h 712"/>
                  <a:gd name="T94" fmla="*/ 860 w 1321"/>
                  <a:gd name="T95" fmla="*/ 34 h 712"/>
                  <a:gd name="T96" fmla="*/ 913 w 1321"/>
                  <a:gd name="T97" fmla="*/ 48 h 712"/>
                  <a:gd name="T98" fmla="*/ 960 w 1321"/>
                  <a:gd name="T99" fmla="*/ 63 h 712"/>
                  <a:gd name="T100" fmla="*/ 1001 w 1321"/>
                  <a:gd name="T101" fmla="*/ 81 h 712"/>
                  <a:gd name="T102" fmla="*/ 1034 w 1321"/>
                  <a:gd name="T103" fmla="*/ 100 h 712"/>
                  <a:gd name="T104" fmla="*/ 1034 w 1321"/>
                  <a:gd name="T105" fmla="*/ 10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w="0">
                <a:noFill/>
                <a:prstDash val="solid"/>
                <a:round/>
                <a:headEnd/>
                <a:tailEnd/>
              </a:ln>
            </p:spPr>
            <p:txBody>
              <a:bodyPr/>
              <a:lstStyle/>
              <a:p>
                <a:endParaRPr lang="zh-CN" altLang="en-US"/>
              </a:p>
            </p:txBody>
          </p:sp>
        </p:grpSp>
        <p:sp>
          <p:nvSpPr>
            <p:cNvPr id="42007" name="Rectangle 63"/>
            <p:cNvSpPr>
              <a:spLocks noChangeArrowheads="1"/>
            </p:cNvSpPr>
            <p:nvPr/>
          </p:nvSpPr>
          <p:spPr bwMode="auto">
            <a:xfrm>
              <a:off x="4193" y="1922"/>
              <a:ext cx="953" cy="227"/>
            </a:xfrm>
            <a:prstGeom prst="rect">
              <a:avLst/>
            </a:prstGeom>
            <a:noFill/>
            <a:ln w="9525">
              <a:noFill/>
              <a:miter lim="800000"/>
              <a:headEnd/>
              <a:tailEnd/>
            </a:ln>
          </p:spPr>
          <p:txBody>
            <a:bodyPr anchor="ctr"/>
            <a:lstStyle/>
            <a:p>
              <a:r>
                <a:rPr lang="zh-CN" altLang="en-US" sz="1600" b="1">
                  <a:ea typeface="楷体_GB2312" pitchFamily="49" charset="-122"/>
                </a:rPr>
                <a:t>与数字校园整合</a:t>
              </a:r>
            </a:p>
          </p:txBody>
        </p:sp>
      </p:grpSp>
      <p:grpSp>
        <p:nvGrpSpPr>
          <p:cNvPr id="23" name="Group 64"/>
          <p:cNvGrpSpPr>
            <a:grpSpLocks/>
          </p:cNvGrpSpPr>
          <p:nvPr/>
        </p:nvGrpSpPr>
        <p:grpSpPr bwMode="auto">
          <a:xfrm>
            <a:off x="2627313" y="1341438"/>
            <a:ext cx="1579562" cy="935037"/>
            <a:chOff x="4151" y="1406"/>
            <a:chExt cx="995" cy="965"/>
          </a:xfrm>
        </p:grpSpPr>
        <p:grpSp>
          <p:nvGrpSpPr>
            <p:cNvPr id="42002" name="Group 65"/>
            <p:cNvGrpSpPr>
              <a:grpSpLocks/>
            </p:cNvGrpSpPr>
            <p:nvPr/>
          </p:nvGrpSpPr>
          <p:grpSpPr bwMode="auto">
            <a:xfrm>
              <a:off x="4151" y="1406"/>
              <a:ext cx="960" cy="965"/>
              <a:chOff x="2016" y="1920"/>
              <a:chExt cx="1680" cy="1680"/>
            </a:xfrm>
          </p:grpSpPr>
          <p:sp>
            <p:nvSpPr>
              <p:cNvPr id="193602" name="Oval 66"/>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w="9525">
                <a:noFill/>
                <a:round/>
                <a:headEnd/>
                <a:tailEnd/>
              </a:ln>
              <a:effectLst/>
            </p:spPr>
            <p:txBody>
              <a:bodyPr wrap="none" anchor="ctr"/>
              <a:lstStyle/>
              <a:p>
                <a:pPr>
                  <a:defRPr/>
                </a:pPr>
                <a:endParaRPr lang="zh-CN" altLang="en-US"/>
              </a:p>
            </p:txBody>
          </p:sp>
          <p:sp>
            <p:nvSpPr>
              <p:cNvPr id="42005" name="Freeform 67"/>
              <p:cNvSpPr>
                <a:spLocks/>
              </p:cNvSpPr>
              <p:nvPr/>
            </p:nvSpPr>
            <p:spPr bwMode="gray">
              <a:xfrm>
                <a:off x="2208" y="1948"/>
                <a:ext cx="1296" cy="634"/>
              </a:xfrm>
              <a:custGeom>
                <a:avLst/>
                <a:gdLst>
                  <a:gd name="T0" fmla="*/ 1034 w 1321"/>
                  <a:gd name="T1" fmla="*/ 100 h 712"/>
                  <a:gd name="T2" fmla="*/ 1047 w 1321"/>
                  <a:gd name="T3" fmla="*/ 110 h 712"/>
                  <a:gd name="T4" fmla="*/ 1050 w 1321"/>
                  <a:gd name="T5" fmla="*/ 119 h 712"/>
                  <a:gd name="T6" fmla="*/ 1045 w 1321"/>
                  <a:gd name="T7" fmla="*/ 128 h 712"/>
                  <a:gd name="T8" fmla="*/ 1032 w 1321"/>
                  <a:gd name="T9" fmla="*/ 135 h 712"/>
                  <a:gd name="T10" fmla="*/ 1011 w 1321"/>
                  <a:gd name="T11" fmla="*/ 144 h 712"/>
                  <a:gd name="T12" fmla="*/ 985 w 1321"/>
                  <a:gd name="T13" fmla="*/ 150 h 712"/>
                  <a:gd name="T14" fmla="*/ 951 w 1321"/>
                  <a:gd name="T15" fmla="*/ 156 h 712"/>
                  <a:gd name="T16" fmla="*/ 912 w 1321"/>
                  <a:gd name="T17" fmla="*/ 162 h 712"/>
                  <a:gd name="T18" fmla="*/ 868 w 1321"/>
                  <a:gd name="T19" fmla="*/ 166 h 712"/>
                  <a:gd name="T20" fmla="*/ 820 w 1321"/>
                  <a:gd name="T21" fmla="*/ 170 h 712"/>
                  <a:gd name="T22" fmla="*/ 769 w 1321"/>
                  <a:gd name="T23" fmla="*/ 171 h 712"/>
                  <a:gd name="T24" fmla="*/ 712 w 1321"/>
                  <a:gd name="T25" fmla="*/ 175 h 712"/>
                  <a:gd name="T26" fmla="*/ 655 w 1321"/>
                  <a:gd name="T27" fmla="*/ 176 h 712"/>
                  <a:gd name="T28" fmla="*/ 633 w 1321"/>
                  <a:gd name="T29" fmla="*/ 177 h 712"/>
                  <a:gd name="T30" fmla="*/ 379 w 1321"/>
                  <a:gd name="T31" fmla="*/ 177 h 712"/>
                  <a:gd name="T32" fmla="*/ 375 w 1321"/>
                  <a:gd name="T33" fmla="*/ 177 h 712"/>
                  <a:gd name="T34" fmla="*/ 325 w 1321"/>
                  <a:gd name="T35" fmla="*/ 176 h 712"/>
                  <a:gd name="T36" fmla="*/ 277 w 1321"/>
                  <a:gd name="T37" fmla="*/ 175 h 712"/>
                  <a:gd name="T38" fmla="*/ 231 w 1321"/>
                  <a:gd name="T39" fmla="*/ 173 h 712"/>
                  <a:gd name="T40" fmla="*/ 187 w 1321"/>
                  <a:gd name="T41" fmla="*/ 170 h 712"/>
                  <a:gd name="T42" fmla="*/ 149 w 1321"/>
                  <a:gd name="T43" fmla="*/ 168 h 712"/>
                  <a:gd name="T44" fmla="*/ 114 w 1321"/>
                  <a:gd name="T45" fmla="*/ 164 h 712"/>
                  <a:gd name="T46" fmla="*/ 78 w 1321"/>
                  <a:gd name="T47" fmla="*/ 161 h 712"/>
                  <a:gd name="T48" fmla="*/ 55 w 1321"/>
                  <a:gd name="T49" fmla="*/ 157 h 712"/>
                  <a:gd name="T50" fmla="*/ 27 w 1321"/>
                  <a:gd name="T51" fmla="*/ 151 h 712"/>
                  <a:gd name="T52" fmla="*/ 18 w 1321"/>
                  <a:gd name="T53" fmla="*/ 145 h 712"/>
                  <a:gd name="T54" fmla="*/ 6 w 1321"/>
                  <a:gd name="T55" fmla="*/ 138 h 712"/>
                  <a:gd name="T56" fmla="*/ 0 w 1321"/>
                  <a:gd name="T57" fmla="*/ 130 h 712"/>
                  <a:gd name="T58" fmla="*/ 0 w 1321"/>
                  <a:gd name="T59" fmla="*/ 129 h 712"/>
                  <a:gd name="T60" fmla="*/ 4 w 1321"/>
                  <a:gd name="T61" fmla="*/ 119 h 712"/>
                  <a:gd name="T62" fmla="*/ 16 w 1321"/>
                  <a:gd name="T63" fmla="*/ 111 h 712"/>
                  <a:gd name="T64" fmla="*/ 39 w 1321"/>
                  <a:gd name="T65" fmla="*/ 92 h 712"/>
                  <a:gd name="T66" fmla="*/ 74 w 1321"/>
                  <a:gd name="T67" fmla="*/ 74 h 712"/>
                  <a:gd name="T68" fmla="*/ 118 w 1321"/>
                  <a:gd name="T69" fmla="*/ 59 h 712"/>
                  <a:gd name="T70" fmla="*/ 163 w 1321"/>
                  <a:gd name="T71" fmla="*/ 43 h 712"/>
                  <a:gd name="T72" fmla="*/ 215 w 1321"/>
                  <a:gd name="T73" fmla="*/ 30 h 712"/>
                  <a:gd name="T74" fmla="*/ 272 w 1321"/>
                  <a:gd name="T75" fmla="*/ 20 h 712"/>
                  <a:gd name="T76" fmla="*/ 330 w 1321"/>
                  <a:gd name="T77" fmla="*/ 11 h 712"/>
                  <a:gd name="T78" fmla="*/ 395 w 1321"/>
                  <a:gd name="T79" fmla="*/ 5 h 712"/>
                  <a:gd name="T80" fmla="*/ 462 w 1321"/>
                  <a:gd name="T81" fmla="*/ 4 h 712"/>
                  <a:gd name="T82" fmla="*/ 531 w 1321"/>
                  <a:gd name="T83" fmla="*/ 0 h 712"/>
                  <a:gd name="T84" fmla="*/ 531 w 1321"/>
                  <a:gd name="T85" fmla="*/ 0 h 712"/>
                  <a:gd name="T86" fmla="*/ 603 w 1321"/>
                  <a:gd name="T87" fmla="*/ 4 h 712"/>
                  <a:gd name="T88" fmla="*/ 674 w 1321"/>
                  <a:gd name="T89" fmla="*/ 5 h 712"/>
                  <a:gd name="T90" fmla="*/ 741 w 1321"/>
                  <a:gd name="T91" fmla="*/ 12 h 712"/>
                  <a:gd name="T92" fmla="*/ 804 w 1321"/>
                  <a:gd name="T93" fmla="*/ 22 h 712"/>
                  <a:gd name="T94" fmla="*/ 860 w 1321"/>
                  <a:gd name="T95" fmla="*/ 34 h 712"/>
                  <a:gd name="T96" fmla="*/ 913 w 1321"/>
                  <a:gd name="T97" fmla="*/ 48 h 712"/>
                  <a:gd name="T98" fmla="*/ 960 w 1321"/>
                  <a:gd name="T99" fmla="*/ 63 h 712"/>
                  <a:gd name="T100" fmla="*/ 1001 w 1321"/>
                  <a:gd name="T101" fmla="*/ 81 h 712"/>
                  <a:gd name="T102" fmla="*/ 1034 w 1321"/>
                  <a:gd name="T103" fmla="*/ 100 h 712"/>
                  <a:gd name="T104" fmla="*/ 1034 w 1321"/>
                  <a:gd name="T105" fmla="*/ 10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w="0">
                <a:noFill/>
                <a:prstDash val="solid"/>
                <a:round/>
                <a:headEnd/>
                <a:tailEnd/>
              </a:ln>
            </p:spPr>
            <p:txBody>
              <a:bodyPr/>
              <a:lstStyle/>
              <a:p>
                <a:endParaRPr lang="zh-CN" altLang="en-US"/>
              </a:p>
            </p:txBody>
          </p:sp>
        </p:grpSp>
        <p:sp>
          <p:nvSpPr>
            <p:cNvPr id="42003" name="Rectangle 68"/>
            <p:cNvSpPr>
              <a:spLocks noChangeArrowheads="1"/>
            </p:cNvSpPr>
            <p:nvPr/>
          </p:nvSpPr>
          <p:spPr bwMode="auto">
            <a:xfrm>
              <a:off x="4193" y="1922"/>
              <a:ext cx="953" cy="227"/>
            </a:xfrm>
            <a:prstGeom prst="rect">
              <a:avLst/>
            </a:prstGeom>
            <a:noFill/>
            <a:ln w="9525">
              <a:noFill/>
              <a:miter lim="800000"/>
              <a:headEnd/>
              <a:tailEnd/>
            </a:ln>
          </p:spPr>
          <p:txBody>
            <a:bodyPr anchor="ctr"/>
            <a:lstStyle/>
            <a:p>
              <a:r>
                <a:rPr lang="en-US" altLang="zh-CN" sz="2000" b="1">
                  <a:ea typeface="楷体_GB2312" pitchFamily="49" charset="-122"/>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193574"/>
                                        </p:tgtEl>
                                        <p:attrNameLst>
                                          <p:attrName>style.visibility</p:attrName>
                                        </p:attrNameLst>
                                      </p:cBhvr>
                                      <p:to>
                                        <p:strVal val="visible"/>
                                      </p:to>
                                    </p:set>
                                    <p:animEffect transition="in" filter="strips(upLeft)">
                                      <p:cBhvr>
                                        <p:cTn id="7" dur="500"/>
                                        <p:tgtEl>
                                          <p:spTgt spid="193574"/>
                                        </p:tgtEl>
                                      </p:cBhvr>
                                    </p:animEffect>
                                  </p:childTnLst>
                                </p:cTn>
                              </p:par>
                              <p:par>
                                <p:cTn id="8" presetID="18" presetClass="entr" presetSubtype="9"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strips(upLeft)">
                                      <p:cBhvr>
                                        <p:cTn id="10" dur="500"/>
                                        <p:tgtEl>
                                          <p:spTgt spid="13"/>
                                        </p:tgtEl>
                                      </p:cBhvr>
                                    </p:animEffect>
                                  </p:childTnLst>
                                </p:cTn>
                              </p:par>
                              <p:par>
                                <p:cTn id="11" presetID="18" presetClass="entr" presetSubtype="9"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strips(upLeft)">
                                      <p:cBhvr>
                                        <p:cTn id="13" dur="500"/>
                                        <p:tgtEl>
                                          <p:spTgt spid="15"/>
                                        </p:tgtEl>
                                      </p:cBhvr>
                                    </p:animEffect>
                                  </p:childTnLst>
                                </p:cTn>
                              </p:par>
                              <p:par>
                                <p:cTn id="14" presetID="18" presetClass="entr" presetSubtype="9"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strips(upLeft)">
                                      <p:cBhvr>
                                        <p:cTn id="16" dur="500"/>
                                        <p:tgtEl>
                                          <p:spTgt spid="23"/>
                                        </p:tgtEl>
                                      </p:cBhvr>
                                    </p:animEffect>
                                  </p:childTnLst>
                                </p:cTn>
                              </p:par>
                              <p:par>
                                <p:cTn id="17" presetID="18" presetClass="entr" presetSubtype="9"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strips(upLeft)">
                                      <p:cBhvr>
                                        <p:cTn id="19" dur="500"/>
                                        <p:tgtEl>
                                          <p:spTgt spid="21"/>
                                        </p:tgtEl>
                                      </p:cBhvr>
                                    </p:animEffect>
                                  </p:childTnLst>
                                </p:cTn>
                              </p:par>
                              <p:par>
                                <p:cTn id="20" presetID="18" presetClass="entr" presetSubtype="9"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strips(upLeft)">
                                      <p:cBhvr>
                                        <p:cTn id="22" dur="500"/>
                                        <p:tgtEl>
                                          <p:spTgt spid="19"/>
                                        </p:tgtEl>
                                      </p:cBhvr>
                                    </p:animEffect>
                                  </p:childTnLst>
                                </p:cTn>
                              </p:par>
                              <p:par>
                                <p:cTn id="23" presetID="18" presetClass="entr" presetSubtype="9"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strips(upLeft)">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7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683292" y="1196752"/>
            <a:ext cx="7956550" cy="4708981"/>
          </a:xfrm>
          <a:prstGeom prst="rect">
            <a:avLst/>
          </a:prstGeom>
          <a:noFill/>
          <a:ln w="9525" algn="ctr">
            <a:noFill/>
            <a:miter lim="800000"/>
            <a:headEnd/>
            <a:tailEnd/>
          </a:ln>
        </p:spPr>
        <p:txBody>
          <a:bodyPr>
            <a:spAutoFit/>
          </a:bodyPr>
          <a:lstStyle/>
          <a:p>
            <a:pPr marL="360363" indent="-360363">
              <a:buClr>
                <a:srgbClr val="A72127"/>
              </a:buClr>
              <a:buFont typeface="Wingdings" pitchFamily="2" charset="2"/>
              <a:buChar char="n"/>
            </a:pPr>
            <a:endParaRPr lang="en-US" altLang="zh-CN" sz="2000" dirty="0">
              <a:latin typeface="微软雅黑" pitchFamily="34" charset="-122"/>
              <a:ea typeface="微软雅黑" pitchFamily="34" charset="-122"/>
            </a:endParaRPr>
          </a:p>
          <a:p>
            <a:pPr marL="360363" indent="-360363" algn="l">
              <a:buClr>
                <a:srgbClr val="A72127"/>
              </a:buClr>
              <a:buFont typeface="Wingdings" pitchFamily="2" charset="2"/>
              <a:buChar char="n"/>
            </a:pPr>
            <a:r>
              <a:rPr lang="zh-CN" altLang="en-US" sz="2000" dirty="0" smtClean="0">
                <a:latin typeface="微软雅黑" pitchFamily="34" charset="-122"/>
                <a:ea typeface="微软雅黑" pitchFamily="34" charset="-122"/>
              </a:rPr>
              <a:t>交易数据的采集、入账、结算等各个环节均纳入风险控制，从源头来堵住卡库不平。</a:t>
            </a:r>
            <a:endParaRPr lang="en-US" altLang="zh-CN" sz="2000" dirty="0" smtClean="0">
              <a:latin typeface="微软雅黑" pitchFamily="34" charset="-122"/>
              <a:ea typeface="微软雅黑" pitchFamily="34" charset="-122"/>
            </a:endParaRPr>
          </a:p>
          <a:p>
            <a:pPr marL="360363" indent="-360363" algn="l">
              <a:buClr>
                <a:srgbClr val="A72127"/>
              </a:buClr>
              <a:buFont typeface="Wingdings" pitchFamily="2" charset="2"/>
              <a:buChar char="n"/>
            </a:pPr>
            <a:r>
              <a:rPr lang="zh-CN" altLang="en-US" sz="2000" dirty="0" smtClean="0">
                <a:latin typeface="微软雅黑" pitchFamily="34" charset="-122"/>
                <a:ea typeface="微软雅黑" pitchFamily="34" charset="-122"/>
              </a:rPr>
              <a:t>大量业务向联机模式转变，提高交易安全性和数据安全性。</a:t>
            </a:r>
            <a:endParaRPr lang="en-US" altLang="zh-CN" sz="2000" dirty="0" smtClean="0">
              <a:latin typeface="微软雅黑" pitchFamily="34" charset="-122"/>
              <a:ea typeface="微软雅黑" pitchFamily="34" charset="-122"/>
            </a:endParaRPr>
          </a:p>
          <a:p>
            <a:pPr marL="360363" indent="-360363" algn="l">
              <a:buClr>
                <a:srgbClr val="A72127"/>
              </a:buClr>
              <a:buFont typeface="Wingdings" pitchFamily="2" charset="2"/>
              <a:buChar char="n"/>
            </a:pPr>
            <a:r>
              <a:rPr lang="zh-CN" altLang="en-US" sz="2000" dirty="0" smtClean="0">
                <a:latin typeface="微软雅黑" pitchFamily="34" charset="-122"/>
                <a:ea typeface="微软雅黑" pitchFamily="34" charset="-122"/>
              </a:rPr>
              <a:t>消费型业务以联机为主、脱机为辅，自主切换，适应性强。</a:t>
            </a:r>
            <a:endParaRPr lang="en-US" altLang="zh-CN" sz="2000" dirty="0" smtClean="0">
              <a:latin typeface="微软雅黑" pitchFamily="34" charset="-122"/>
              <a:ea typeface="微软雅黑" pitchFamily="34" charset="-122"/>
            </a:endParaRPr>
          </a:p>
          <a:p>
            <a:pPr marL="360363" indent="-360363" algn="l">
              <a:buClr>
                <a:srgbClr val="A72127"/>
              </a:buClr>
              <a:buFont typeface="Wingdings" pitchFamily="2" charset="2"/>
              <a:buChar char="n"/>
            </a:pPr>
            <a:r>
              <a:rPr lang="zh-CN" altLang="en-US" sz="2000" dirty="0" smtClean="0">
                <a:latin typeface="微软雅黑" pitchFamily="34" charset="-122"/>
                <a:ea typeface="微软雅黑" pitchFamily="34" charset="-122"/>
              </a:rPr>
              <a:t>所有的交易类型进行了细分，将消费、充值等业务完全分离，新增了</a:t>
            </a:r>
            <a:r>
              <a:rPr lang="en-US" altLang="zh-CN" sz="2000" dirty="0" smtClean="0">
                <a:latin typeface="微软雅黑" pitchFamily="34" charset="-122"/>
                <a:ea typeface="微软雅黑" pitchFamily="34" charset="-122"/>
              </a:rPr>
              <a:t>50</a:t>
            </a:r>
            <a:r>
              <a:rPr lang="zh-CN" altLang="en-US" sz="2000" dirty="0" smtClean="0">
                <a:latin typeface="微软雅黑" pitchFamily="34" charset="-122"/>
                <a:ea typeface="微软雅黑" pitchFamily="34" charset="-122"/>
              </a:rPr>
              <a:t>多种交易行为，做到了更精细化的业务管理。比如圈存转账业务，就可细分出圈存充值、</a:t>
            </a:r>
            <a:r>
              <a:rPr lang="zh-CN" altLang="en-US" sz="2000" dirty="0">
                <a:latin typeface="微软雅黑" pitchFamily="34" charset="-122"/>
                <a:ea typeface="微软雅黑" pitchFamily="34" charset="-122"/>
              </a:rPr>
              <a:t>圈存对</a:t>
            </a:r>
            <a:r>
              <a:rPr lang="zh-CN" altLang="en-US" sz="2000" dirty="0" smtClean="0">
                <a:latin typeface="微软雅黑" pitchFamily="34" charset="-122"/>
                <a:ea typeface="微软雅黑" pitchFamily="34" charset="-122"/>
              </a:rPr>
              <a:t>账、圈存补账、圈存交易取消、圈存补写卡等业务分类。</a:t>
            </a:r>
            <a:endParaRPr lang="en-US" altLang="zh-CN" sz="2000" dirty="0" smtClean="0">
              <a:latin typeface="微软雅黑" pitchFamily="34" charset="-122"/>
              <a:ea typeface="微软雅黑" pitchFamily="34" charset="-122"/>
            </a:endParaRPr>
          </a:p>
          <a:p>
            <a:pPr marL="360363" indent="-360363" algn="l">
              <a:buClr>
                <a:srgbClr val="A72127"/>
              </a:buClr>
              <a:buFont typeface="Wingdings" pitchFamily="2" charset="2"/>
              <a:buChar char="n"/>
            </a:pPr>
            <a:r>
              <a:rPr lang="zh-CN" altLang="en-US" sz="2000" dirty="0" smtClean="0">
                <a:latin typeface="微软雅黑" pitchFamily="34" charset="-122"/>
                <a:ea typeface="微软雅黑" pitchFamily="34" charset="-122"/>
              </a:rPr>
              <a:t>所有的交易行为均支持冲正。</a:t>
            </a:r>
            <a:endParaRPr lang="en-US" altLang="zh-CN" sz="2000" dirty="0" smtClean="0">
              <a:latin typeface="微软雅黑" pitchFamily="34" charset="-122"/>
              <a:ea typeface="微软雅黑" pitchFamily="34" charset="-122"/>
            </a:endParaRPr>
          </a:p>
          <a:p>
            <a:pPr marL="360363" indent="-360363" algn="l">
              <a:buClr>
                <a:srgbClr val="A72127"/>
              </a:buClr>
              <a:buFont typeface="Wingdings" pitchFamily="2" charset="2"/>
              <a:buChar char="n"/>
            </a:pPr>
            <a:r>
              <a:rPr lang="zh-CN" altLang="en-US" sz="2000" dirty="0" smtClean="0">
                <a:latin typeface="微软雅黑" pitchFamily="34" charset="-122"/>
                <a:ea typeface="微软雅黑" pitchFamily="34" charset="-122"/>
              </a:rPr>
              <a:t>所有业务行为均可进行审计复核。</a:t>
            </a:r>
            <a:endParaRPr lang="en-US" altLang="zh-CN" sz="2000" dirty="0" smtClean="0">
              <a:latin typeface="微软雅黑" pitchFamily="34" charset="-122"/>
              <a:ea typeface="微软雅黑" pitchFamily="34" charset="-122"/>
            </a:endParaRPr>
          </a:p>
          <a:p>
            <a:pPr marL="360363" indent="-360363" algn="l">
              <a:buClr>
                <a:srgbClr val="A72127"/>
              </a:buClr>
              <a:buFont typeface="Wingdings" pitchFamily="2" charset="2"/>
              <a:buChar char="n"/>
            </a:pPr>
            <a:r>
              <a:rPr lang="zh-CN" altLang="en-US" sz="2000" dirty="0" smtClean="0">
                <a:latin typeface="微软雅黑" pitchFamily="34" charset="-122"/>
                <a:ea typeface="微软雅黑" pitchFamily="34" charset="-122"/>
              </a:rPr>
              <a:t>结算业务可支持自动、手工多种模式。</a:t>
            </a:r>
            <a:endParaRPr lang="en-US" altLang="zh-CN" sz="2000" dirty="0" smtClean="0">
              <a:latin typeface="微软雅黑" pitchFamily="34" charset="-122"/>
              <a:ea typeface="微软雅黑" pitchFamily="34" charset="-122"/>
            </a:endParaRPr>
          </a:p>
          <a:p>
            <a:pPr marL="360363" indent="-360363" algn="l">
              <a:buClr>
                <a:srgbClr val="A72127"/>
              </a:buClr>
              <a:buFont typeface="Wingdings" pitchFamily="2" charset="2"/>
              <a:buChar char="n"/>
            </a:pPr>
            <a:r>
              <a:rPr lang="zh-CN" altLang="en-US" sz="2000" dirty="0" smtClean="0">
                <a:latin typeface="微软雅黑" pitchFamily="34" charset="-122"/>
                <a:ea typeface="微软雅黑" pitchFamily="34" charset="-122"/>
              </a:rPr>
              <a:t>所有卡片发行业务均支持批量发行模式。</a:t>
            </a:r>
            <a:endParaRPr lang="en-US" altLang="zh-CN" sz="2000" dirty="0" smtClean="0">
              <a:latin typeface="微软雅黑" pitchFamily="34" charset="-122"/>
              <a:ea typeface="微软雅黑" pitchFamily="34" charset="-122"/>
            </a:endParaRPr>
          </a:p>
          <a:p>
            <a:pPr marL="360363" indent="-360363" algn="l">
              <a:buClr>
                <a:srgbClr val="A72127"/>
              </a:buClr>
              <a:buFont typeface="Wingdings" pitchFamily="2" charset="2"/>
              <a:buChar char="n"/>
            </a:pPr>
            <a:r>
              <a:rPr lang="zh-CN" altLang="en-US" sz="2000" dirty="0">
                <a:latin typeface="微软雅黑" pitchFamily="34" charset="-122"/>
                <a:ea typeface="微软雅黑" pitchFamily="34" charset="-122"/>
              </a:rPr>
              <a:t>卡</a:t>
            </a:r>
            <a:r>
              <a:rPr lang="zh-CN" altLang="en-US" sz="2000" dirty="0" smtClean="0">
                <a:latin typeface="微软雅黑" pitchFamily="34" charset="-122"/>
                <a:ea typeface="微软雅黑" pitchFamily="34" charset="-122"/>
              </a:rPr>
              <a:t>库不平后续处理业务模式更加严谨、使用更便捷、分析规则更合理。可极大减少工作人员依赖肉眼来解决账务问题的痛苦。</a:t>
            </a:r>
            <a:endParaRPr lang="en-US" altLang="zh-CN" sz="2000" dirty="0">
              <a:latin typeface="微软雅黑" pitchFamily="34" charset="-122"/>
              <a:ea typeface="微软雅黑" pitchFamily="34" charset="-122"/>
            </a:endParaRPr>
          </a:p>
        </p:txBody>
      </p:sp>
      <p:sp>
        <p:nvSpPr>
          <p:cNvPr id="47131" name="Text Box 5"/>
          <p:cNvSpPr txBox="1">
            <a:spLocks noChangeArrowheads="1"/>
          </p:cNvSpPr>
          <p:nvPr/>
        </p:nvSpPr>
        <p:spPr bwMode="auto">
          <a:xfrm>
            <a:off x="5148064" y="353321"/>
            <a:ext cx="3816424" cy="461665"/>
          </a:xfrm>
          <a:prstGeom prst="rect">
            <a:avLst/>
          </a:prstGeom>
          <a:noFill/>
          <a:ln w="9525">
            <a:noFill/>
            <a:miter lim="800000"/>
            <a:headEnd/>
            <a:tailEnd/>
          </a:ln>
        </p:spPr>
        <p:txBody>
          <a:bodyPr wrap="square">
            <a:spAutoFit/>
          </a:bodyPr>
          <a:lstStyle/>
          <a:p>
            <a:pPr algn="l">
              <a:spcBef>
                <a:spcPct val="50000"/>
              </a:spcBef>
            </a:pPr>
            <a:r>
              <a:rPr lang="zh-CN" altLang="en-US" sz="2400" dirty="0" smtClean="0">
                <a:solidFill>
                  <a:schemeClr val="bg1"/>
                </a:solidFill>
                <a:ea typeface="黑体" pitchFamily="49" charset="-122"/>
              </a:rPr>
              <a:t>系统升级后的新业务特点</a:t>
            </a:r>
            <a:endParaRPr lang="zh-CN" altLang="en-US" sz="2000" dirty="0">
              <a:solidFill>
                <a:schemeClr val="bg1"/>
              </a:solidFill>
              <a:ea typeface="黑体" pitchFamily="49" charset="-122"/>
            </a:endParaRPr>
          </a:p>
        </p:txBody>
      </p:sp>
    </p:spTree>
  </p:cSld>
  <p:clrMapOvr>
    <a:masterClrMapping/>
  </p:clrMapOvr>
  <p:transition>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23528" y="1268760"/>
            <a:ext cx="7956550" cy="2123658"/>
          </a:xfrm>
          <a:prstGeom prst="rect">
            <a:avLst/>
          </a:prstGeom>
          <a:noFill/>
          <a:ln w="9525" algn="ctr">
            <a:noFill/>
            <a:miter lim="800000"/>
            <a:headEnd/>
            <a:tailEnd/>
          </a:ln>
        </p:spPr>
        <p:txBody>
          <a:bodyPr>
            <a:spAutoFit/>
          </a:bodyPr>
          <a:lstStyle/>
          <a:p>
            <a:pPr marL="360363" indent="-360363" algn="l">
              <a:buClr>
                <a:schemeClr val="tx2"/>
              </a:buClr>
              <a:buFont typeface="Wingdings" pitchFamily="2" charset="2"/>
              <a:buChar char="n"/>
            </a:pPr>
            <a:r>
              <a:rPr lang="zh-CN" altLang="zh-CN" dirty="0" smtClean="0">
                <a:latin typeface="微软雅黑" pitchFamily="34" charset="-122"/>
                <a:ea typeface="微软雅黑" pitchFamily="34" charset="-122"/>
              </a:rPr>
              <a:t>此次</a:t>
            </a:r>
            <a:r>
              <a:rPr lang="zh-CN" altLang="zh-CN" dirty="0">
                <a:latin typeface="微软雅黑" pitchFamily="34" charset="-122"/>
                <a:ea typeface="微软雅黑" pitchFamily="34" charset="-122"/>
              </a:rPr>
              <a:t>一卡通升级只涉及一卡通核心服务平台及相关业务管理平台的升级改造，不考虑各个校区的</a:t>
            </a:r>
            <a:r>
              <a:rPr lang="en-US" altLang="zh-CN" dirty="0">
                <a:latin typeface="微软雅黑" pitchFamily="34" charset="-122"/>
                <a:ea typeface="微软雅黑" pitchFamily="34" charset="-122"/>
              </a:rPr>
              <a:t>POS</a:t>
            </a:r>
            <a:r>
              <a:rPr lang="zh-CN" altLang="zh-CN" dirty="0">
                <a:latin typeface="微软雅黑" pitchFamily="34" charset="-122"/>
                <a:ea typeface="微软雅黑" pitchFamily="34" charset="-122"/>
              </a:rPr>
              <a:t>终端和卡片的更换</a:t>
            </a:r>
            <a:r>
              <a:rPr lang="zh-CN" altLang="zh-CN"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360363" indent="-360363" algn="l">
              <a:buClr>
                <a:schemeClr val="tx2"/>
              </a:buClr>
              <a:buFont typeface="Wingdings" pitchFamily="2" charset="2"/>
              <a:buChar char="n"/>
            </a:pPr>
            <a:r>
              <a:rPr lang="zh-CN" altLang="zh-CN" dirty="0">
                <a:latin typeface="微软雅黑" pitchFamily="34" charset="-122"/>
                <a:ea typeface="微软雅黑" pitchFamily="34" charset="-122"/>
              </a:rPr>
              <a:t>新老发行的校园卡在校区正常使用</a:t>
            </a:r>
            <a:r>
              <a:rPr lang="zh-CN" altLang="zh-CN"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360363" indent="-360363" algn="l">
              <a:buClr>
                <a:schemeClr val="tx2"/>
              </a:buClr>
              <a:buFont typeface="Wingdings" pitchFamily="2" charset="2"/>
              <a:buChar char="n"/>
            </a:pPr>
            <a:r>
              <a:rPr lang="zh-CN" altLang="zh-CN" dirty="0">
                <a:latin typeface="微软雅黑" pitchFamily="34" charset="-122"/>
                <a:ea typeface="微软雅黑" pitchFamily="34" charset="-122"/>
              </a:rPr>
              <a:t>新老系统的帐户金额不需要互转就可直接使用。</a:t>
            </a:r>
            <a:endParaRPr lang="en-US" altLang="zh-CN" dirty="0">
              <a:latin typeface="微软雅黑" pitchFamily="34" charset="-122"/>
              <a:ea typeface="微软雅黑" pitchFamily="34" charset="-122"/>
            </a:endParaRPr>
          </a:p>
          <a:p>
            <a:pPr marL="360363" indent="-360363" algn="l">
              <a:buClr>
                <a:srgbClr val="A72127"/>
              </a:buClr>
              <a:buFont typeface="Wingdings" pitchFamily="2" charset="2"/>
              <a:buChar char="n"/>
            </a:pPr>
            <a:r>
              <a:rPr lang="zh-CN" altLang="en-US" sz="2000" dirty="0" smtClean="0">
                <a:latin typeface="微软雅黑" pitchFamily="34" charset="-122"/>
                <a:ea typeface="微软雅黑" pitchFamily="34" charset="-122"/>
              </a:rPr>
              <a:t>严格按照既定的升级方案来执行，任何一个步骤出现问题均可保证系统可顺利切换回旧系统正常运转。</a:t>
            </a:r>
            <a:endParaRPr lang="en-US" altLang="zh-CN" sz="2000" dirty="0" smtClean="0">
              <a:latin typeface="微软雅黑" pitchFamily="34" charset="-122"/>
              <a:ea typeface="微软雅黑" pitchFamily="34" charset="-122"/>
            </a:endParaRPr>
          </a:p>
          <a:p>
            <a:pPr marL="360363" indent="-360363" algn="l">
              <a:buClr>
                <a:srgbClr val="A72127"/>
              </a:buClr>
              <a:buFont typeface="Wingdings" pitchFamily="2" charset="2"/>
              <a:buChar char="n"/>
            </a:pPr>
            <a:endParaRPr lang="en-US" altLang="zh-CN" sz="2000" dirty="0">
              <a:latin typeface="微软雅黑" pitchFamily="34" charset="-122"/>
              <a:ea typeface="微软雅黑" pitchFamily="34" charset="-122"/>
            </a:endParaRPr>
          </a:p>
        </p:txBody>
      </p:sp>
      <p:sp>
        <p:nvSpPr>
          <p:cNvPr id="47131" name="Text Box 5"/>
          <p:cNvSpPr txBox="1">
            <a:spLocks noChangeArrowheads="1"/>
          </p:cNvSpPr>
          <p:nvPr/>
        </p:nvSpPr>
        <p:spPr bwMode="auto">
          <a:xfrm>
            <a:off x="5556410" y="353321"/>
            <a:ext cx="3060700" cy="400110"/>
          </a:xfrm>
          <a:prstGeom prst="rect">
            <a:avLst/>
          </a:prstGeom>
          <a:noFill/>
          <a:ln w="9525">
            <a:noFill/>
            <a:miter lim="800000"/>
            <a:headEnd/>
            <a:tailEnd/>
          </a:ln>
        </p:spPr>
        <p:txBody>
          <a:bodyPr wrap="square">
            <a:spAutoFit/>
          </a:bodyPr>
          <a:lstStyle/>
          <a:p>
            <a:pPr algn="l">
              <a:spcBef>
                <a:spcPct val="50000"/>
              </a:spcBef>
            </a:pPr>
            <a:r>
              <a:rPr lang="zh-CN" altLang="en-US" sz="2000" dirty="0" smtClean="0">
                <a:solidFill>
                  <a:schemeClr val="bg1"/>
                </a:solidFill>
                <a:ea typeface="黑体" pitchFamily="49" charset="-122"/>
              </a:rPr>
              <a:t>升级原则</a:t>
            </a:r>
            <a:endParaRPr lang="zh-CN" altLang="en-US" sz="2000" dirty="0">
              <a:solidFill>
                <a:schemeClr val="bg1"/>
              </a:solidFill>
              <a:ea typeface="黑体" pitchFamily="49" charset="-122"/>
            </a:endParaRPr>
          </a:p>
        </p:txBody>
      </p:sp>
    </p:spTree>
    <p:extLst>
      <p:ext uri="{BB962C8B-B14F-4D97-AF65-F5344CB8AC3E}">
        <p14:creationId xmlns:p14="http://schemas.microsoft.com/office/powerpoint/2010/main" val="2120765968"/>
      </p:ext>
    </p:extLst>
  </p:cSld>
  <p:clrMapOvr>
    <a:masterClrMapping/>
  </p:clrMapOvr>
  <p:transition>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251520" y="1314102"/>
            <a:ext cx="7956550" cy="3262432"/>
          </a:xfrm>
          <a:prstGeom prst="rect">
            <a:avLst/>
          </a:prstGeom>
          <a:noFill/>
          <a:ln w="9525" algn="ctr">
            <a:noFill/>
            <a:miter lim="800000"/>
            <a:headEnd/>
            <a:tailEnd/>
          </a:ln>
        </p:spPr>
        <p:txBody>
          <a:bodyPr>
            <a:spAutoFit/>
          </a:bodyPr>
          <a:lstStyle/>
          <a:p>
            <a:pPr lvl="2" algn="l"/>
            <a:endParaRPr lang="zh-CN" altLang="zh-CN" sz="2400" b="1" dirty="0"/>
          </a:p>
          <a:p>
            <a:pPr marL="342900" lvl="0" indent="-342900" algn="l">
              <a:buFont typeface="+mj-lt"/>
              <a:buAutoNum type="arabicPeriod"/>
            </a:pPr>
            <a:r>
              <a:rPr lang="zh-CN" altLang="zh-CN" dirty="0"/>
              <a:t>在一台新提供的服务器部署新版本校园通核心服务平台；</a:t>
            </a:r>
            <a:endParaRPr lang="zh-CN" altLang="zh-CN" sz="1200" dirty="0"/>
          </a:p>
          <a:p>
            <a:pPr marL="342900" lvl="0" indent="-342900" algn="l">
              <a:buFont typeface="+mj-lt"/>
              <a:buAutoNum type="arabicPeriod"/>
            </a:pPr>
            <a:r>
              <a:rPr lang="zh-CN" altLang="zh-CN" dirty="0"/>
              <a:t>升级老版本一卡通的后台数据库；</a:t>
            </a:r>
            <a:endParaRPr lang="zh-CN" altLang="zh-CN" sz="1200" dirty="0"/>
          </a:p>
          <a:p>
            <a:pPr marL="342900" lvl="0" indent="-342900" algn="l">
              <a:buFont typeface="+mj-lt"/>
              <a:buAutoNum type="arabicPeriod"/>
            </a:pPr>
            <a:r>
              <a:rPr lang="zh-CN" altLang="zh-CN" dirty="0"/>
              <a:t>在一台独立的</a:t>
            </a:r>
            <a:r>
              <a:rPr lang="en-US" altLang="zh-CN" dirty="0"/>
              <a:t>PC</a:t>
            </a:r>
            <a:r>
              <a:rPr lang="zh-CN" altLang="zh-CN" dirty="0"/>
              <a:t>终端部署校园通管理业务中心，做发卡、充值、取现等与卡片相关的业务。发出的用户卡也提供给老版本进行读卡、充值、取现、销户、回收等相应业务，以保证新老版本的用户卡片可相互兼容；</a:t>
            </a:r>
            <a:endParaRPr lang="zh-CN" altLang="zh-CN" sz="1200" dirty="0"/>
          </a:p>
          <a:p>
            <a:pPr marL="342900" lvl="0" indent="-342900" algn="l">
              <a:buFont typeface="+mj-lt"/>
              <a:buAutoNum type="arabicPeriod"/>
            </a:pPr>
            <a:r>
              <a:rPr lang="zh-CN" altLang="zh-CN" dirty="0"/>
              <a:t>第三步验证通过后，可为所有卡务中心的业务电脑安装新版本的客户端系统。</a:t>
            </a:r>
            <a:endParaRPr lang="zh-CN" altLang="zh-CN" sz="1200" dirty="0"/>
          </a:p>
          <a:p>
            <a:pPr algn="l"/>
            <a:r>
              <a:rPr lang="en-US" altLang="zh-CN" dirty="0"/>
              <a:t> </a:t>
            </a:r>
            <a:endParaRPr lang="zh-CN" altLang="zh-CN" sz="1200" dirty="0"/>
          </a:p>
          <a:p>
            <a:pPr algn="l"/>
            <a:r>
              <a:rPr lang="zh-CN" altLang="zh-CN" dirty="0"/>
              <a:t>上述工作全部完成后，方可进入下一步升级工作。该项工作预计</a:t>
            </a:r>
            <a:r>
              <a:rPr lang="en-US" altLang="zh-CN" dirty="0"/>
              <a:t>5</a:t>
            </a:r>
            <a:r>
              <a:rPr lang="zh-CN" altLang="zh-CN" dirty="0"/>
              <a:t>个工作日。</a:t>
            </a:r>
            <a:endParaRPr lang="zh-CN" altLang="zh-CN" sz="1200" dirty="0"/>
          </a:p>
          <a:p>
            <a:pPr marL="360363" indent="-360363">
              <a:buClr>
                <a:srgbClr val="A72127"/>
              </a:buClr>
              <a:buFont typeface="Wingdings" pitchFamily="2" charset="2"/>
              <a:buChar char="n"/>
            </a:pPr>
            <a:endParaRPr lang="en-US" altLang="zh-CN" sz="2000" dirty="0">
              <a:latin typeface="微软雅黑" pitchFamily="34" charset="-122"/>
              <a:ea typeface="微软雅黑" pitchFamily="34" charset="-122"/>
            </a:endParaRPr>
          </a:p>
        </p:txBody>
      </p:sp>
      <p:sp>
        <p:nvSpPr>
          <p:cNvPr id="47131" name="Text Box 5"/>
          <p:cNvSpPr txBox="1">
            <a:spLocks noChangeArrowheads="1"/>
          </p:cNvSpPr>
          <p:nvPr/>
        </p:nvSpPr>
        <p:spPr bwMode="auto">
          <a:xfrm>
            <a:off x="5556410" y="353321"/>
            <a:ext cx="3060700" cy="400110"/>
          </a:xfrm>
          <a:prstGeom prst="rect">
            <a:avLst/>
          </a:prstGeom>
          <a:noFill/>
          <a:ln w="9525">
            <a:noFill/>
            <a:miter lim="800000"/>
            <a:headEnd/>
            <a:tailEnd/>
          </a:ln>
        </p:spPr>
        <p:txBody>
          <a:bodyPr wrap="square">
            <a:spAutoFit/>
          </a:bodyPr>
          <a:lstStyle/>
          <a:p>
            <a:pPr algn="l">
              <a:spcBef>
                <a:spcPct val="50000"/>
              </a:spcBef>
            </a:pPr>
            <a:r>
              <a:rPr lang="zh-CN" altLang="en-US" sz="2000" dirty="0" smtClean="0">
                <a:solidFill>
                  <a:schemeClr val="bg1"/>
                </a:solidFill>
                <a:ea typeface="黑体" pitchFamily="49" charset="-122"/>
              </a:rPr>
              <a:t>升级步骤</a:t>
            </a:r>
            <a:r>
              <a:rPr lang="en-US" altLang="zh-CN" sz="2000" dirty="0" smtClean="0">
                <a:solidFill>
                  <a:schemeClr val="bg1"/>
                </a:solidFill>
                <a:ea typeface="黑体" pitchFamily="49" charset="-122"/>
              </a:rPr>
              <a:t>--</a:t>
            </a:r>
            <a:r>
              <a:rPr lang="zh-CN" altLang="zh-CN" sz="2000" dirty="0">
                <a:solidFill>
                  <a:schemeClr val="bg1"/>
                </a:solidFill>
                <a:ea typeface="黑体" pitchFamily="49" charset="-122"/>
              </a:rPr>
              <a:t>卡务中心业务</a:t>
            </a:r>
            <a:endParaRPr lang="zh-CN" altLang="en-US" sz="2000" dirty="0">
              <a:solidFill>
                <a:schemeClr val="bg1"/>
              </a:solidFill>
              <a:ea typeface="黑体" pitchFamily="49" charset="-122"/>
            </a:endParaRPr>
          </a:p>
        </p:txBody>
      </p:sp>
    </p:spTree>
    <p:extLst>
      <p:ext uri="{BB962C8B-B14F-4D97-AF65-F5344CB8AC3E}">
        <p14:creationId xmlns:p14="http://schemas.microsoft.com/office/powerpoint/2010/main" val="2120765968"/>
      </p:ext>
    </p:extLst>
  </p:cSld>
  <p:clrMapOvr>
    <a:masterClrMapping/>
  </p:clrMapOvr>
  <p:transition>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251520" y="1314102"/>
            <a:ext cx="7956550" cy="2339102"/>
          </a:xfrm>
          <a:prstGeom prst="rect">
            <a:avLst/>
          </a:prstGeom>
          <a:noFill/>
          <a:ln w="9525" algn="ctr">
            <a:noFill/>
            <a:miter lim="800000"/>
            <a:headEnd/>
            <a:tailEnd/>
          </a:ln>
        </p:spPr>
        <p:txBody>
          <a:bodyPr>
            <a:spAutoFit/>
          </a:bodyPr>
          <a:lstStyle/>
          <a:p>
            <a:pPr lvl="2" algn="l"/>
            <a:endParaRPr lang="zh-CN" altLang="zh-CN" sz="2400" b="1" dirty="0"/>
          </a:p>
          <a:p>
            <a:pPr marL="342900" indent="-342900" algn="l">
              <a:buFont typeface="+mj-lt"/>
              <a:buAutoNum type="arabicPeriod"/>
            </a:pPr>
            <a:r>
              <a:rPr lang="zh-CN" altLang="zh-CN" dirty="0"/>
              <a:t>目前学校的消费均为</a:t>
            </a:r>
            <a:r>
              <a:rPr lang="en-US" altLang="zh-CN" dirty="0"/>
              <a:t>POS</a:t>
            </a:r>
            <a:r>
              <a:rPr lang="zh-CN" altLang="zh-CN" dirty="0"/>
              <a:t>消费。因此需要用新版本系统发出的卡片在消费机进行消费（包括食堂、超市、小卖部等），检查流水上送情况，确保日常消费可正常使用</a:t>
            </a:r>
            <a:r>
              <a:rPr lang="zh-CN" altLang="zh-CN" dirty="0" smtClean="0"/>
              <a:t>；</a:t>
            </a:r>
            <a:endParaRPr lang="en-US" altLang="zh-CN" dirty="0" smtClean="0"/>
          </a:p>
          <a:p>
            <a:pPr algn="l"/>
            <a:endParaRPr lang="zh-CN" altLang="zh-CN" dirty="0"/>
          </a:p>
          <a:p>
            <a:pPr algn="l"/>
            <a:r>
              <a:rPr lang="zh-CN" altLang="zh-CN" dirty="0"/>
              <a:t>上述工作全部完成后，方可进入下一步升级工作。该项工作预计</a:t>
            </a:r>
            <a:r>
              <a:rPr lang="en-US" altLang="zh-CN" dirty="0"/>
              <a:t>0.5</a:t>
            </a:r>
            <a:r>
              <a:rPr lang="zh-CN" altLang="zh-CN" dirty="0"/>
              <a:t>个工作日。</a:t>
            </a:r>
          </a:p>
          <a:p>
            <a:pPr algn="l"/>
            <a:endParaRPr lang="zh-CN" altLang="zh-CN" sz="1200" dirty="0"/>
          </a:p>
          <a:p>
            <a:pPr marL="360363" indent="-360363">
              <a:buClr>
                <a:srgbClr val="A72127"/>
              </a:buClr>
              <a:buFont typeface="Wingdings" pitchFamily="2" charset="2"/>
              <a:buChar char="n"/>
            </a:pPr>
            <a:endParaRPr lang="en-US" altLang="zh-CN" sz="2000" dirty="0">
              <a:latin typeface="微软雅黑" pitchFamily="34" charset="-122"/>
              <a:ea typeface="微软雅黑" pitchFamily="34" charset="-122"/>
            </a:endParaRPr>
          </a:p>
        </p:txBody>
      </p:sp>
      <p:sp>
        <p:nvSpPr>
          <p:cNvPr id="47131" name="Text Box 5"/>
          <p:cNvSpPr txBox="1">
            <a:spLocks noChangeArrowheads="1"/>
          </p:cNvSpPr>
          <p:nvPr/>
        </p:nvSpPr>
        <p:spPr bwMode="auto">
          <a:xfrm>
            <a:off x="5556410" y="353321"/>
            <a:ext cx="3060700" cy="400110"/>
          </a:xfrm>
          <a:prstGeom prst="rect">
            <a:avLst/>
          </a:prstGeom>
          <a:noFill/>
          <a:ln w="9525">
            <a:noFill/>
            <a:miter lim="800000"/>
            <a:headEnd/>
            <a:tailEnd/>
          </a:ln>
        </p:spPr>
        <p:txBody>
          <a:bodyPr wrap="square">
            <a:spAutoFit/>
          </a:bodyPr>
          <a:lstStyle/>
          <a:p>
            <a:pPr algn="l">
              <a:spcBef>
                <a:spcPct val="50000"/>
              </a:spcBef>
            </a:pPr>
            <a:r>
              <a:rPr lang="zh-CN" altLang="en-US" sz="2000" dirty="0" smtClean="0">
                <a:solidFill>
                  <a:schemeClr val="bg1"/>
                </a:solidFill>
                <a:ea typeface="黑体" pitchFamily="49" charset="-122"/>
              </a:rPr>
              <a:t>升级步骤</a:t>
            </a:r>
            <a:r>
              <a:rPr lang="en-US" altLang="zh-CN" sz="2000" dirty="0" smtClean="0">
                <a:solidFill>
                  <a:schemeClr val="bg1"/>
                </a:solidFill>
                <a:ea typeface="黑体" pitchFamily="49" charset="-122"/>
              </a:rPr>
              <a:t>—</a:t>
            </a:r>
            <a:r>
              <a:rPr lang="zh-CN" altLang="en-US" sz="2000" dirty="0" smtClean="0">
                <a:solidFill>
                  <a:schemeClr val="bg1"/>
                </a:solidFill>
                <a:ea typeface="黑体" pitchFamily="49" charset="-122"/>
              </a:rPr>
              <a:t>日常消费</a:t>
            </a:r>
            <a:r>
              <a:rPr lang="zh-CN" altLang="zh-CN" sz="2000" dirty="0" smtClean="0">
                <a:solidFill>
                  <a:schemeClr val="bg1"/>
                </a:solidFill>
                <a:ea typeface="黑体" pitchFamily="49" charset="-122"/>
              </a:rPr>
              <a:t>业务</a:t>
            </a:r>
            <a:endParaRPr lang="zh-CN" altLang="en-US" sz="2000" dirty="0">
              <a:solidFill>
                <a:schemeClr val="bg1"/>
              </a:solidFill>
              <a:ea typeface="黑体" pitchFamily="49" charset="-122"/>
            </a:endParaRPr>
          </a:p>
        </p:txBody>
      </p:sp>
    </p:spTree>
    <p:extLst>
      <p:ext uri="{BB962C8B-B14F-4D97-AF65-F5344CB8AC3E}">
        <p14:creationId xmlns:p14="http://schemas.microsoft.com/office/powerpoint/2010/main" val="1416620672"/>
      </p:ext>
    </p:extLst>
  </p:cSld>
  <p:clrMapOvr>
    <a:masterClrMapping/>
  </p:clrMapOvr>
  <p:transition>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251520" y="1314102"/>
            <a:ext cx="7956550" cy="3724096"/>
          </a:xfrm>
          <a:prstGeom prst="rect">
            <a:avLst/>
          </a:prstGeom>
          <a:noFill/>
          <a:ln w="9525" algn="ctr">
            <a:noFill/>
            <a:miter lim="800000"/>
            <a:headEnd/>
            <a:tailEnd/>
          </a:ln>
        </p:spPr>
        <p:txBody>
          <a:bodyPr>
            <a:spAutoFit/>
          </a:bodyPr>
          <a:lstStyle/>
          <a:p>
            <a:pPr lvl="2" algn="l"/>
            <a:endParaRPr lang="zh-CN" altLang="zh-CN" sz="2400" b="1" dirty="0"/>
          </a:p>
          <a:p>
            <a:pPr algn="l"/>
            <a:r>
              <a:rPr lang="zh-CN" altLang="zh-CN" dirty="0"/>
              <a:t>目前学校使用的前置服务包括：消费前置、银行前置，我们需要确保升级后前置服务均可正常提供服务。步骤如下：</a:t>
            </a:r>
          </a:p>
          <a:p>
            <a:pPr marL="342900" lvl="0" indent="-342900" algn="l">
              <a:buFont typeface="+mj-lt"/>
              <a:buAutoNum type="arabicPeriod"/>
            </a:pPr>
            <a:r>
              <a:rPr lang="zh-CN" altLang="zh-CN" dirty="0"/>
              <a:t>在一台独立的服务器部署新版本校园通前置服务平台（含消费、银行）；</a:t>
            </a:r>
          </a:p>
          <a:p>
            <a:pPr marL="342900" lvl="0" indent="-342900" algn="l">
              <a:buFont typeface="+mj-lt"/>
              <a:buAutoNum type="arabicPeriod"/>
            </a:pPr>
            <a:r>
              <a:rPr lang="zh-CN" altLang="zh-CN" dirty="0"/>
              <a:t>在新系统中进行相应的配置；</a:t>
            </a:r>
          </a:p>
          <a:p>
            <a:pPr marL="342900" lvl="0" indent="-342900" algn="l">
              <a:buFont typeface="+mj-lt"/>
              <a:buAutoNum type="arabicPeriod"/>
            </a:pPr>
            <a:r>
              <a:rPr lang="zh-CN" altLang="zh-CN" dirty="0"/>
              <a:t>用新老版本的校园卡进行消费，确保新版本的前置服务平台工作正常；</a:t>
            </a:r>
          </a:p>
          <a:p>
            <a:pPr marL="342900" lvl="0" indent="-342900" algn="l">
              <a:buFont typeface="+mj-lt"/>
              <a:buAutoNum type="arabicPeriod"/>
            </a:pPr>
            <a:r>
              <a:rPr lang="zh-CN" altLang="zh-CN" dirty="0"/>
              <a:t>如果出现异常，则记录下来，安排技术员进行完善，待完善再进行重复验证；</a:t>
            </a:r>
          </a:p>
          <a:p>
            <a:pPr marL="342900" lvl="0" indent="-342900" algn="l">
              <a:buFont typeface="+mj-lt"/>
              <a:buAutoNum type="arabicPeriod"/>
            </a:pPr>
            <a:r>
              <a:rPr lang="zh-CN" altLang="zh-CN" dirty="0"/>
              <a:t>全部业务测试通过再全部替换所有系统。</a:t>
            </a:r>
            <a:r>
              <a:rPr lang="en-US" altLang="zh-CN" dirty="0"/>
              <a:t> </a:t>
            </a:r>
            <a:endParaRPr lang="zh-CN" altLang="zh-CN" dirty="0"/>
          </a:p>
          <a:p>
            <a:pPr algn="l"/>
            <a:r>
              <a:rPr lang="en-US" altLang="zh-CN" dirty="0"/>
              <a:t> </a:t>
            </a:r>
            <a:endParaRPr lang="zh-CN" altLang="zh-CN" dirty="0"/>
          </a:p>
          <a:p>
            <a:pPr algn="l"/>
            <a:r>
              <a:rPr lang="zh-CN" altLang="zh-CN" dirty="0"/>
              <a:t>上述工作全部完成后，方可进入下一步升级工作。该项工作预计</a:t>
            </a:r>
            <a:r>
              <a:rPr lang="en-US" altLang="zh-CN" dirty="0"/>
              <a:t>5</a:t>
            </a:r>
            <a:r>
              <a:rPr lang="zh-CN" altLang="zh-CN" dirty="0"/>
              <a:t>个工作日。</a:t>
            </a:r>
          </a:p>
          <a:p>
            <a:pPr algn="l"/>
            <a:endParaRPr lang="zh-CN" altLang="zh-CN" sz="1200" dirty="0"/>
          </a:p>
          <a:p>
            <a:pPr marL="360363" indent="-360363">
              <a:buClr>
                <a:srgbClr val="A72127"/>
              </a:buClr>
              <a:buFont typeface="Wingdings" pitchFamily="2" charset="2"/>
              <a:buChar char="n"/>
            </a:pPr>
            <a:endParaRPr lang="en-US" altLang="zh-CN" sz="2000" dirty="0">
              <a:latin typeface="微软雅黑" pitchFamily="34" charset="-122"/>
              <a:ea typeface="微软雅黑" pitchFamily="34" charset="-122"/>
            </a:endParaRPr>
          </a:p>
        </p:txBody>
      </p:sp>
      <p:sp>
        <p:nvSpPr>
          <p:cNvPr id="47131" name="Text Box 5"/>
          <p:cNvSpPr txBox="1">
            <a:spLocks noChangeArrowheads="1"/>
          </p:cNvSpPr>
          <p:nvPr/>
        </p:nvSpPr>
        <p:spPr bwMode="auto">
          <a:xfrm>
            <a:off x="5556410" y="353321"/>
            <a:ext cx="3060700" cy="400110"/>
          </a:xfrm>
          <a:prstGeom prst="rect">
            <a:avLst/>
          </a:prstGeom>
          <a:noFill/>
          <a:ln w="9525">
            <a:noFill/>
            <a:miter lim="800000"/>
            <a:headEnd/>
            <a:tailEnd/>
          </a:ln>
        </p:spPr>
        <p:txBody>
          <a:bodyPr wrap="square">
            <a:spAutoFit/>
          </a:bodyPr>
          <a:lstStyle/>
          <a:p>
            <a:pPr algn="l">
              <a:spcBef>
                <a:spcPct val="50000"/>
              </a:spcBef>
            </a:pPr>
            <a:r>
              <a:rPr lang="zh-CN" altLang="en-US" sz="2000" dirty="0" smtClean="0">
                <a:solidFill>
                  <a:schemeClr val="bg1"/>
                </a:solidFill>
                <a:ea typeface="黑体" pitchFamily="49" charset="-122"/>
              </a:rPr>
              <a:t>升级步骤</a:t>
            </a:r>
            <a:r>
              <a:rPr lang="en-US" altLang="zh-CN" sz="2000" dirty="0" smtClean="0">
                <a:solidFill>
                  <a:schemeClr val="bg1"/>
                </a:solidFill>
                <a:ea typeface="黑体" pitchFamily="49" charset="-122"/>
              </a:rPr>
              <a:t>—</a:t>
            </a:r>
            <a:r>
              <a:rPr lang="zh-CN" altLang="en-US" sz="2000" dirty="0" smtClean="0">
                <a:solidFill>
                  <a:schemeClr val="bg1"/>
                </a:solidFill>
                <a:ea typeface="黑体" pitchFamily="49" charset="-122"/>
              </a:rPr>
              <a:t>前置服务系统</a:t>
            </a:r>
            <a:endParaRPr lang="zh-CN" altLang="en-US" sz="2000" dirty="0">
              <a:solidFill>
                <a:schemeClr val="bg1"/>
              </a:solidFill>
              <a:ea typeface="黑体" pitchFamily="49" charset="-122"/>
            </a:endParaRPr>
          </a:p>
        </p:txBody>
      </p:sp>
    </p:spTree>
    <p:extLst>
      <p:ext uri="{BB962C8B-B14F-4D97-AF65-F5344CB8AC3E}">
        <p14:creationId xmlns:p14="http://schemas.microsoft.com/office/powerpoint/2010/main" val="1416620672"/>
      </p:ext>
    </p:extLst>
  </p:cSld>
  <p:clrMapOvr>
    <a:masterClrMapping/>
  </p:clrMapOvr>
  <p:transition>
    <p:split orient="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251520" y="1314102"/>
            <a:ext cx="7956550" cy="3724096"/>
          </a:xfrm>
          <a:prstGeom prst="rect">
            <a:avLst/>
          </a:prstGeom>
          <a:noFill/>
          <a:ln w="9525" algn="ctr">
            <a:noFill/>
            <a:miter lim="800000"/>
            <a:headEnd/>
            <a:tailEnd/>
          </a:ln>
        </p:spPr>
        <p:txBody>
          <a:bodyPr>
            <a:spAutoFit/>
          </a:bodyPr>
          <a:lstStyle/>
          <a:p>
            <a:pPr lvl="2" algn="l"/>
            <a:endParaRPr lang="zh-CN" altLang="zh-CN" sz="2400" b="1" dirty="0"/>
          </a:p>
          <a:p>
            <a:pPr algn="l"/>
            <a:r>
              <a:rPr lang="zh-CN" altLang="zh-CN" dirty="0"/>
              <a:t>目前学校使用的自助服务平台功能包括：挂失、解挂、交易查询、银行转账。设备有两类，一类为新大陆圈存机、另一类为豪普曼查询机。升级步骤如下：</a:t>
            </a:r>
          </a:p>
          <a:p>
            <a:pPr marL="342900" lvl="0" indent="-342900" algn="l">
              <a:buFont typeface="+mj-lt"/>
              <a:buAutoNum type="arabicPeriod"/>
            </a:pPr>
            <a:r>
              <a:rPr lang="zh-CN" altLang="zh-CN" dirty="0"/>
              <a:t>在两类自助设备分别安装新版本的多媒体自助服务平台；</a:t>
            </a:r>
          </a:p>
          <a:p>
            <a:pPr marL="342900" lvl="0" indent="-342900" algn="l">
              <a:buFont typeface="+mj-lt"/>
              <a:buAutoNum type="arabicPeriod"/>
            </a:pPr>
            <a:r>
              <a:rPr lang="zh-CN" altLang="zh-CN" dirty="0"/>
              <a:t>根据学校目前所使用的业务功能，进行相应的配置；</a:t>
            </a:r>
          </a:p>
          <a:p>
            <a:pPr marL="342900" lvl="0" indent="-342900" algn="l">
              <a:buFont typeface="+mj-lt"/>
              <a:buAutoNum type="arabicPeriod"/>
            </a:pPr>
            <a:r>
              <a:rPr lang="zh-CN" altLang="zh-CN" dirty="0"/>
              <a:t>用新老版本的校园卡在该设备上进行业务测试，</a:t>
            </a:r>
          </a:p>
          <a:p>
            <a:pPr marL="342900" lvl="0" indent="-342900" algn="l">
              <a:buFont typeface="+mj-lt"/>
              <a:buAutoNum type="arabicPeriod"/>
            </a:pPr>
            <a:r>
              <a:rPr lang="zh-CN" altLang="zh-CN" dirty="0"/>
              <a:t>如果出现异常，则记录下来，安排技术员进行系统完善，待完善再进行重复测试，</a:t>
            </a:r>
          </a:p>
          <a:p>
            <a:pPr marL="342900" lvl="0" indent="-342900" algn="l">
              <a:buFont typeface="+mj-lt"/>
              <a:buAutoNum type="arabicPeriod"/>
            </a:pPr>
            <a:r>
              <a:rPr lang="zh-CN" altLang="zh-CN" dirty="0"/>
              <a:t>全部业务测试通过再全部替换所有终端的自助服务系统。</a:t>
            </a:r>
          </a:p>
          <a:p>
            <a:r>
              <a:rPr lang="en-US" altLang="zh-CN" dirty="0"/>
              <a:t> </a:t>
            </a:r>
            <a:endParaRPr lang="zh-CN" altLang="zh-CN" dirty="0"/>
          </a:p>
          <a:p>
            <a:r>
              <a:rPr lang="zh-CN" altLang="zh-CN" dirty="0"/>
              <a:t>上述工作全部完成后，方可进入下一步升级工作。该项工作预计</a:t>
            </a:r>
            <a:r>
              <a:rPr lang="en-US" altLang="zh-CN" dirty="0"/>
              <a:t>5</a:t>
            </a:r>
            <a:r>
              <a:rPr lang="zh-CN" altLang="zh-CN" dirty="0"/>
              <a:t>个工作日。</a:t>
            </a:r>
          </a:p>
          <a:p>
            <a:pPr algn="l"/>
            <a:endParaRPr lang="zh-CN" altLang="zh-CN" sz="1200" dirty="0"/>
          </a:p>
          <a:p>
            <a:pPr marL="360363" indent="-360363">
              <a:buClr>
                <a:srgbClr val="A72127"/>
              </a:buClr>
              <a:buFont typeface="Wingdings" pitchFamily="2" charset="2"/>
              <a:buChar char="n"/>
            </a:pPr>
            <a:endParaRPr lang="en-US" altLang="zh-CN" sz="2000" dirty="0">
              <a:latin typeface="微软雅黑" pitchFamily="34" charset="-122"/>
              <a:ea typeface="微软雅黑" pitchFamily="34" charset="-122"/>
            </a:endParaRPr>
          </a:p>
        </p:txBody>
      </p:sp>
      <p:sp>
        <p:nvSpPr>
          <p:cNvPr id="47131" name="Text Box 5"/>
          <p:cNvSpPr txBox="1">
            <a:spLocks noChangeArrowheads="1"/>
          </p:cNvSpPr>
          <p:nvPr/>
        </p:nvSpPr>
        <p:spPr bwMode="auto">
          <a:xfrm>
            <a:off x="5556410" y="353321"/>
            <a:ext cx="3060700" cy="400110"/>
          </a:xfrm>
          <a:prstGeom prst="rect">
            <a:avLst/>
          </a:prstGeom>
          <a:noFill/>
          <a:ln w="9525">
            <a:noFill/>
            <a:miter lim="800000"/>
            <a:headEnd/>
            <a:tailEnd/>
          </a:ln>
        </p:spPr>
        <p:txBody>
          <a:bodyPr wrap="square">
            <a:spAutoFit/>
          </a:bodyPr>
          <a:lstStyle/>
          <a:p>
            <a:pPr algn="l">
              <a:spcBef>
                <a:spcPct val="50000"/>
              </a:spcBef>
            </a:pPr>
            <a:r>
              <a:rPr lang="zh-CN" altLang="en-US" sz="2000" dirty="0" smtClean="0">
                <a:solidFill>
                  <a:schemeClr val="bg1"/>
                </a:solidFill>
                <a:ea typeface="黑体" pitchFamily="49" charset="-122"/>
              </a:rPr>
              <a:t>升级步骤</a:t>
            </a:r>
            <a:r>
              <a:rPr lang="en-US" altLang="zh-CN" sz="2000" dirty="0" smtClean="0">
                <a:solidFill>
                  <a:schemeClr val="bg1"/>
                </a:solidFill>
                <a:ea typeface="黑体" pitchFamily="49" charset="-122"/>
              </a:rPr>
              <a:t>—</a:t>
            </a:r>
            <a:r>
              <a:rPr lang="zh-CN" altLang="en-US" sz="2000" dirty="0" smtClean="0">
                <a:solidFill>
                  <a:schemeClr val="bg1"/>
                </a:solidFill>
                <a:ea typeface="黑体" pitchFamily="49" charset="-122"/>
              </a:rPr>
              <a:t>自助服务平台</a:t>
            </a:r>
            <a:endParaRPr lang="zh-CN" altLang="en-US" sz="2000" dirty="0">
              <a:solidFill>
                <a:schemeClr val="bg1"/>
              </a:solidFill>
              <a:ea typeface="黑体" pitchFamily="49" charset="-122"/>
            </a:endParaRPr>
          </a:p>
        </p:txBody>
      </p:sp>
    </p:spTree>
    <p:extLst>
      <p:ext uri="{BB962C8B-B14F-4D97-AF65-F5344CB8AC3E}">
        <p14:creationId xmlns:p14="http://schemas.microsoft.com/office/powerpoint/2010/main" val="1416620672"/>
      </p:ext>
    </p:extLst>
  </p:cSld>
  <p:clrMapOvr>
    <a:masterClrMapping/>
  </p:clrMapOvr>
  <p:transition>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3"/>
          <p:cNvSpPr>
            <a:spLocks noGrp="1"/>
          </p:cNvSpPr>
          <p:nvPr>
            <p:ph type="sldNum" sz="quarter" idx="12"/>
          </p:nvPr>
        </p:nvSpPr>
        <p:spPr bwMode="auto">
          <a:xfrm>
            <a:off x="8686800" y="6629400"/>
            <a:ext cx="457200" cy="157163"/>
          </a:xfrm>
          <a:prstGeom prst="rect">
            <a:avLst/>
          </a:prstGeom>
          <a:noFill/>
          <a:ln>
            <a:miter lim="800000"/>
            <a:headEnd/>
            <a:tailEnd/>
          </a:ln>
        </p:spPr>
        <p:txBody>
          <a:bodyPr/>
          <a:lstStyle/>
          <a:p>
            <a:endParaRPr lang="en-US" altLang="zh-CN"/>
          </a:p>
        </p:txBody>
      </p:sp>
      <p:sp>
        <p:nvSpPr>
          <p:cNvPr id="22532" name="Rectangle 4"/>
          <p:cNvSpPr>
            <a:spLocks noChangeArrowheads="1"/>
          </p:cNvSpPr>
          <p:nvPr/>
        </p:nvSpPr>
        <p:spPr bwMode="auto">
          <a:xfrm>
            <a:off x="250825" y="1125538"/>
            <a:ext cx="8664575" cy="5580062"/>
          </a:xfrm>
          <a:prstGeom prst="rect">
            <a:avLst/>
          </a:prstGeom>
          <a:noFill/>
          <a:ln w="9525" algn="ctr">
            <a:noFill/>
            <a:miter lim="800000"/>
            <a:headEnd/>
            <a:tailEnd/>
          </a:ln>
        </p:spPr>
        <p:txBody>
          <a:bodyPr/>
          <a:lstStyle/>
          <a:p>
            <a:pPr marL="1081088" lvl="1" indent="-360363" algn="l">
              <a:lnSpc>
                <a:spcPct val="130000"/>
              </a:lnSpc>
              <a:spcBef>
                <a:spcPct val="20000"/>
              </a:spcBef>
              <a:buClr>
                <a:srgbClr val="0074BC"/>
              </a:buClr>
              <a:buSzPct val="80000"/>
              <a:tabLst>
                <a:tab pos="176213" algn="l"/>
                <a:tab pos="354013" algn="l"/>
              </a:tabLst>
              <a:defRPr/>
            </a:pPr>
            <a:endParaRPr lang="en-US" altLang="zh-CN" sz="2400" b="1" dirty="0">
              <a:effectLst>
                <a:outerShdw blurRad="38100" dist="38100" dir="2700000" algn="tl">
                  <a:srgbClr val="000000">
                    <a:alpha val="43137"/>
                  </a:srgbClr>
                </a:outerShdw>
              </a:effectLst>
              <a:latin typeface="黑体" pitchFamily="2" charset="-122"/>
              <a:ea typeface="黑体" pitchFamily="2" charset="-122"/>
            </a:endParaRPr>
          </a:p>
        </p:txBody>
      </p:sp>
      <p:sp>
        <p:nvSpPr>
          <p:cNvPr id="2" name="矩形 1"/>
          <p:cNvSpPr/>
          <p:nvPr/>
        </p:nvSpPr>
        <p:spPr>
          <a:xfrm>
            <a:off x="5508104" y="332656"/>
            <a:ext cx="1723549" cy="400110"/>
          </a:xfrm>
          <a:prstGeom prst="rect">
            <a:avLst/>
          </a:prstGeom>
        </p:spPr>
        <p:txBody>
          <a:bodyPr wrap="none">
            <a:spAutoFit/>
          </a:bodyPr>
          <a:lstStyle/>
          <a:p>
            <a:pPr algn="l"/>
            <a:r>
              <a:rPr lang="zh-CN" altLang="en-US" sz="2000" dirty="0">
                <a:solidFill>
                  <a:schemeClr val="bg1"/>
                </a:solidFill>
                <a:latin typeface="黑体" pitchFamily="49" charset="-122"/>
                <a:ea typeface="黑体" pitchFamily="49" charset="-122"/>
              </a:rPr>
              <a:t>总体体系架构</a:t>
            </a:r>
            <a:endParaRPr lang="zh-CN" altLang="en-US" sz="2000" dirty="0">
              <a:solidFill>
                <a:schemeClr val="bg1"/>
              </a:solidFill>
              <a:ea typeface="黑体" pitchFamily="49" charset="-122"/>
            </a:endParaRPr>
          </a:p>
        </p:txBody>
      </p:sp>
      <p:grpSp>
        <p:nvGrpSpPr>
          <p:cNvPr id="6" name="组合 5"/>
          <p:cNvGrpSpPr/>
          <p:nvPr/>
        </p:nvGrpSpPr>
        <p:grpSpPr>
          <a:xfrm>
            <a:off x="323528" y="1340768"/>
            <a:ext cx="8496944" cy="5184576"/>
            <a:chOff x="467544" y="476672"/>
            <a:chExt cx="8136904" cy="6048672"/>
          </a:xfrm>
        </p:grpSpPr>
        <p:sp>
          <p:nvSpPr>
            <p:cNvPr id="7" name="矩形 6"/>
            <p:cNvSpPr/>
            <p:nvPr/>
          </p:nvSpPr>
          <p:spPr>
            <a:xfrm>
              <a:off x="467544" y="476672"/>
              <a:ext cx="792088" cy="6048672"/>
            </a:xfrm>
            <a:prstGeom prst="rect">
              <a:avLst/>
            </a:prstGeom>
            <a:gradFill flip="none" rotWithShape="1">
              <a:gsLst>
                <a:gs pos="0">
                  <a:srgbClr val="03D4A8"/>
                </a:gs>
                <a:gs pos="25000">
                  <a:srgbClr val="21D6E0"/>
                </a:gs>
                <a:gs pos="75000">
                  <a:srgbClr val="0087E6"/>
                </a:gs>
                <a:gs pos="100000">
                  <a:srgbClr val="005CBF"/>
                </a:gs>
              </a:gsLst>
              <a:lin ang="10800000" scaled="0"/>
              <a:tileRect/>
            </a:gra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t>规范制度</a:t>
              </a:r>
              <a:endParaRPr lang="zh-CN" altLang="en-US" sz="3600" dirty="0"/>
            </a:p>
          </p:txBody>
        </p:sp>
        <p:sp>
          <p:nvSpPr>
            <p:cNvPr id="8" name="矩形 7"/>
            <p:cNvSpPr/>
            <p:nvPr/>
          </p:nvSpPr>
          <p:spPr>
            <a:xfrm>
              <a:off x="7812360" y="476672"/>
              <a:ext cx="792088" cy="6048672"/>
            </a:xfrm>
            <a:prstGeom prst="rect">
              <a:avLst/>
            </a:prstGeom>
            <a:gradFill flip="none" rotWithShape="1">
              <a:gsLst>
                <a:gs pos="0">
                  <a:srgbClr val="03D4A8"/>
                </a:gs>
                <a:gs pos="25000">
                  <a:srgbClr val="21D6E0"/>
                </a:gs>
                <a:gs pos="75000">
                  <a:srgbClr val="0087E6"/>
                </a:gs>
                <a:gs pos="100000">
                  <a:srgbClr val="005CBF"/>
                </a:gs>
              </a:gsLst>
              <a:lin ang="10800000" scaled="0"/>
              <a:tileRect/>
            </a:gra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运维体系</a:t>
              </a:r>
            </a:p>
          </p:txBody>
        </p:sp>
        <p:sp>
          <p:nvSpPr>
            <p:cNvPr id="9" name="矩形 8"/>
            <p:cNvSpPr/>
            <p:nvPr/>
          </p:nvSpPr>
          <p:spPr>
            <a:xfrm>
              <a:off x="1259632" y="523419"/>
              <a:ext cx="6552728" cy="338554"/>
            </a:xfrm>
            <a:prstGeom prst="rect">
              <a:avLst/>
            </a:prstGeom>
            <a:gradFill>
              <a:gsLst>
                <a:gs pos="0">
                  <a:srgbClr val="FFFF00"/>
                </a:gs>
                <a:gs pos="13000">
                  <a:srgbClr val="FFA800"/>
                </a:gs>
                <a:gs pos="28000">
                  <a:srgbClr val="825600"/>
                </a:gs>
                <a:gs pos="42999">
                  <a:srgbClr val="FFA800"/>
                </a:gs>
                <a:gs pos="58000">
                  <a:srgbClr val="825600"/>
                </a:gs>
                <a:gs pos="72000">
                  <a:srgbClr val="FFA800"/>
                </a:gs>
                <a:gs pos="87000">
                  <a:srgbClr val="825600"/>
                </a:gs>
                <a:gs pos="100000">
                  <a:srgbClr val="FFA800"/>
                </a:gs>
              </a:gsLst>
              <a:lin ang="6000000" scaled="0"/>
            </a:gradFill>
            <a:ln w="25400">
              <a:solidFill>
                <a:srgbClr val="FFC000"/>
              </a:solidFill>
            </a:ln>
            <a:scene3d>
              <a:camera prst="orthographicFront"/>
              <a:lightRig rig="threePt" dir="t"/>
            </a:scene3d>
            <a:sp3d extrusionH="76200" contourW="12700">
              <a:extrusionClr>
                <a:schemeClr val="accent6">
                  <a:lumMod val="75000"/>
                </a:schemeClr>
              </a:extrusionClr>
              <a:contourClr>
                <a:schemeClr val="accent6">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sz="1600" dirty="0" smtClean="0"/>
                <a:t>用户层</a:t>
              </a:r>
              <a:r>
                <a:rPr lang="zh-CN" altLang="en-US" sz="1200" dirty="0" smtClean="0"/>
                <a:t>（管理者、教师、学生、工作人员、校友、访客）</a:t>
              </a:r>
              <a:endParaRPr lang="zh-CN" altLang="en-US" sz="1600" dirty="0"/>
            </a:p>
          </p:txBody>
        </p:sp>
        <p:sp>
          <p:nvSpPr>
            <p:cNvPr id="10" name="矩形 9"/>
            <p:cNvSpPr/>
            <p:nvPr/>
          </p:nvSpPr>
          <p:spPr>
            <a:xfrm>
              <a:off x="1259632" y="924108"/>
              <a:ext cx="6552728" cy="307777"/>
            </a:xfrm>
            <a:prstGeom prst="rect">
              <a:avLst/>
            </a:prstGeom>
            <a:gradFill flip="none" rotWithShape="1">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1"/>
              <a:tileRect/>
            </a:gradFill>
            <a:ln w="25400">
              <a:solidFill>
                <a:srgbClr val="FFC000"/>
              </a:solidFill>
            </a:ln>
            <a:scene3d>
              <a:camera prst="orthographicFront"/>
              <a:lightRig rig="threePt" dir="t"/>
            </a:scene3d>
            <a:sp3d extrusionH="76200" contourW="12700">
              <a:extrusionClr>
                <a:schemeClr val="accent6">
                  <a:lumMod val="75000"/>
                </a:schemeClr>
              </a:extrusionClr>
              <a:contourClr>
                <a:schemeClr val="accent6">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zh-CN" altLang="en-US" sz="1400" dirty="0"/>
                <a:t>感知卡片层（</a:t>
              </a:r>
              <a:r>
                <a:rPr lang="en-US" altLang="zh-CN" sz="1400" dirty="0"/>
                <a:t>IC</a:t>
              </a:r>
              <a:r>
                <a:rPr lang="zh-CN" altLang="en-US" sz="1400" dirty="0"/>
                <a:t>卡、</a:t>
              </a:r>
              <a:r>
                <a:rPr lang="en-US" altLang="zh-CN" sz="1400" dirty="0"/>
                <a:t>RFID</a:t>
              </a:r>
              <a:r>
                <a:rPr lang="zh-CN" altLang="en-US" sz="1400" dirty="0"/>
                <a:t>卡、条码卡、手机卡、银行卡、各类支付卡</a:t>
              </a:r>
              <a:r>
                <a:rPr lang="en-US" altLang="zh-CN" sz="1400" dirty="0"/>
                <a:t>….</a:t>
              </a:r>
              <a:r>
                <a:rPr lang="zh-CN" altLang="en-US" sz="1400" dirty="0"/>
                <a:t>）</a:t>
              </a:r>
            </a:p>
          </p:txBody>
        </p:sp>
        <p:sp>
          <p:nvSpPr>
            <p:cNvPr id="11" name="矩形 10"/>
            <p:cNvSpPr/>
            <p:nvPr/>
          </p:nvSpPr>
          <p:spPr>
            <a:xfrm>
              <a:off x="1259632" y="1284148"/>
              <a:ext cx="6552728" cy="307777"/>
            </a:xfrm>
            <a:prstGeom prst="rect">
              <a:avLst/>
            </a:prstGeom>
            <a:gradFill>
              <a:gsLst>
                <a:gs pos="0">
                  <a:srgbClr val="FFFF00"/>
                </a:gs>
                <a:gs pos="13000">
                  <a:srgbClr val="FFA800"/>
                </a:gs>
                <a:gs pos="28000">
                  <a:srgbClr val="825600"/>
                </a:gs>
                <a:gs pos="42999">
                  <a:srgbClr val="FFA800"/>
                </a:gs>
                <a:gs pos="58000">
                  <a:srgbClr val="825600"/>
                </a:gs>
                <a:gs pos="72000">
                  <a:srgbClr val="FFA800"/>
                </a:gs>
                <a:gs pos="87000">
                  <a:srgbClr val="825600"/>
                </a:gs>
                <a:gs pos="100000">
                  <a:srgbClr val="FFA800"/>
                </a:gs>
              </a:gsLst>
              <a:lin ang="6000000" scaled="0"/>
            </a:gradFill>
            <a:ln w="25400">
              <a:solidFill>
                <a:srgbClr val="FFC000"/>
              </a:solidFill>
            </a:ln>
            <a:scene3d>
              <a:camera prst="orthographicFront"/>
              <a:lightRig rig="threePt" dir="t"/>
            </a:scene3d>
            <a:sp3d extrusionH="76200" contourW="12700">
              <a:extrusionClr>
                <a:schemeClr val="accent6">
                  <a:lumMod val="75000"/>
                </a:schemeClr>
              </a:extrusionClr>
              <a:contourClr>
                <a:schemeClr val="accent6">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zh-CN" altLang="en-US" sz="1400" dirty="0"/>
                <a:t>感知终端层（</a:t>
              </a:r>
              <a:r>
                <a:rPr lang="en-US" altLang="zh-CN" sz="1400" dirty="0"/>
                <a:t>POS</a:t>
              </a:r>
              <a:r>
                <a:rPr lang="zh-CN" altLang="en-US" sz="1400" dirty="0"/>
                <a:t>机、智慧服务站、门禁、车载、巡更、</a:t>
              </a:r>
              <a:r>
                <a:rPr lang="en-US" altLang="zh-CN" sz="1400" dirty="0"/>
                <a:t>….</a:t>
              </a:r>
              <a:r>
                <a:rPr lang="zh-CN" altLang="en-US" sz="1400" dirty="0"/>
                <a:t>）</a:t>
              </a:r>
            </a:p>
          </p:txBody>
        </p:sp>
        <p:sp>
          <p:nvSpPr>
            <p:cNvPr id="12" name="矩形 11"/>
            <p:cNvSpPr/>
            <p:nvPr/>
          </p:nvSpPr>
          <p:spPr>
            <a:xfrm>
              <a:off x="1259632" y="1628800"/>
              <a:ext cx="6552728" cy="338554"/>
            </a:xfrm>
            <a:prstGeom prst="rect">
              <a:avLst/>
            </a:prstGeom>
            <a:gradFill flip="none" rotWithShape="1">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1"/>
              <a:tileRect/>
            </a:gradFill>
            <a:ln w="25400">
              <a:solidFill>
                <a:srgbClr val="FFC000"/>
              </a:solidFill>
            </a:ln>
            <a:scene3d>
              <a:camera prst="orthographicFront"/>
              <a:lightRig rig="threePt" dir="t"/>
            </a:scene3d>
            <a:sp3d extrusionH="76200" contourW="12700">
              <a:extrusionClr>
                <a:schemeClr val="accent6">
                  <a:lumMod val="75000"/>
                </a:schemeClr>
              </a:extrusionClr>
              <a:contourClr>
                <a:schemeClr val="accent6">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zh-CN" altLang="en-US" sz="1600" dirty="0"/>
                <a:t>通讯层</a:t>
              </a:r>
            </a:p>
          </p:txBody>
        </p:sp>
        <p:sp>
          <p:nvSpPr>
            <p:cNvPr id="13" name="矩形 12"/>
            <p:cNvSpPr/>
            <p:nvPr/>
          </p:nvSpPr>
          <p:spPr>
            <a:xfrm>
              <a:off x="1259632" y="1988840"/>
              <a:ext cx="6552728" cy="1800200"/>
            </a:xfrm>
            <a:prstGeom prst="rect">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600" dirty="0"/>
                <a:t>智隆校园通应用系统</a:t>
              </a:r>
              <a:endParaRPr lang="en-US" altLang="zh-CN" sz="1600" dirty="0"/>
            </a:p>
            <a:p>
              <a:pPr algn="ctr"/>
              <a:endParaRPr lang="zh-CN" altLang="en-US" sz="1600" dirty="0"/>
            </a:p>
          </p:txBody>
        </p:sp>
        <p:sp>
          <p:nvSpPr>
            <p:cNvPr id="14" name="圆角矩形 13"/>
            <p:cNvSpPr/>
            <p:nvPr/>
          </p:nvSpPr>
          <p:spPr>
            <a:xfrm>
              <a:off x="1331640" y="2348880"/>
              <a:ext cx="1584176" cy="1368152"/>
            </a:xfrm>
            <a:prstGeom prst="roundRect">
              <a:avLst/>
            </a:prstGeom>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81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smtClean="0"/>
                <a:t>支付服务类</a:t>
              </a:r>
              <a:endParaRPr lang="en-US" altLang="zh-CN" dirty="0" smtClean="0"/>
            </a:p>
            <a:p>
              <a:r>
                <a:rPr lang="zh-CN" altLang="en-US" sz="1100" dirty="0" smtClean="0"/>
                <a:t>食堂</a:t>
              </a:r>
              <a:r>
                <a:rPr lang="zh-CN" altLang="en-US" sz="1100" dirty="0"/>
                <a:t>消费</a:t>
              </a:r>
              <a:r>
                <a:rPr lang="zh-CN" altLang="en-US" sz="1100" dirty="0" smtClean="0"/>
                <a:t>、浴室消费</a:t>
              </a:r>
              <a:endParaRPr lang="en-US" altLang="zh-CN" sz="1100" dirty="0" smtClean="0"/>
            </a:p>
            <a:p>
              <a:r>
                <a:rPr lang="zh-CN" altLang="en-US" sz="1100" dirty="0" smtClean="0"/>
                <a:t>电控收费、班车收费</a:t>
              </a:r>
              <a:endParaRPr lang="en-US" altLang="zh-CN" sz="1100" dirty="0" smtClean="0"/>
            </a:p>
            <a:p>
              <a:r>
                <a:rPr lang="zh-CN" altLang="en-US" sz="1100" dirty="0" smtClean="0"/>
                <a:t>医疗收费、自助洗衣</a:t>
              </a:r>
              <a:endParaRPr lang="en-US" altLang="zh-CN" sz="1100" dirty="0" smtClean="0"/>
            </a:p>
            <a:p>
              <a:r>
                <a:rPr lang="zh-CN" altLang="en-US" sz="1100" dirty="0" smtClean="0"/>
                <a:t>自助复印、图书超期</a:t>
              </a:r>
              <a:endParaRPr lang="en-US" altLang="zh-CN" sz="1100" dirty="0" smtClean="0"/>
            </a:p>
            <a:p>
              <a:r>
                <a:rPr lang="zh-CN" altLang="en-US" sz="1100" dirty="0" smtClean="0"/>
                <a:t>上机收费、超市消费</a:t>
              </a:r>
              <a:endParaRPr lang="en-US" altLang="zh-CN" sz="1100" dirty="0" smtClean="0"/>
            </a:p>
            <a:p>
              <a:r>
                <a:rPr lang="zh-CN" altLang="en-US" sz="1100" dirty="0"/>
                <a:t>实体</a:t>
              </a:r>
              <a:r>
                <a:rPr lang="zh-CN" altLang="en-US" sz="1100" dirty="0" smtClean="0"/>
                <a:t>网点收费</a:t>
              </a:r>
              <a:endParaRPr lang="zh-CN" altLang="en-US" sz="1100" dirty="0"/>
            </a:p>
          </p:txBody>
        </p:sp>
        <p:sp>
          <p:nvSpPr>
            <p:cNvPr id="15" name="圆角矩形 14"/>
            <p:cNvSpPr/>
            <p:nvPr/>
          </p:nvSpPr>
          <p:spPr>
            <a:xfrm>
              <a:off x="2915816" y="2348880"/>
              <a:ext cx="1584176" cy="1368152"/>
            </a:xfrm>
            <a:prstGeom prst="roundRect">
              <a:avLst/>
            </a:prstGeom>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81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a:t>身份管理类</a:t>
              </a:r>
              <a:endParaRPr lang="en-US" altLang="zh-CN" dirty="0"/>
            </a:p>
            <a:p>
              <a:r>
                <a:rPr lang="zh-CN" altLang="en-US" sz="1100" dirty="0"/>
                <a:t>门禁管理、通道管理</a:t>
              </a:r>
              <a:endParaRPr lang="en-US" altLang="zh-CN" sz="1100" dirty="0"/>
            </a:p>
            <a:p>
              <a:r>
                <a:rPr lang="zh-CN" altLang="en-US" sz="1100" dirty="0"/>
                <a:t>考勤管理、签到管理</a:t>
              </a:r>
              <a:endParaRPr lang="en-US" altLang="zh-CN" sz="1100" dirty="0"/>
            </a:p>
            <a:p>
              <a:r>
                <a:rPr lang="zh-CN" altLang="en-US" sz="1100" dirty="0"/>
                <a:t>巡更管理、学生注册</a:t>
              </a:r>
              <a:endParaRPr lang="en-US" altLang="zh-CN" sz="1100" dirty="0"/>
            </a:p>
            <a:p>
              <a:r>
                <a:rPr lang="zh-CN" altLang="en-US" sz="1100" dirty="0"/>
                <a:t>电子讲台、考试报名</a:t>
              </a:r>
              <a:endParaRPr lang="en-US" altLang="zh-CN" sz="1100" dirty="0"/>
            </a:p>
          </p:txBody>
        </p:sp>
        <p:sp>
          <p:nvSpPr>
            <p:cNvPr id="16" name="圆角矩形 15"/>
            <p:cNvSpPr/>
            <p:nvPr/>
          </p:nvSpPr>
          <p:spPr>
            <a:xfrm>
              <a:off x="4499992" y="2348880"/>
              <a:ext cx="1584176" cy="1368152"/>
            </a:xfrm>
            <a:prstGeom prst="roundRect">
              <a:avLst/>
            </a:prstGeom>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81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a:t>自助服务类</a:t>
              </a:r>
              <a:endParaRPr lang="en-US" altLang="zh-CN" dirty="0"/>
            </a:p>
            <a:p>
              <a:r>
                <a:rPr lang="zh-CN" altLang="en-US" sz="1100" dirty="0"/>
                <a:t>信息门户、</a:t>
              </a:r>
              <a:r>
                <a:rPr lang="en-US" altLang="zh-CN" sz="1100" dirty="0" err="1"/>
                <a:t>callcenter</a:t>
              </a:r>
              <a:endParaRPr lang="en-US" altLang="zh-CN" sz="1100" dirty="0"/>
            </a:p>
            <a:p>
              <a:r>
                <a:rPr lang="zh-CN" altLang="en-US" sz="1100" dirty="0"/>
                <a:t>自助查询、手机查询</a:t>
              </a:r>
              <a:endParaRPr lang="en-US" altLang="zh-CN" sz="1100" dirty="0"/>
            </a:p>
            <a:p>
              <a:r>
                <a:rPr lang="zh-CN" altLang="en-US" sz="1100" dirty="0"/>
                <a:t>信息推送、管理信息</a:t>
              </a:r>
              <a:endParaRPr lang="en-US" altLang="zh-CN" sz="1100" dirty="0"/>
            </a:p>
            <a:p>
              <a:r>
                <a:rPr lang="zh-CN" altLang="en-US" sz="1100" dirty="0"/>
                <a:t>社区信息、手持终端</a:t>
              </a:r>
              <a:endParaRPr lang="en-US" altLang="zh-CN" sz="1100" dirty="0"/>
            </a:p>
            <a:p>
              <a:endParaRPr lang="en-US" altLang="zh-CN" dirty="0"/>
            </a:p>
          </p:txBody>
        </p:sp>
        <p:sp>
          <p:nvSpPr>
            <p:cNvPr id="17" name="圆角矩形 16"/>
            <p:cNvSpPr/>
            <p:nvPr/>
          </p:nvSpPr>
          <p:spPr>
            <a:xfrm>
              <a:off x="6084168" y="2348880"/>
              <a:ext cx="1728192" cy="1368152"/>
            </a:xfrm>
            <a:prstGeom prst="roundRect">
              <a:avLst/>
            </a:prstGeom>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81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smtClean="0"/>
                <a:t>接口服务</a:t>
              </a:r>
              <a:endParaRPr lang="en-US" altLang="zh-CN" dirty="0"/>
            </a:p>
            <a:p>
              <a:r>
                <a:rPr lang="zh-CN" altLang="en-US" sz="1100" dirty="0" smtClean="0"/>
                <a:t>图书馆系统、教务系统</a:t>
              </a:r>
              <a:endParaRPr lang="en-US" altLang="zh-CN" sz="1100" dirty="0" smtClean="0"/>
            </a:p>
            <a:p>
              <a:r>
                <a:rPr lang="zh-CN" altLang="en-US" sz="1100" dirty="0" smtClean="0"/>
                <a:t>研究生系统、上机系统</a:t>
              </a:r>
              <a:endParaRPr lang="en-US" altLang="zh-CN" sz="1100" dirty="0" smtClean="0"/>
            </a:p>
            <a:p>
              <a:r>
                <a:rPr lang="zh-CN" altLang="en-US" sz="1100" dirty="0" smtClean="0"/>
                <a:t>智慧校园、学工系统</a:t>
              </a:r>
              <a:endParaRPr lang="en-US" altLang="zh-CN" sz="1100" dirty="0" smtClean="0"/>
            </a:p>
            <a:p>
              <a:r>
                <a:rPr lang="zh-CN" altLang="en-US" sz="1100" dirty="0" smtClean="0"/>
                <a:t>人事系统、资产系统</a:t>
              </a:r>
              <a:endParaRPr lang="en-US" altLang="zh-CN" sz="1100" dirty="0" smtClean="0"/>
            </a:p>
            <a:p>
              <a:r>
                <a:rPr lang="zh-CN" altLang="en-US" sz="1100" dirty="0" smtClean="0"/>
                <a:t>财务系统、通用接口</a:t>
              </a:r>
              <a:endParaRPr lang="en-US" altLang="zh-CN" dirty="0"/>
            </a:p>
            <a:p>
              <a:endParaRPr lang="en-US" altLang="zh-CN" dirty="0"/>
            </a:p>
          </p:txBody>
        </p:sp>
        <p:sp>
          <p:nvSpPr>
            <p:cNvPr id="18" name="矩形 17"/>
            <p:cNvSpPr/>
            <p:nvPr/>
          </p:nvSpPr>
          <p:spPr>
            <a:xfrm>
              <a:off x="1259632" y="3789040"/>
              <a:ext cx="6552728" cy="936104"/>
            </a:xfrm>
            <a:prstGeom prst="rect">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600" dirty="0"/>
                <a:t>智隆校园通核心管理平台</a:t>
              </a:r>
            </a:p>
          </p:txBody>
        </p:sp>
        <p:sp>
          <p:nvSpPr>
            <p:cNvPr id="19" name="圆角矩形 18"/>
            <p:cNvSpPr/>
            <p:nvPr/>
          </p:nvSpPr>
          <p:spPr>
            <a:xfrm>
              <a:off x="1403648" y="4149080"/>
              <a:ext cx="1152128" cy="216024"/>
            </a:xfrm>
            <a:prstGeom prst="roundRect">
              <a:avLst/>
            </a:prstGeom>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81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客户管理</a:t>
              </a:r>
            </a:p>
          </p:txBody>
        </p:sp>
        <p:sp>
          <p:nvSpPr>
            <p:cNvPr id="20" name="圆角矩形 19"/>
            <p:cNvSpPr/>
            <p:nvPr/>
          </p:nvSpPr>
          <p:spPr>
            <a:xfrm>
              <a:off x="1403648" y="4437112"/>
              <a:ext cx="1152128" cy="216024"/>
            </a:xfrm>
            <a:prstGeom prst="roundRect">
              <a:avLst/>
            </a:prstGeom>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81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财务管理</a:t>
              </a:r>
            </a:p>
          </p:txBody>
        </p:sp>
        <p:sp>
          <p:nvSpPr>
            <p:cNvPr id="21" name="圆角矩形 20"/>
            <p:cNvSpPr/>
            <p:nvPr/>
          </p:nvSpPr>
          <p:spPr>
            <a:xfrm>
              <a:off x="2699792" y="4149080"/>
              <a:ext cx="1152128" cy="216024"/>
            </a:xfrm>
            <a:prstGeom prst="roundRect">
              <a:avLst/>
            </a:prstGeom>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81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商户管理</a:t>
              </a:r>
            </a:p>
          </p:txBody>
        </p:sp>
        <p:sp>
          <p:nvSpPr>
            <p:cNvPr id="22" name="圆角矩形 21"/>
            <p:cNvSpPr/>
            <p:nvPr/>
          </p:nvSpPr>
          <p:spPr>
            <a:xfrm>
              <a:off x="2699792" y="4437112"/>
              <a:ext cx="1152128" cy="216024"/>
            </a:xfrm>
            <a:prstGeom prst="roundRect">
              <a:avLst/>
            </a:prstGeom>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81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自助支付</a:t>
              </a:r>
            </a:p>
          </p:txBody>
        </p:sp>
        <p:sp>
          <p:nvSpPr>
            <p:cNvPr id="23" name="圆角矩形 22"/>
            <p:cNvSpPr/>
            <p:nvPr/>
          </p:nvSpPr>
          <p:spPr>
            <a:xfrm>
              <a:off x="3995936" y="4149080"/>
              <a:ext cx="1152128" cy="224408"/>
            </a:xfrm>
            <a:prstGeom prst="roundRect">
              <a:avLst/>
            </a:prstGeom>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81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卡务管理</a:t>
              </a:r>
            </a:p>
          </p:txBody>
        </p:sp>
        <p:sp>
          <p:nvSpPr>
            <p:cNvPr id="24" name="圆角矩形 23"/>
            <p:cNvSpPr/>
            <p:nvPr/>
          </p:nvSpPr>
          <p:spPr>
            <a:xfrm>
              <a:off x="3995936" y="4437112"/>
              <a:ext cx="1152128" cy="216024"/>
            </a:xfrm>
            <a:prstGeom prst="roundRect">
              <a:avLst/>
            </a:prstGeom>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81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监控中心</a:t>
              </a:r>
            </a:p>
          </p:txBody>
        </p:sp>
        <p:sp>
          <p:nvSpPr>
            <p:cNvPr id="25" name="圆角矩形 24"/>
            <p:cNvSpPr/>
            <p:nvPr/>
          </p:nvSpPr>
          <p:spPr>
            <a:xfrm>
              <a:off x="5292080" y="4149080"/>
              <a:ext cx="1152128" cy="216024"/>
            </a:xfrm>
            <a:prstGeom prst="roundRect">
              <a:avLst/>
            </a:prstGeom>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81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密钥管理</a:t>
              </a:r>
            </a:p>
          </p:txBody>
        </p:sp>
        <p:sp>
          <p:nvSpPr>
            <p:cNvPr id="26" name="圆角矩形 25"/>
            <p:cNvSpPr/>
            <p:nvPr/>
          </p:nvSpPr>
          <p:spPr>
            <a:xfrm>
              <a:off x="5292080" y="4437112"/>
              <a:ext cx="1152128" cy="216024"/>
            </a:xfrm>
            <a:prstGeom prst="roundRect">
              <a:avLst/>
            </a:prstGeom>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81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拍照制卡</a:t>
              </a:r>
            </a:p>
          </p:txBody>
        </p:sp>
        <p:sp>
          <p:nvSpPr>
            <p:cNvPr id="27" name="圆角矩形 26"/>
            <p:cNvSpPr/>
            <p:nvPr/>
          </p:nvSpPr>
          <p:spPr>
            <a:xfrm>
              <a:off x="6516216" y="4149080"/>
              <a:ext cx="1152128" cy="216024"/>
            </a:xfrm>
            <a:prstGeom prst="roundRect">
              <a:avLst/>
            </a:prstGeom>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81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管理中心</a:t>
              </a:r>
            </a:p>
          </p:txBody>
        </p:sp>
        <p:sp>
          <p:nvSpPr>
            <p:cNvPr id="28" name="圆角矩形 27"/>
            <p:cNvSpPr/>
            <p:nvPr/>
          </p:nvSpPr>
          <p:spPr>
            <a:xfrm>
              <a:off x="6516216" y="4437112"/>
              <a:ext cx="1152128" cy="216024"/>
            </a:xfrm>
            <a:prstGeom prst="roundRect">
              <a:avLst/>
            </a:prstGeom>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81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通讯中间件</a:t>
              </a:r>
            </a:p>
          </p:txBody>
        </p:sp>
        <p:sp>
          <p:nvSpPr>
            <p:cNvPr id="29" name="矩形 28"/>
            <p:cNvSpPr/>
            <p:nvPr/>
          </p:nvSpPr>
          <p:spPr>
            <a:xfrm>
              <a:off x="1259632" y="5445224"/>
              <a:ext cx="6552728" cy="360040"/>
            </a:xfrm>
            <a:prstGeom prst="rect">
              <a:avLst/>
            </a:prstGeom>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600" dirty="0"/>
                <a:t>网络基础设施（校园网、教科网、校园通专网）</a:t>
              </a:r>
            </a:p>
          </p:txBody>
        </p:sp>
        <p:sp>
          <p:nvSpPr>
            <p:cNvPr id="30" name="矩形 29"/>
            <p:cNvSpPr/>
            <p:nvPr/>
          </p:nvSpPr>
          <p:spPr>
            <a:xfrm>
              <a:off x="1259632" y="5805264"/>
              <a:ext cx="6552728" cy="720080"/>
            </a:xfrm>
            <a:prstGeom prst="rect">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600" dirty="0"/>
                <a:t>数据层</a:t>
              </a:r>
              <a:endParaRPr lang="en-US" altLang="zh-CN" sz="1600" dirty="0"/>
            </a:p>
            <a:p>
              <a:pPr algn="ctr"/>
              <a:endParaRPr lang="zh-CN" altLang="en-US" sz="1600" dirty="0"/>
            </a:p>
          </p:txBody>
        </p:sp>
        <p:sp>
          <p:nvSpPr>
            <p:cNvPr id="31" name="流程图: 磁盘 30"/>
            <p:cNvSpPr/>
            <p:nvPr/>
          </p:nvSpPr>
          <p:spPr>
            <a:xfrm>
              <a:off x="1547664" y="6093296"/>
              <a:ext cx="1080120" cy="432048"/>
            </a:xfrm>
            <a:prstGeom prst="flowChartMagneticDisk">
              <a:avLst/>
            </a:prstGeom>
            <a:gradFill flip="none" rotWithShape="1">
              <a:gsLst>
                <a:gs pos="0">
                  <a:srgbClr val="03D4A8"/>
                </a:gs>
                <a:gs pos="25000">
                  <a:srgbClr val="21D6E0"/>
                </a:gs>
                <a:gs pos="75000">
                  <a:srgbClr val="0087E6"/>
                </a:gs>
                <a:gs pos="100000">
                  <a:srgbClr val="005CBF"/>
                </a:gs>
              </a:gsLst>
              <a:lin ang="5400000" scaled="1"/>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云计算数据库</a:t>
              </a:r>
            </a:p>
          </p:txBody>
        </p:sp>
        <p:sp>
          <p:nvSpPr>
            <p:cNvPr id="32" name="流程图: 磁盘 31"/>
            <p:cNvSpPr/>
            <p:nvPr/>
          </p:nvSpPr>
          <p:spPr>
            <a:xfrm>
              <a:off x="2843808" y="6093296"/>
              <a:ext cx="936104" cy="432048"/>
            </a:xfrm>
            <a:prstGeom prst="flowChartMagneticDisk">
              <a:avLst/>
            </a:prstGeom>
            <a:gradFill flip="none" rotWithShape="1">
              <a:gsLst>
                <a:gs pos="0">
                  <a:srgbClr val="03D4A8"/>
                </a:gs>
                <a:gs pos="25000">
                  <a:srgbClr val="21D6E0"/>
                </a:gs>
                <a:gs pos="75000">
                  <a:srgbClr val="0087E6"/>
                </a:gs>
                <a:gs pos="100000">
                  <a:srgbClr val="005CBF"/>
                </a:gs>
              </a:gsLst>
              <a:lin ang="5400000" scaled="1"/>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共享数据库</a:t>
              </a:r>
            </a:p>
          </p:txBody>
        </p:sp>
        <p:sp>
          <p:nvSpPr>
            <p:cNvPr id="33" name="流程图: 磁盘 32"/>
            <p:cNvSpPr/>
            <p:nvPr/>
          </p:nvSpPr>
          <p:spPr>
            <a:xfrm>
              <a:off x="4067944" y="6093296"/>
              <a:ext cx="1080120" cy="432048"/>
            </a:xfrm>
            <a:prstGeom prst="flowChartMagneticDisk">
              <a:avLst/>
            </a:prstGeom>
            <a:gradFill flip="none" rotWithShape="1">
              <a:gsLst>
                <a:gs pos="0">
                  <a:srgbClr val="03D4A8"/>
                </a:gs>
                <a:gs pos="25000">
                  <a:srgbClr val="21D6E0"/>
                </a:gs>
                <a:gs pos="75000">
                  <a:srgbClr val="0087E6"/>
                </a:gs>
                <a:gs pos="100000">
                  <a:srgbClr val="005CBF"/>
                </a:gs>
              </a:gsLst>
              <a:lin ang="5400000" scaled="1"/>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校园通数据库</a:t>
              </a:r>
            </a:p>
          </p:txBody>
        </p:sp>
        <p:sp>
          <p:nvSpPr>
            <p:cNvPr id="34" name="流程图: 磁盘 33"/>
            <p:cNvSpPr/>
            <p:nvPr/>
          </p:nvSpPr>
          <p:spPr>
            <a:xfrm>
              <a:off x="5292080" y="6093296"/>
              <a:ext cx="1080120" cy="432048"/>
            </a:xfrm>
            <a:prstGeom prst="flowChartMagneticDisk">
              <a:avLst/>
            </a:prstGeom>
            <a:gradFill flip="none" rotWithShape="1">
              <a:gsLst>
                <a:gs pos="0">
                  <a:srgbClr val="03D4A8"/>
                </a:gs>
                <a:gs pos="25000">
                  <a:srgbClr val="21D6E0"/>
                </a:gs>
                <a:gs pos="75000">
                  <a:srgbClr val="0087E6"/>
                </a:gs>
                <a:gs pos="100000">
                  <a:srgbClr val="005CBF"/>
                </a:gs>
              </a:gsLst>
              <a:lin ang="5400000" scaled="1"/>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各业务数据库</a:t>
              </a:r>
            </a:p>
          </p:txBody>
        </p:sp>
        <p:sp>
          <p:nvSpPr>
            <p:cNvPr id="35" name="流程图: 磁盘 34"/>
            <p:cNvSpPr/>
            <p:nvPr/>
          </p:nvSpPr>
          <p:spPr>
            <a:xfrm>
              <a:off x="6516216" y="6093296"/>
              <a:ext cx="1080120" cy="432048"/>
            </a:xfrm>
            <a:prstGeom prst="flowChartMagneticDisk">
              <a:avLst/>
            </a:prstGeom>
            <a:gradFill flip="none" rotWithShape="1">
              <a:gsLst>
                <a:gs pos="0">
                  <a:srgbClr val="03D4A8"/>
                </a:gs>
                <a:gs pos="25000">
                  <a:srgbClr val="21D6E0"/>
                </a:gs>
                <a:gs pos="75000">
                  <a:srgbClr val="0087E6"/>
                </a:gs>
                <a:gs pos="100000">
                  <a:srgbClr val="005CBF"/>
                </a:gs>
              </a:gsLst>
              <a:lin ang="5400000" scaled="1"/>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图书数据库</a:t>
              </a:r>
            </a:p>
          </p:txBody>
        </p:sp>
        <p:sp>
          <p:nvSpPr>
            <p:cNvPr id="36" name="矩形 35"/>
            <p:cNvSpPr/>
            <p:nvPr/>
          </p:nvSpPr>
          <p:spPr>
            <a:xfrm>
              <a:off x="1259632" y="4725144"/>
              <a:ext cx="6552728" cy="720080"/>
            </a:xfrm>
            <a:prstGeom prst="rect">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600" dirty="0"/>
                <a:t>校园通核心数据库</a:t>
              </a:r>
            </a:p>
          </p:txBody>
        </p:sp>
        <p:sp>
          <p:nvSpPr>
            <p:cNvPr id="37" name="流程图: 磁盘 36"/>
            <p:cNvSpPr/>
            <p:nvPr/>
          </p:nvSpPr>
          <p:spPr>
            <a:xfrm>
              <a:off x="1547664" y="5085184"/>
              <a:ext cx="792088" cy="360040"/>
            </a:xfrm>
            <a:prstGeom prst="flowChartMagneticDisk">
              <a:avLst/>
            </a:prstGeom>
            <a:gradFill flip="none" rotWithShape="1">
              <a:gsLst>
                <a:gs pos="0">
                  <a:srgbClr val="03D4A8"/>
                </a:gs>
                <a:gs pos="25000">
                  <a:srgbClr val="21D6E0"/>
                </a:gs>
                <a:gs pos="75000">
                  <a:srgbClr val="0087E6"/>
                </a:gs>
                <a:gs pos="100000">
                  <a:srgbClr val="005CBF"/>
                </a:gs>
              </a:gsLst>
              <a:lin ang="5400000" scaled="1"/>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账户信息</a:t>
              </a:r>
              <a:endParaRPr lang="zh-CN" altLang="en-US" sz="1100" dirty="0"/>
            </a:p>
          </p:txBody>
        </p:sp>
        <p:sp>
          <p:nvSpPr>
            <p:cNvPr id="38" name="流程图: 磁盘 37"/>
            <p:cNvSpPr/>
            <p:nvPr/>
          </p:nvSpPr>
          <p:spPr>
            <a:xfrm>
              <a:off x="2843808" y="5085184"/>
              <a:ext cx="792088" cy="360040"/>
            </a:xfrm>
            <a:prstGeom prst="flowChartMagneticDisk">
              <a:avLst/>
            </a:prstGeom>
            <a:gradFill flip="none" rotWithShape="1">
              <a:gsLst>
                <a:gs pos="0">
                  <a:srgbClr val="03D4A8"/>
                </a:gs>
                <a:gs pos="25000">
                  <a:srgbClr val="21D6E0"/>
                </a:gs>
                <a:gs pos="75000">
                  <a:srgbClr val="0087E6"/>
                </a:gs>
                <a:gs pos="100000">
                  <a:srgbClr val="005CBF"/>
                </a:gs>
              </a:gsLst>
              <a:lin ang="5400000" scaled="1"/>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交易信息</a:t>
              </a:r>
            </a:p>
          </p:txBody>
        </p:sp>
        <p:sp>
          <p:nvSpPr>
            <p:cNvPr id="39" name="流程图: 磁盘 38"/>
            <p:cNvSpPr/>
            <p:nvPr/>
          </p:nvSpPr>
          <p:spPr>
            <a:xfrm>
              <a:off x="4067944" y="5085184"/>
              <a:ext cx="792088" cy="360040"/>
            </a:xfrm>
            <a:prstGeom prst="flowChartMagneticDisk">
              <a:avLst/>
            </a:prstGeom>
            <a:gradFill flip="none" rotWithShape="1">
              <a:gsLst>
                <a:gs pos="0">
                  <a:srgbClr val="03D4A8"/>
                </a:gs>
                <a:gs pos="25000">
                  <a:srgbClr val="21D6E0"/>
                </a:gs>
                <a:gs pos="75000">
                  <a:srgbClr val="0087E6"/>
                </a:gs>
                <a:gs pos="100000">
                  <a:srgbClr val="005CBF"/>
                </a:gs>
              </a:gsLst>
              <a:lin ang="5400000" scaled="1"/>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客户信息</a:t>
              </a:r>
            </a:p>
          </p:txBody>
        </p:sp>
        <p:sp>
          <p:nvSpPr>
            <p:cNvPr id="40" name="流程图: 磁盘 39"/>
            <p:cNvSpPr/>
            <p:nvPr/>
          </p:nvSpPr>
          <p:spPr>
            <a:xfrm>
              <a:off x="5292080" y="5085184"/>
              <a:ext cx="792088" cy="360040"/>
            </a:xfrm>
            <a:prstGeom prst="flowChartMagneticDisk">
              <a:avLst/>
            </a:prstGeom>
            <a:gradFill flip="none" rotWithShape="1">
              <a:gsLst>
                <a:gs pos="0">
                  <a:srgbClr val="03D4A8"/>
                </a:gs>
                <a:gs pos="25000">
                  <a:srgbClr val="21D6E0"/>
                </a:gs>
                <a:gs pos="75000">
                  <a:srgbClr val="0087E6"/>
                </a:gs>
                <a:gs pos="100000">
                  <a:srgbClr val="005CBF"/>
                </a:gs>
              </a:gsLst>
              <a:lin ang="5400000" scaled="1"/>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身份信息</a:t>
              </a:r>
            </a:p>
          </p:txBody>
        </p:sp>
        <p:sp>
          <p:nvSpPr>
            <p:cNvPr id="41" name="流程图: 磁盘 40"/>
            <p:cNvSpPr/>
            <p:nvPr/>
          </p:nvSpPr>
          <p:spPr>
            <a:xfrm>
              <a:off x="6516216" y="5085184"/>
              <a:ext cx="792088" cy="360040"/>
            </a:xfrm>
            <a:prstGeom prst="flowChartMagneticDisk">
              <a:avLst/>
            </a:prstGeom>
            <a:gradFill flip="none" rotWithShape="1">
              <a:gsLst>
                <a:gs pos="0">
                  <a:srgbClr val="03D4A8"/>
                </a:gs>
                <a:gs pos="25000">
                  <a:srgbClr val="21D6E0"/>
                </a:gs>
                <a:gs pos="75000">
                  <a:srgbClr val="0087E6"/>
                </a:gs>
                <a:gs pos="100000">
                  <a:srgbClr val="005CBF"/>
                </a:gs>
              </a:gsLst>
              <a:lin ang="5400000" scaled="1"/>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公共信息</a:t>
              </a:r>
            </a:p>
          </p:txBody>
        </p:sp>
      </p:grpSp>
    </p:spTree>
  </p:cSld>
  <p:clrMapOvr>
    <a:masterClrMapping/>
  </p:clrMapOvr>
  <p:transition>
    <p:cover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27584" y="1340768"/>
            <a:ext cx="7560840" cy="5256584"/>
            <a:chOff x="539552" y="332656"/>
            <a:chExt cx="8064896" cy="6264696"/>
          </a:xfrm>
        </p:grpSpPr>
        <p:sp>
          <p:nvSpPr>
            <p:cNvPr id="5" name="圆角矩形 4"/>
            <p:cNvSpPr/>
            <p:nvPr/>
          </p:nvSpPr>
          <p:spPr>
            <a:xfrm>
              <a:off x="611560" y="332656"/>
              <a:ext cx="7992888" cy="2376264"/>
            </a:xfrm>
            <a:prstGeom prst="roundRect">
              <a:avLst/>
            </a:prstGeom>
            <a:solidFill>
              <a:schemeClr val="accent4">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5508104" y="692696"/>
              <a:ext cx="2880320" cy="1584176"/>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a:t>校园通中心机房</a:t>
              </a:r>
            </a:p>
          </p:txBody>
        </p:sp>
        <p:pic>
          <p:nvPicPr>
            <p:cNvPr id="7" name="Picture 2"/>
            <p:cNvPicPr>
              <a:picLocks noChangeAspect="1" noChangeArrowheads="1"/>
            </p:cNvPicPr>
            <p:nvPr/>
          </p:nvPicPr>
          <p:blipFill>
            <a:blip r:embed="rId2" cstate="print"/>
            <a:srcRect/>
            <a:stretch>
              <a:fillRect/>
            </a:stretch>
          </p:blipFill>
          <p:spPr bwMode="auto">
            <a:xfrm>
              <a:off x="5724128" y="1247031"/>
              <a:ext cx="2514600" cy="885825"/>
            </a:xfrm>
            <a:prstGeom prst="rect">
              <a:avLst/>
            </a:prstGeom>
            <a:noFill/>
            <a:ln w="9525">
              <a:noFill/>
              <a:miter lim="800000"/>
              <a:headEnd/>
              <a:tailEnd/>
            </a:ln>
          </p:spPr>
        </p:pic>
        <p:sp>
          <p:nvSpPr>
            <p:cNvPr id="8" name="云形标注 7"/>
            <p:cNvSpPr/>
            <p:nvPr/>
          </p:nvSpPr>
          <p:spPr>
            <a:xfrm>
              <a:off x="3491880" y="3212976"/>
              <a:ext cx="3816424" cy="576064"/>
            </a:xfrm>
            <a:prstGeom prst="cloudCallou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教育网</a:t>
              </a:r>
              <a:r>
                <a:rPr lang="en-US" altLang="zh-CN" sz="1400" dirty="0" smtClean="0"/>
                <a:t>/</a:t>
              </a:r>
              <a:r>
                <a:rPr lang="zh-CN" altLang="en-US" sz="1400" dirty="0" smtClean="0"/>
                <a:t>校园网</a:t>
              </a:r>
              <a:r>
                <a:rPr lang="en-US" altLang="zh-CN" sz="1400" dirty="0" smtClean="0"/>
                <a:t>/</a:t>
              </a:r>
              <a:r>
                <a:rPr lang="zh-CN" altLang="en-US" sz="1400" dirty="0" smtClean="0"/>
                <a:t>校园通专网</a:t>
              </a:r>
              <a:endParaRPr lang="zh-CN" altLang="en-US" sz="1400" dirty="0"/>
            </a:p>
          </p:txBody>
        </p:sp>
        <p:grpSp>
          <p:nvGrpSpPr>
            <p:cNvPr id="9" name="组合 66"/>
            <p:cNvGrpSpPr/>
            <p:nvPr/>
          </p:nvGrpSpPr>
          <p:grpSpPr>
            <a:xfrm>
              <a:off x="539552" y="4221088"/>
              <a:ext cx="3888432" cy="2376264"/>
              <a:chOff x="323528" y="4221088"/>
              <a:chExt cx="3888432" cy="2376264"/>
            </a:xfrm>
          </p:grpSpPr>
          <p:sp>
            <p:nvSpPr>
              <p:cNvPr id="52" name="圆角矩形 9"/>
              <p:cNvSpPr/>
              <p:nvPr/>
            </p:nvSpPr>
            <p:spPr>
              <a:xfrm>
                <a:off x="323528" y="4221088"/>
                <a:ext cx="3888432" cy="2376264"/>
              </a:xfrm>
              <a:prstGeom prst="roundRect">
                <a:avLst/>
              </a:prstGeom>
              <a:solidFill>
                <a:schemeClr val="accent4">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18"/>
              <p:cNvGrpSpPr/>
              <p:nvPr/>
            </p:nvGrpSpPr>
            <p:grpSpPr>
              <a:xfrm>
                <a:off x="539552" y="5373216"/>
                <a:ext cx="3312368" cy="576064"/>
                <a:chOff x="899592" y="4293096"/>
                <a:chExt cx="2808312" cy="864096"/>
              </a:xfrm>
            </p:grpSpPr>
            <p:sp>
              <p:nvSpPr>
                <p:cNvPr id="66" name="圆角矩形 8"/>
                <p:cNvSpPr/>
                <p:nvPr/>
              </p:nvSpPr>
              <p:spPr>
                <a:xfrm>
                  <a:off x="899592" y="4293096"/>
                  <a:ext cx="2808312" cy="864096"/>
                </a:xfrm>
                <a:prstGeom prst="round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900" dirty="0" smtClean="0">
                      <a:solidFill>
                        <a:srgbClr val="FF0000"/>
                      </a:solidFill>
                    </a:rPr>
                    <a:t>消费、考勤、门禁、智慧服务站</a:t>
                  </a:r>
                  <a:r>
                    <a:rPr lang="en-US" altLang="zh-CN" sz="900" dirty="0" smtClean="0">
                      <a:solidFill>
                        <a:srgbClr val="FF0000"/>
                      </a:solidFill>
                    </a:rPr>
                    <a:t>,</a:t>
                  </a:r>
                  <a:r>
                    <a:rPr lang="zh-CN" altLang="en-US" sz="900" dirty="0" smtClean="0">
                      <a:solidFill>
                        <a:srgbClr val="FF0000"/>
                      </a:solidFill>
                    </a:rPr>
                    <a:t>各类服务终端</a:t>
                  </a:r>
                  <a:endParaRPr lang="zh-CN" altLang="en-US" sz="900" dirty="0">
                    <a:solidFill>
                      <a:srgbClr val="FF0000"/>
                    </a:solidFill>
                  </a:endParaRPr>
                </a:p>
              </p:txBody>
            </p:sp>
            <p:pic>
              <p:nvPicPr>
                <p:cNvPr id="67" name="Picture 8"/>
                <p:cNvPicPr>
                  <a:picLocks noChangeAspect="1" noChangeArrowheads="1"/>
                </p:cNvPicPr>
                <p:nvPr/>
              </p:nvPicPr>
              <p:blipFill>
                <a:blip r:embed="rId3" cstate="print"/>
                <a:srcRect/>
                <a:stretch>
                  <a:fillRect/>
                </a:stretch>
              </p:blipFill>
              <p:spPr bwMode="auto">
                <a:xfrm>
                  <a:off x="1043609" y="4630189"/>
                  <a:ext cx="576063" cy="382987"/>
                </a:xfrm>
                <a:prstGeom prst="rect">
                  <a:avLst/>
                </a:prstGeom>
                <a:noFill/>
                <a:ln w="9525">
                  <a:noFill/>
                  <a:miter lim="800000"/>
                  <a:headEnd/>
                  <a:tailEnd/>
                </a:ln>
              </p:spPr>
            </p:pic>
            <p:pic>
              <p:nvPicPr>
                <p:cNvPr id="68" name="Picture 9"/>
                <p:cNvPicPr>
                  <a:picLocks noChangeAspect="1" noChangeArrowheads="1"/>
                </p:cNvPicPr>
                <p:nvPr/>
              </p:nvPicPr>
              <p:blipFill>
                <a:blip r:embed="rId4" cstate="print"/>
                <a:srcRect/>
                <a:stretch>
                  <a:fillRect/>
                </a:stretch>
              </p:blipFill>
              <p:spPr bwMode="auto">
                <a:xfrm>
                  <a:off x="1691680" y="4646590"/>
                  <a:ext cx="504056" cy="366586"/>
                </a:xfrm>
                <a:prstGeom prst="rect">
                  <a:avLst/>
                </a:prstGeom>
                <a:noFill/>
                <a:ln w="9525">
                  <a:noFill/>
                  <a:miter lim="800000"/>
                  <a:headEnd/>
                  <a:tailEnd/>
                </a:ln>
              </p:spPr>
            </p:pic>
            <p:pic>
              <p:nvPicPr>
                <p:cNvPr id="69" name="Picture 10"/>
                <p:cNvPicPr>
                  <a:picLocks noChangeAspect="1" noChangeArrowheads="1"/>
                </p:cNvPicPr>
                <p:nvPr/>
              </p:nvPicPr>
              <p:blipFill>
                <a:blip r:embed="rId5" cstate="print"/>
                <a:srcRect/>
                <a:stretch>
                  <a:fillRect/>
                </a:stretch>
              </p:blipFill>
              <p:spPr bwMode="auto">
                <a:xfrm>
                  <a:off x="2267744" y="4654116"/>
                  <a:ext cx="288032" cy="431068"/>
                </a:xfrm>
                <a:prstGeom prst="rect">
                  <a:avLst/>
                </a:prstGeom>
                <a:noFill/>
                <a:ln w="9525">
                  <a:noFill/>
                  <a:miter lim="800000"/>
                  <a:headEnd/>
                  <a:tailEnd/>
                </a:ln>
              </p:spPr>
            </p:pic>
            <p:pic>
              <p:nvPicPr>
                <p:cNvPr id="70" name="Picture 11"/>
                <p:cNvPicPr>
                  <a:picLocks noChangeAspect="1" noChangeArrowheads="1"/>
                </p:cNvPicPr>
                <p:nvPr/>
              </p:nvPicPr>
              <p:blipFill>
                <a:blip r:embed="rId6" cstate="print"/>
                <a:srcRect/>
                <a:stretch>
                  <a:fillRect/>
                </a:stretch>
              </p:blipFill>
              <p:spPr bwMode="auto">
                <a:xfrm>
                  <a:off x="2627784" y="4634751"/>
                  <a:ext cx="432048" cy="450433"/>
                </a:xfrm>
                <a:prstGeom prst="rect">
                  <a:avLst/>
                </a:prstGeom>
                <a:noFill/>
                <a:ln w="9525">
                  <a:noFill/>
                  <a:miter lim="800000"/>
                  <a:headEnd/>
                  <a:tailEnd/>
                </a:ln>
              </p:spPr>
            </p:pic>
            <p:pic>
              <p:nvPicPr>
                <p:cNvPr id="71" name="Picture 13"/>
                <p:cNvPicPr>
                  <a:picLocks noChangeAspect="1" noChangeArrowheads="1"/>
                </p:cNvPicPr>
                <p:nvPr/>
              </p:nvPicPr>
              <p:blipFill>
                <a:blip r:embed="rId7" cstate="print"/>
                <a:srcRect/>
                <a:stretch>
                  <a:fillRect/>
                </a:stretch>
              </p:blipFill>
              <p:spPr bwMode="auto">
                <a:xfrm>
                  <a:off x="3131840" y="4612010"/>
                  <a:ext cx="432048" cy="545182"/>
                </a:xfrm>
                <a:prstGeom prst="rect">
                  <a:avLst/>
                </a:prstGeom>
                <a:noFill/>
                <a:ln w="9525">
                  <a:noFill/>
                  <a:miter lim="800000"/>
                  <a:headEnd/>
                  <a:tailEnd/>
                </a:ln>
              </p:spPr>
            </p:pic>
          </p:grpSp>
          <p:sp>
            <p:nvSpPr>
              <p:cNvPr id="54" name="圆角矩形 53"/>
              <p:cNvSpPr/>
              <p:nvPr/>
            </p:nvSpPr>
            <p:spPr>
              <a:xfrm>
                <a:off x="683568" y="6093296"/>
                <a:ext cx="122413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A</a:t>
                </a:r>
                <a:r>
                  <a:rPr lang="zh-CN" altLang="en-US" sz="1400" dirty="0" smtClean="0"/>
                  <a:t>校区</a:t>
                </a:r>
                <a:endParaRPr lang="zh-CN" altLang="en-US" sz="1400" dirty="0"/>
              </a:p>
            </p:txBody>
          </p:sp>
          <p:grpSp>
            <p:nvGrpSpPr>
              <p:cNvPr id="55" name="组合 25"/>
              <p:cNvGrpSpPr/>
              <p:nvPr/>
            </p:nvGrpSpPr>
            <p:grpSpPr>
              <a:xfrm>
                <a:off x="2555776" y="6021288"/>
                <a:ext cx="1152128" cy="432048"/>
                <a:chOff x="1259632" y="4797152"/>
                <a:chExt cx="1292721" cy="438150"/>
              </a:xfrm>
            </p:grpSpPr>
            <p:pic>
              <p:nvPicPr>
                <p:cNvPr id="63" name="Picture 14"/>
                <p:cNvPicPr>
                  <a:picLocks noChangeAspect="1" noChangeArrowheads="1"/>
                </p:cNvPicPr>
                <p:nvPr/>
              </p:nvPicPr>
              <p:blipFill>
                <a:blip r:embed="rId8" cstate="print"/>
                <a:srcRect/>
                <a:stretch>
                  <a:fillRect/>
                </a:stretch>
              </p:blipFill>
              <p:spPr bwMode="auto">
                <a:xfrm>
                  <a:off x="1259632" y="4797152"/>
                  <a:ext cx="428625" cy="438150"/>
                </a:xfrm>
                <a:prstGeom prst="rect">
                  <a:avLst/>
                </a:prstGeom>
                <a:noFill/>
                <a:ln w="9525">
                  <a:noFill/>
                  <a:miter lim="800000"/>
                  <a:headEnd/>
                  <a:tailEnd/>
                </a:ln>
              </p:spPr>
            </p:pic>
            <p:pic>
              <p:nvPicPr>
                <p:cNvPr id="64" name="Picture 14"/>
                <p:cNvPicPr>
                  <a:picLocks noChangeAspect="1" noChangeArrowheads="1"/>
                </p:cNvPicPr>
                <p:nvPr/>
              </p:nvPicPr>
              <p:blipFill>
                <a:blip r:embed="rId8" cstate="print"/>
                <a:srcRect/>
                <a:stretch>
                  <a:fillRect/>
                </a:stretch>
              </p:blipFill>
              <p:spPr bwMode="auto">
                <a:xfrm>
                  <a:off x="1691680" y="4797152"/>
                  <a:ext cx="428625" cy="438150"/>
                </a:xfrm>
                <a:prstGeom prst="rect">
                  <a:avLst/>
                </a:prstGeom>
                <a:noFill/>
                <a:ln w="9525">
                  <a:noFill/>
                  <a:miter lim="800000"/>
                  <a:headEnd/>
                  <a:tailEnd/>
                </a:ln>
              </p:spPr>
            </p:pic>
            <p:pic>
              <p:nvPicPr>
                <p:cNvPr id="65" name="Picture 14"/>
                <p:cNvPicPr>
                  <a:picLocks noChangeAspect="1" noChangeArrowheads="1"/>
                </p:cNvPicPr>
                <p:nvPr/>
              </p:nvPicPr>
              <p:blipFill>
                <a:blip r:embed="rId8" cstate="print"/>
                <a:srcRect/>
                <a:stretch>
                  <a:fillRect/>
                </a:stretch>
              </p:blipFill>
              <p:spPr bwMode="auto">
                <a:xfrm>
                  <a:off x="2123728" y="4797152"/>
                  <a:ext cx="428625" cy="438150"/>
                </a:xfrm>
                <a:prstGeom prst="rect">
                  <a:avLst/>
                </a:prstGeom>
                <a:noFill/>
                <a:ln w="9525">
                  <a:noFill/>
                  <a:miter lim="800000"/>
                  <a:headEnd/>
                  <a:tailEnd/>
                </a:ln>
              </p:spPr>
            </p:pic>
          </p:grpSp>
          <p:grpSp>
            <p:nvGrpSpPr>
              <p:cNvPr id="56" name="组合 32"/>
              <p:cNvGrpSpPr/>
              <p:nvPr/>
            </p:nvGrpSpPr>
            <p:grpSpPr>
              <a:xfrm>
                <a:off x="2411760" y="4437113"/>
                <a:ext cx="1656184" cy="732248"/>
                <a:chOff x="1043608" y="3789040"/>
                <a:chExt cx="2160240" cy="951922"/>
              </a:xfrm>
            </p:grpSpPr>
            <p:sp>
              <p:nvSpPr>
                <p:cNvPr id="60" name="椭圆 59"/>
                <p:cNvSpPr/>
                <p:nvPr/>
              </p:nvSpPr>
              <p:spPr>
                <a:xfrm>
                  <a:off x="1043608" y="3789040"/>
                  <a:ext cx="2160240" cy="9361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1" name="Picture 15"/>
                <p:cNvPicPr>
                  <a:picLocks noChangeAspect="1" noChangeArrowheads="1"/>
                </p:cNvPicPr>
                <p:nvPr/>
              </p:nvPicPr>
              <p:blipFill>
                <a:blip r:embed="rId9" cstate="print"/>
                <a:srcRect/>
                <a:stretch>
                  <a:fillRect/>
                </a:stretch>
              </p:blipFill>
              <p:spPr bwMode="auto">
                <a:xfrm>
                  <a:off x="1403648" y="4005064"/>
                  <a:ext cx="638175" cy="542925"/>
                </a:xfrm>
                <a:prstGeom prst="rect">
                  <a:avLst/>
                </a:prstGeom>
                <a:noFill/>
                <a:ln w="9525">
                  <a:noFill/>
                  <a:miter lim="800000"/>
                  <a:headEnd/>
                  <a:tailEnd/>
                </a:ln>
              </p:spPr>
            </p:pic>
            <p:sp>
              <p:nvSpPr>
                <p:cNvPr id="62" name="TextBox 61"/>
                <p:cNvSpPr txBox="1"/>
                <p:nvPr/>
              </p:nvSpPr>
              <p:spPr>
                <a:xfrm>
                  <a:off x="2123729" y="3882646"/>
                  <a:ext cx="864097" cy="858316"/>
                </a:xfrm>
                <a:prstGeom prst="rect">
                  <a:avLst/>
                </a:prstGeom>
                <a:noFill/>
              </p:spPr>
              <p:txBody>
                <a:bodyPr wrap="square" rtlCol="0">
                  <a:spAutoFit/>
                </a:bodyPr>
                <a:lstStyle/>
                <a:p>
                  <a:r>
                    <a:rPr lang="zh-CN" altLang="en-US" sz="1000" dirty="0" smtClean="0"/>
                    <a:t>校园通服务分中心</a:t>
                  </a:r>
                  <a:endParaRPr lang="zh-CN" altLang="en-US" sz="1000" dirty="0"/>
                </a:p>
              </p:txBody>
            </p:sp>
          </p:grpSp>
          <p:grpSp>
            <p:nvGrpSpPr>
              <p:cNvPr id="57" name="组合 35"/>
              <p:cNvGrpSpPr/>
              <p:nvPr/>
            </p:nvGrpSpPr>
            <p:grpSpPr>
              <a:xfrm>
                <a:off x="611560" y="4365104"/>
                <a:ext cx="1584176" cy="936104"/>
                <a:chOff x="1259632" y="3861048"/>
                <a:chExt cx="1584176" cy="936104"/>
              </a:xfrm>
            </p:grpSpPr>
            <p:sp>
              <p:nvSpPr>
                <p:cNvPr id="58" name="圆角矩形 57"/>
                <p:cNvSpPr/>
                <p:nvPr/>
              </p:nvSpPr>
              <p:spPr>
                <a:xfrm>
                  <a:off x="1259632" y="3861048"/>
                  <a:ext cx="1584176"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000" dirty="0" smtClean="0"/>
                    <a:t>通用前置、通讯中间件</a:t>
                  </a:r>
                  <a:endParaRPr lang="zh-CN" altLang="en-US" sz="1000" dirty="0"/>
                </a:p>
              </p:txBody>
            </p:sp>
            <p:pic>
              <p:nvPicPr>
                <p:cNvPr id="59" name="Picture 16"/>
                <p:cNvPicPr>
                  <a:picLocks noChangeAspect="1" noChangeArrowheads="1"/>
                </p:cNvPicPr>
                <p:nvPr/>
              </p:nvPicPr>
              <p:blipFill>
                <a:blip r:embed="rId10" cstate="print"/>
                <a:srcRect/>
                <a:stretch>
                  <a:fillRect/>
                </a:stretch>
              </p:blipFill>
              <p:spPr bwMode="auto">
                <a:xfrm>
                  <a:off x="1475656" y="4221088"/>
                  <a:ext cx="1137726" cy="504056"/>
                </a:xfrm>
                <a:prstGeom prst="rect">
                  <a:avLst/>
                </a:prstGeom>
                <a:noFill/>
                <a:ln w="9525">
                  <a:noFill/>
                  <a:miter lim="800000"/>
                  <a:headEnd/>
                  <a:tailEnd/>
                </a:ln>
              </p:spPr>
            </p:pic>
          </p:grpSp>
        </p:grpSp>
        <p:sp>
          <p:nvSpPr>
            <p:cNvPr id="10" name="闪电形 9"/>
            <p:cNvSpPr/>
            <p:nvPr/>
          </p:nvSpPr>
          <p:spPr>
            <a:xfrm>
              <a:off x="3275856" y="3861048"/>
              <a:ext cx="1368152" cy="288032"/>
            </a:xfrm>
            <a:prstGeom prst="lightningBolt">
              <a:avLst/>
            </a:prstGeom>
            <a:solidFill>
              <a:srgbClr val="FFFF00"/>
            </a:solidFill>
            <a:scene3d>
              <a:camera prst="orthographicFront">
                <a:rot lat="0" lon="54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37"/>
            <p:cNvGrpSpPr/>
            <p:nvPr/>
          </p:nvGrpSpPr>
          <p:grpSpPr>
            <a:xfrm>
              <a:off x="3059832" y="476672"/>
              <a:ext cx="2232248" cy="720080"/>
              <a:chOff x="1043608" y="3695430"/>
              <a:chExt cx="2160240" cy="936104"/>
            </a:xfrm>
          </p:grpSpPr>
          <p:sp>
            <p:nvSpPr>
              <p:cNvPr id="49" name="椭圆 48"/>
              <p:cNvSpPr/>
              <p:nvPr/>
            </p:nvSpPr>
            <p:spPr>
              <a:xfrm>
                <a:off x="1043608" y="3695430"/>
                <a:ext cx="2160240" cy="9361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0" name="Picture 15"/>
              <p:cNvPicPr>
                <a:picLocks noChangeAspect="1" noChangeArrowheads="1"/>
              </p:cNvPicPr>
              <p:nvPr/>
            </p:nvPicPr>
            <p:blipFill>
              <a:blip r:embed="rId9" cstate="print"/>
              <a:srcRect/>
              <a:stretch>
                <a:fillRect/>
              </a:stretch>
            </p:blipFill>
            <p:spPr bwMode="auto">
              <a:xfrm>
                <a:off x="1322349" y="3882649"/>
                <a:ext cx="487796" cy="542925"/>
              </a:xfrm>
              <a:prstGeom prst="rect">
                <a:avLst/>
              </a:prstGeom>
              <a:noFill/>
              <a:ln w="9525">
                <a:noFill/>
                <a:miter lim="800000"/>
                <a:headEnd/>
                <a:tailEnd/>
              </a:ln>
            </p:spPr>
          </p:pic>
          <p:sp>
            <p:nvSpPr>
              <p:cNvPr id="51" name="TextBox 50"/>
              <p:cNvSpPr txBox="1"/>
              <p:nvPr/>
            </p:nvSpPr>
            <p:spPr>
              <a:xfrm>
                <a:off x="2339751" y="3789040"/>
                <a:ext cx="864097" cy="667580"/>
              </a:xfrm>
              <a:prstGeom prst="rect">
                <a:avLst/>
              </a:prstGeom>
              <a:noFill/>
            </p:spPr>
            <p:txBody>
              <a:bodyPr wrap="square" rtlCol="0">
                <a:spAutoFit/>
              </a:bodyPr>
              <a:lstStyle/>
              <a:p>
                <a:r>
                  <a:rPr lang="zh-CN" altLang="en-US" sz="1100" dirty="0" smtClean="0"/>
                  <a:t>校园通管理服务中心</a:t>
                </a:r>
                <a:endParaRPr lang="zh-CN" altLang="en-US" sz="1100" dirty="0"/>
              </a:p>
            </p:txBody>
          </p:sp>
        </p:grpSp>
        <p:grpSp>
          <p:nvGrpSpPr>
            <p:cNvPr id="12" name="组合 42"/>
            <p:cNvGrpSpPr/>
            <p:nvPr/>
          </p:nvGrpSpPr>
          <p:grpSpPr>
            <a:xfrm>
              <a:off x="3275856" y="1628800"/>
              <a:ext cx="1872208" cy="720080"/>
              <a:chOff x="1259632" y="3861048"/>
              <a:chExt cx="1584176" cy="936104"/>
            </a:xfrm>
          </p:grpSpPr>
          <p:sp>
            <p:nvSpPr>
              <p:cNvPr id="47" name="圆角矩形 46"/>
              <p:cNvSpPr/>
              <p:nvPr/>
            </p:nvSpPr>
            <p:spPr>
              <a:xfrm>
                <a:off x="1259632" y="3861048"/>
                <a:ext cx="1584176"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000" dirty="0" smtClean="0"/>
                  <a:t>通用前置、通讯中间件</a:t>
                </a:r>
                <a:endParaRPr lang="zh-CN" altLang="en-US" sz="1000" dirty="0"/>
              </a:p>
            </p:txBody>
          </p:sp>
          <p:pic>
            <p:nvPicPr>
              <p:cNvPr id="48" name="Picture 16"/>
              <p:cNvPicPr>
                <a:picLocks noChangeAspect="1" noChangeArrowheads="1"/>
              </p:cNvPicPr>
              <p:nvPr/>
            </p:nvPicPr>
            <p:blipFill>
              <a:blip r:embed="rId10" cstate="print"/>
              <a:srcRect/>
              <a:stretch>
                <a:fillRect/>
              </a:stretch>
            </p:blipFill>
            <p:spPr bwMode="auto">
              <a:xfrm>
                <a:off x="1475656" y="4221088"/>
                <a:ext cx="1137726" cy="504056"/>
              </a:xfrm>
              <a:prstGeom prst="rect">
                <a:avLst/>
              </a:prstGeom>
              <a:noFill/>
              <a:ln w="9525">
                <a:noFill/>
                <a:miter lim="800000"/>
                <a:headEnd/>
                <a:tailEnd/>
              </a:ln>
            </p:spPr>
          </p:pic>
        </p:grpSp>
        <p:sp>
          <p:nvSpPr>
            <p:cNvPr id="13" name="圆角矩形 12"/>
            <p:cNvSpPr/>
            <p:nvPr/>
          </p:nvSpPr>
          <p:spPr>
            <a:xfrm>
              <a:off x="1115616" y="548680"/>
              <a:ext cx="172819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主校区</a:t>
              </a:r>
              <a:endParaRPr lang="zh-CN" altLang="en-US" dirty="0"/>
            </a:p>
          </p:txBody>
        </p:sp>
        <p:grpSp>
          <p:nvGrpSpPr>
            <p:cNvPr id="14" name="组合 67"/>
            <p:cNvGrpSpPr/>
            <p:nvPr/>
          </p:nvGrpSpPr>
          <p:grpSpPr>
            <a:xfrm>
              <a:off x="4644008" y="4221088"/>
              <a:ext cx="3888432" cy="2376264"/>
              <a:chOff x="4644008" y="4149080"/>
              <a:chExt cx="3888432" cy="2376264"/>
            </a:xfrm>
          </p:grpSpPr>
          <p:sp>
            <p:nvSpPr>
              <p:cNvPr id="27" name="圆角矩形 26"/>
              <p:cNvSpPr/>
              <p:nvPr/>
            </p:nvSpPr>
            <p:spPr>
              <a:xfrm>
                <a:off x="4644008" y="4149080"/>
                <a:ext cx="3888432" cy="2376264"/>
              </a:xfrm>
              <a:prstGeom prst="roundRect">
                <a:avLst/>
              </a:prstGeom>
              <a:solidFill>
                <a:schemeClr val="accent4">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47"/>
              <p:cNvGrpSpPr/>
              <p:nvPr/>
            </p:nvGrpSpPr>
            <p:grpSpPr>
              <a:xfrm>
                <a:off x="4932040" y="5301208"/>
                <a:ext cx="3312368" cy="576064"/>
                <a:chOff x="899592" y="4293096"/>
                <a:chExt cx="2808312" cy="864096"/>
              </a:xfrm>
            </p:grpSpPr>
            <p:sp>
              <p:nvSpPr>
                <p:cNvPr id="41" name="圆角矩形 40"/>
                <p:cNvSpPr/>
                <p:nvPr/>
              </p:nvSpPr>
              <p:spPr>
                <a:xfrm>
                  <a:off x="899592" y="4293096"/>
                  <a:ext cx="2808312" cy="864096"/>
                </a:xfrm>
                <a:prstGeom prst="round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900" dirty="0" smtClean="0">
                      <a:solidFill>
                        <a:srgbClr val="FF0000"/>
                      </a:solidFill>
                    </a:rPr>
                    <a:t>消费、考勤、门禁、智慧服务站</a:t>
                  </a:r>
                  <a:r>
                    <a:rPr lang="en-US" altLang="zh-CN" sz="900" dirty="0" smtClean="0">
                      <a:solidFill>
                        <a:srgbClr val="FF0000"/>
                      </a:solidFill>
                    </a:rPr>
                    <a:t>,</a:t>
                  </a:r>
                  <a:r>
                    <a:rPr lang="zh-CN" altLang="en-US" sz="900" dirty="0" smtClean="0">
                      <a:solidFill>
                        <a:srgbClr val="FF0000"/>
                      </a:solidFill>
                    </a:rPr>
                    <a:t>各类服务终端</a:t>
                  </a:r>
                  <a:endParaRPr lang="zh-CN" altLang="en-US" sz="900" dirty="0">
                    <a:solidFill>
                      <a:srgbClr val="FF0000"/>
                    </a:solidFill>
                  </a:endParaRPr>
                </a:p>
              </p:txBody>
            </p:sp>
            <p:pic>
              <p:nvPicPr>
                <p:cNvPr id="42" name="Picture 8"/>
                <p:cNvPicPr>
                  <a:picLocks noChangeAspect="1" noChangeArrowheads="1"/>
                </p:cNvPicPr>
                <p:nvPr/>
              </p:nvPicPr>
              <p:blipFill>
                <a:blip r:embed="rId3" cstate="print"/>
                <a:srcRect/>
                <a:stretch>
                  <a:fillRect/>
                </a:stretch>
              </p:blipFill>
              <p:spPr bwMode="auto">
                <a:xfrm>
                  <a:off x="1043609" y="4630189"/>
                  <a:ext cx="576063" cy="382987"/>
                </a:xfrm>
                <a:prstGeom prst="rect">
                  <a:avLst/>
                </a:prstGeom>
                <a:noFill/>
                <a:ln w="9525">
                  <a:noFill/>
                  <a:miter lim="800000"/>
                  <a:headEnd/>
                  <a:tailEnd/>
                </a:ln>
              </p:spPr>
            </p:pic>
            <p:pic>
              <p:nvPicPr>
                <p:cNvPr id="43" name="Picture 9"/>
                <p:cNvPicPr>
                  <a:picLocks noChangeAspect="1" noChangeArrowheads="1"/>
                </p:cNvPicPr>
                <p:nvPr/>
              </p:nvPicPr>
              <p:blipFill>
                <a:blip r:embed="rId11" cstate="print"/>
                <a:srcRect/>
                <a:stretch>
                  <a:fillRect/>
                </a:stretch>
              </p:blipFill>
              <p:spPr bwMode="auto">
                <a:xfrm>
                  <a:off x="1691680" y="4646590"/>
                  <a:ext cx="504056" cy="366586"/>
                </a:xfrm>
                <a:prstGeom prst="rect">
                  <a:avLst/>
                </a:prstGeom>
                <a:noFill/>
                <a:ln w="9525">
                  <a:noFill/>
                  <a:miter lim="800000"/>
                  <a:headEnd/>
                  <a:tailEnd/>
                </a:ln>
              </p:spPr>
            </p:pic>
            <p:pic>
              <p:nvPicPr>
                <p:cNvPr id="44" name="Picture 10"/>
                <p:cNvPicPr>
                  <a:picLocks noChangeAspect="1" noChangeArrowheads="1"/>
                </p:cNvPicPr>
                <p:nvPr/>
              </p:nvPicPr>
              <p:blipFill>
                <a:blip r:embed="rId12" cstate="print"/>
                <a:srcRect/>
                <a:stretch>
                  <a:fillRect/>
                </a:stretch>
              </p:blipFill>
              <p:spPr bwMode="auto">
                <a:xfrm>
                  <a:off x="2267744" y="4654116"/>
                  <a:ext cx="288032" cy="431068"/>
                </a:xfrm>
                <a:prstGeom prst="rect">
                  <a:avLst/>
                </a:prstGeom>
                <a:noFill/>
                <a:ln w="9525">
                  <a:noFill/>
                  <a:miter lim="800000"/>
                  <a:headEnd/>
                  <a:tailEnd/>
                </a:ln>
              </p:spPr>
            </p:pic>
            <p:pic>
              <p:nvPicPr>
                <p:cNvPr id="45" name="Picture 11"/>
                <p:cNvPicPr>
                  <a:picLocks noChangeAspect="1" noChangeArrowheads="1"/>
                </p:cNvPicPr>
                <p:nvPr/>
              </p:nvPicPr>
              <p:blipFill>
                <a:blip r:embed="rId6" cstate="print"/>
                <a:srcRect/>
                <a:stretch>
                  <a:fillRect/>
                </a:stretch>
              </p:blipFill>
              <p:spPr bwMode="auto">
                <a:xfrm>
                  <a:off x="2627784" y="4634751"/>
                  <a:ext cx="432048" cy="450433"/>
                </a:xfrm>
                <a:prstGeom prst="rect">
                  <a:avLst/>
                </a:prstGeom>
                <a:noFill/>
                <a:ln w="9525">
                  <a:noFill/>
                  <a:miter lim="800000"/>
                  <a:headEnd/>
                  <a:tailEnd/>
                </a:ln>
              </p:spPr>
            </p:pic>
            <p:pic>
              <p:nvPicPr>
                <p:cNvPr id="46" name="Picture 13"/>
                <p:cNvPicPr>
                  <a:picLocks noChangeAspect="1" noChangeArrowheads="1"/>
                </p:cNvPicPr>
                <p:nvPr/>
              </p:nvPicPr>
              <p:blipFill>
                <a:blip r:embed="rId7" cstate="print"/>
                <a:srcRect/>
                <a:stretch>
                  <a:fillRect/>
                </a:stretch>
              </p:blipFill>
              <p:spPr bwMode="auto">
                <a:xfrm>
                  <a:off x="3131840" y="4612010"/>
                  <a:ext cx="432048" cy="545182"/>
                </a:xfrm>
                <a:prstGeom prst="rect">
                  <a:avLst/>
                </a:prstGeom>
                <a:noFill/>
                <a:ln w="9525">
                  <a:noFill/>
                  <a:miter lim="800000"/>
                  <a:headEnd/>
                  <a:tailEnd/>
                </a:ln>
              </p:spPr>
            </p:pic>
          </p:grpSp>
          <p:sp>
            <p:nvSpPr>
              <p:cNvPr id="29" name="圆角矩形 28"/>
              <p:cNvSpPr/>
              <p:nvPr/>
            </p:nvSpPr>
            <p:spPr>
              <a:xfrm>
                <a:off x="5076056" y="6021288"/>
                <a:ext cx="122413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B</a:t>
                </a:r>
                <a:r>
                  <a:rPr lang="zh-CN" altLang="en-US" sz="1400" dirty="0" smtClean="0"/>
                  <a:t>校区</a:t>
                </a:r>
                <a:endParaRPr lang="zh-CN" altLang="en-US" sz="1400" dirty="0"/>
              </a:p>
            </p:txBody>
          </p:sp>
          <p:grpSp>
            <p:nvGrpSpPr>
              <p:cNvPr id="30" name="组合 55"/>
              <p:cNvGrpSpPr/>
              <p:nvPr/>
            </p:nvGrpSpPr>
            <p:grpSpPr>
              <a:xfrm>
                <a:off x="6948264" y="5949280"/>
                <a:ext cx="1152128" cy="432048"/>
                <a:chOff x="1259632" y="4797152"/>
                <a:chExt cx="1292721" cy="438150"/>
              </a:xfrm>
            </p:grpSpPr>
            <p:pic>
              <p:nvPicPr>
                <p:cNvPr id="38" name="Picture 14"/>
                <p:cNvPicPr>
                  <a:picLocks noChangeAspect="1" noChangeArrowheads="1"/>
                </p:cNvPicPr>
                <p:nvPr/>
              </p:nvPicPr>
              <p:blipFill>
                <a:blip r:embed="rId8" cstate="print"/>
                <a:srcRect/>
                <a:stretch>
                  <a:fillRect/>
                </a:stretch>
              </p:blipFill>
              <p:spPr bwMode="auto">
                <a:xfrm>
                  <a:off x="1259632" y="4797152"/>
                  <a:ext cx="428625" cy="438150"/>
                </a:xfrm>
                <a:prstGeom prst="rect">
                  <a:avLst/>
                </a:prstGeom>
                <a:noFill/>
                <a:ln w="9525">
                  <a:noFill/>
                  <a:miter lim="800000"/>
                  <a:headEnd/>
                  <a:tailEnd/>
                </a:ln>
              </p:spPr>
            </p:pic>
            <p:pic>
              <p:nvPicPr>
                <p:cNvPr id="39" name="Picture 14"/>
                <p:cNvPicPr>
                  <a:picLocks noChangeAspect="1" noChangeArrowheads="1"/>
                </p:cNvPicPr>
                <p:nvPr/>
              </p:nvPicPr>
              <p:blipFill>
                <a:blip r:embed="rId8" cstate="print"/>
                <a:srcRect/>
                <a:stretch>
                  <a:fillRect/>
                </a:stretch>
              </p:blipFill>
              <p:spPr bwMode="auto">
                <a:xfrm>
                  <a:off x="1691680" y="4797152"/>
                  <a:ext cx="428625" cy="438150"/>
                </a:xfrm>
                <a:prstGeom prst="rect">
                  <a:avLst/>
                </a:prstGeom>
                <a:noFill/>
                <a:ln w="9525">
                  <a:noFill/>
                  <a:miter lim="800000"/>
                  <a:headEnd/>
                  <a:tailEnd/>
                </a:ln>
              </p:spPr>
            </p:pic>
            <p:pic>
              <p:nvPicPr>
                <p:cNvPr id="40" name="Picture 14"/>
                <p:cNvPicPr>
                  <a:picLocks noChangeAspect="1" noChangeArrowheads="1"/>
                </p:cNvPicPr>
                <p:nvPr/>
              </p:nvPicPr>
              <p:blipFill>
                <a:blip r:embed="rId8" cstate="print"/>
                <a:srcRect/>
                <a:stretch>
                  <a:fillRect/>
                </a:stretch>
              </p:blipFill>
              <p:spPr bwMode="auto">
                <a:xfrm>
                  <a:off x="2123728" y="4797152"/>
                  <a:ext cx="428625" cy="438150"/>
                </a:xfrm>
                <a:prstGeom prst="rect">
                  <a:avLst/>
                </a:prstGeom>
                <a:noFill/>
                <a:ln w="9525">
                  <a:noFill/>
                  <a:miter lim="800000"/>
                  <a:headEnd/>
                  <a:tailEnd/>
                </a:ln>
              </p:spPr>
            </p:pic>
          </p:grpSp>
          <p:grpSp>
            <p:nvGrpSpPr>
              <p:cNvPr id="31" name="组合 59"/>
              <p:cNvGrpSpPr/>
              <p:nvPr/>
            </p:nvGrpSpPr>
            <p:grpSpPr>
              <a:xfrm>
                <a:off x="4860032" y="4365103"/>
                <a:ext cx="1656184" cy="732252"/>
                <a:chOff x="1043608" y="3789040"/>
                <a:chExt cx="2160240" cy="951928"/>
              </a:xfrm>
            </p:grpSpPr>
            <p:sp>
              <p:nvSpPr>
                <p:cNvPr id="35" name="椭圆 34"/>
                <p:cNvSpPr/>
                <p:nvPr/>
              </p:nvSpPr>
              <p:spPr>
                <a:xfrm>
                  <a:off x="1043608" y="3789040"/>
                  <a:ext cx="2160240" cy="93610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Picture 15"/>
                <p:cNvPicPr>
                  <a:picLocks noChangeAspect="1" noChangeArrowheads="1"/>
                </p:cNvPicPr>
                <p:nvPr/>
              </p:nvPicPr>
              <p:blipFill>
                <a:blip r:embed="rId9" cstate="print"/>
                <a:srcRect/>
                <a:stretch>
                  <a:fillRect/>
                </a:stretch>
              </p:blipFill>
              <p:spPr bwMode="auto">
                <a:xfrm>
                  <a:off x="1403648" y="4005064"/>
                  <a:ext cx="638175" cy="542925"/>
                </a:xfrm>
                <a:prstGeom prst="rect">
                  <a:avLst/>
                </a:prstGeom>
                <a:noFill/>
                <a:ln w="9525">
                  <a:noFill/>
                  <a:miter lim="800000"/>
                  <a:headEnd/>
                  <a:tailEnd/>
                </a:ln>
              </p:spPr>
            </p:pic>
            <p:sp>
              <p:nvSpPr>
                <p:cNvPr id="37" name="TextBox 36"/>
                <p:cNvSpPr txBox="1"/>
                <p:nvPr/>
              </p:nvSpPr>
              <p:spPr>
                <a:xfrm>
                  <a:off x="2123729" y="3882650"/>
                  <a:ext cx="864097" cy="858318"/>
                </a:xfrm>
                <a:prstGeom prst="rect">
                  <a:avLst/>
                </a:prstGeom>
                <a:noFill/>
              </p:spPr>
              <p:txBody>
                <a:bodyPr wrap="square" rtlCol="0">
                  <a:spAutoFit/>
                </a:bodyPr>
                <a:lstStyle/>
                <a:p>
                  <a:r>
                    <a:rPr lang="zh-CN" altLang="en-US" sz="1000" dirty="0" smtClean="0"/>
                    <a:t>校园通服务分中心</a:t>
                  </a:r>
                  <a:endParaRPr lang="zh-CN" altLang="en-US" sz="1000" dirty="0"/>
                </a:p>
              </p:txBody>
            </p:sp>
          </p:grpSp>
          <p:grpSp>
            <p:nvGrpSpPr>
              <p:cNvPr id="32" name="组合 63"/>
              <p:cNvGrpSpPr/>
              <p:nvPr/>
            </p:nvGrpSpPr>
            <p:grpSpPr>
              <a:xfrm>
                <a:off x="6660232" y="4293096"/>
                <a:ext cx="1584176" cy="936104"/>
                <a:chOff x="1259632" y="3861048"/>
                <a:chExt cx="1584176" cy="936104"/>
              </a:xfrm>
            </p:grpSpPr>
            <p:sp>
              <p:nvSpPr>
                <p:cNvPr id="33" name="圆角矩形 32"/>
                <p:cNvSpPr/>
                <p:nvPr/>
              </p:nvSpPr>
              <p:spPr>
                <a:xfrm>
                  <a:off x="1259632" y="3861048"/>
                  <a:ext cx="1584176"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000" dirty="0" smtClean="0"/>
                    <a:t>通用前置、通讯中间件</a:t>
                  </a:r>
                  <a:endParaRPr lang="zh-CN" altLang="en-US" sz="1000" dirty="0"/>
                </a:p>
              </p:txBody>
            </p:sp>
            <p:pic>
              <p:nvPicPr>
                <p:cNvPr id="34" name="Picture 16"/>
                <p:cNvPicPr>
                  <a:picLocks noChangeAspect="1" noChangeArrowheads="1"/>
                </p:cNvPicPr>
                <p:nvPr/>
              </p:nvPicPr>
              <p:blipFill>
                <a:blip r:embed="rId10" cstate="print"/>
                <a:srcRect/>
                <a:stretch>
                  <a:fillRect/>
                </a:stretch>
              </p:blipFill>
              <p:spPr bwMode="auto">
                <a:xfrm>
                  <a:off x="1475656" y="4221088"/>
                  <a:ext cx="1137726" cy="504056"/>
                </a:xfrm>
                <a:prstGeom prst="rect">
                  <a:avLst/>
                </a:prstGeom>
                <a:noFill/>
                <a:ln w="9525">
                  <a:noFill/>
                  <a:miter lim="800000"/>
                  <a:headEnd/>
                  <a:tailEnd/>
                </a:ln>
              </p:spPr>
            </p:pic>
          </p:grpSp>
        </p:grpSp>
        <p:sp>
          <p:nvSpPr>
            <p:cNvPr id="15" name="云形标注 14"/>
            <p:cNvSpPr/>
            <p:nvPr/>
          </p:nvSpPr>
          <p:spPr>
            <a:xfrm>
              <a:off x="611560" y="3068960"/>
              <a:ext cx="2232248" cy="504056"/>
            </a:xfrm>
            <a:prstGeom prst="cloudCallou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支付通道网络</a:t>
              </a:r>
              <a:endParaRPr lang="zh-CN" altLang="en-US" sz="1400" dirty="0"/>
            </a:p>
          </p:txBody>
        </p:sp>
        <p:pic>
          <p:nvPicPr>
            <p:cNvPr id="16" name="Picture 18"/>
            <p:cNvPicPr>
              <a:picLocks noChangeAspect="1" noChangeArrowheads="1"/>
            </p:cNvPicPr>
            <p:nvPr/>
          </p:nvPicPr>
          <p:blipFill>
            <a:blip r:embed="rId13" cstate="print"/>
            <a:srcRect/>
            <a:stretch>
              <a:fillRect/>
            </a:stretch>
          </p:blipFill>
          <p:spPr bwMode="auto">
            <a:xfrm>
              <a:off x="3851920" y="620688"/>
              <a:ext cx="360040" cy="432048"/>
            </a:xfrm>
            <a:prstGeom prst="rect">
              <a:avLst/>
            </a:prstGeom>
            <a:noFill/>
            <a:ln w="9525">
              <a:noFill/>
              <a:miter lim="800000"/>
              <a:headEnd/>
              <a:tailEnd/>
            </a:ln>
          </p:spPr>
        </p:pic>
        <p:pic>
          <p:nvPicPr>
            <p:cNvPr id="17" name="Picture 19"/>
            <p:cNvPicPr>
              <a:picLocks noChangeAspect="1" noChangeArrowheads="1"/>
            </p:cNvPicPr>
            <p:nvPr/>
          </p:nvPicPr>
          <p:blipFill>
            <a:blip r:embed="rId14" cstate="print"/>
            <a:srcRect/>
            <a:stretch>
              <a:fillRect/>
            </a:stretch>
          </p:blipFill>
          <p:spPr bwMode="auto">
            <a:xfrm>
              <a:off x="2267744" y="6021288"/>
              <a:ext cx="495300" cy="466725"/>
            </a:xfrm>
            <a:prstGeom prst="rect">
              <a:avLst/>
            </a:prstGeom>
            <a:noFill/>
            <a:ln w="9525">
              <a:noFill/>
              <a:miter lim="800000"/>
              <a:headEnd/>
              <a:tailEnd/>
            </a:ln>
          </p:spPr>
        </p:pic>
        <p:pic>
          <p:nvPicPr>
            <p:cNvPr id="18" name="Picture 20"/>
            <p:cNvPicPr>
              <a:picLocks noChangeAspect="1" noChangeArrowheads="1"/>
            </p:cNvPicPr>
            <p:nvPr/>
          </p:nvPicPr>
          <p:blipFill>
            <a:blip r:embed="rId14" cstate="print"/>
            <a:srcRect/>
            <a:stretch>
              <a:fillRect/>
            </a:stretch>
          </p:blipFill>
          <p:spPr bwMode="auto">
            <a:xfrm>
              <a:off x="6444208" y="6021288"/>
              <a:ext cx="495300" cy="466725"/>
            </a:xfrm>
            <a:prstGeom prst="rect">
              <a:avLst/>
            </a:prstGeom>
            <a:noFill/>
            <a:ln w="9525">
              <a:noFill/>
              <a:miter lim="800000"/>
              <a:headEnd/>
              <a:tailEnd/>
            </a:ln>
          </p:spPr>
        </p:pic>
        <p:grpSp>
          <p:nvGrpSpPr>
            <p:cNvPr id="19" name="组合 76"/>
            <p:cNvGrpSpPr/>
            <p:nvPr/>
          </p:nvGrpSpPr>
          <p:grpSpPr>
            <a:xfrm>
              <a:off x="1187624" y="1556792"/>
              <a:ext cx="1656184" cy="523875"/>
              <a:chOff x="1979712" y="3501008"/>
              <a:chExt cx="1364729" cy="523875"/>
            </a:xfrm>
          </p:grpSpPr>
          <p:pic>
            <p:nvPicPr>
              <p:cNvPr id="24" name="Picture 17"/>
              <p:cNvPicPr>
                <a:picLocks noChangeAspect="1" noChangeArrowheads="1"/>
              </p:cNvPicPr>
              <p:nvPr/>
            </p:nvPicPr>
            <p:blipFill>
              <a:blip r:embed="rId15" cstate="print"/>
              <a:srcRect/>
              <a:stretch>
                <a:fillRect/>
              </a:stretch>
            </p:blipFill>
            <p:spPr bwMode="auto">
              <a:xfrm>
                <a:off x="1979712" y="3501008"/>
                <a:ext cx="409575" cy="504825"/>
              </a:xfrm>
              <a:prstGeom prst="rect">
                <a:avLst/>
              </a:prstGeom>
              <a:noFill/>
              <a:ln w="9525">
                <a:noFill/>
                <a:miter lim="800000"/>
                <a:headEnd/>
                <a:tailEnd/>
              </a:ln>
            </p:spPr>
          </p:pic>
          <p:pic>
            <p:nvPicPr>
              <p:cNvPr id="25" name="Picture 21"/>
              <p:cNvPicPr>
                <a:picLocks noChangeAspect="1" noChangeArrowheads="1"/>
              </p:cNvPicPr>
              <p:nvPr/>
            </p:nvPicPr>
            <p:blipFill>
              <a:blip r:embed="rId16" cstate="print"/>
              <a:srcRect/>
              <a:stretch>
                <a:fillRect/>
              </a:stretch>
            </p:blipFill>
            <p:spPr bwMode="auto">
              <a:xfrm>
                <a:off x="2483768" y="3501008"/>
                <a:ext cx="390525" cy="523875"/>
              </a:xfrm>
              <a:prstGeom prst="rect">
                <a:avLst/>
              </a:prstGeom>
              <a:noFill/>
              <a:ln w="9525">
                <a:noFill/>
                <a:miter lim="800000"/>
                <a:headEnd/>
                <a:tailEnd/>
              </a:ln>
            </p:spPr>
          </p:pic>
          <p:pic>
            <p:nvPicPr>
              <p:cNvPr id="26" name="Picture 22"/>
              <p:cNvPicPr>
                <a:picLocks noChangeAspect="1" noChangeArrowheads="1"/>
              </p:cNvPicPr>
              <p:nvPr/>
            </p:nvPicPr>
            <p:blipFill>
              <a:blip r:embed="rId17" cstate="print"/>
              <a:srcRect/>
              <a:stretch>
                <a:fillRect/>
              </a:stretch>
            </p:blipFill>
            <p:spPr bwMode="auto">
              <a:xfrm>
                <a:off x="2915816" y="3501008"/>
                <a:ext cx="428625" cy="476250"/>
              </a:xfrm>
              <a:prstGeom prst="rect">
                <a:avLst/>
              </a:prstGeom>
              <a:noFill/>
              <a:ln w="9525">
                <a:noFill/>
                <a:miter lim="800000"/>
                <a:headEnd/>
                <a:tailEnd/>
              </a:ln>
            </p:spPr>
          </p:pic>
        </p:grpSp>
        <p:pic>
          <p:nvPicPr>
            <p:cNvPr id="20" name="Picture 23"/>
            <p:cNvPicPr>
              <a:picLocks noChangeAspect="1" noChangeArrowheads="1"/>
            </p:cNvPicPr>
            <p:nvPr/>
          </p:nvPicPr>
          <p:blipFill>
            <a:blip r:embed="rId18" cstate="print"/>
            <a:srcRect/>
            <a:stretch>
              <a:fillRect/>
            </a:stretch>
          </p:blipFill>
          <p:spPr bwMode="auto">
            <a:xfrm>
              <a:off x="5580112" y="3789039"/>
              <a:ext cx="1656184" cy="360041"/>
            </a:xfrm>
            <a:prstGeom prst="rect">
              <a:avLst/>
            </a:prstGeom>
            <a:noFill/>
            <a:ln w="9525">
              <a:noFill/>
              <a:miter lim="800000"/>
              <a:headEnd/>
              <a:tailEnd/>
            </a:ln>
          </p:spPr>
        </p:pic>
        <p:pic>
          <p:nvPicPr>
            <p:cNvPr id="21" name="Picture 24"/>
            <p:cNvPicPr>
              <a:picLocks noChangeAspect="1" noChangeArrowheads="1"/>
            </p:cNvPicPr>
            <p:nvPr/>
          </p:nvPicPr>
          <p:blipFill>
            <a:blip r:embed="rId19" cstate="print"/>
            <a:srcRect/>
            <a:stretch>
              <a:fillRect/>
            </a:stretch>
          </p:blipFill>
          <p:spPr bwMode="auto">
            <a:xfrm>
              <a:off x="1835697" y="3717032"/>
              <a:ext cx="2281266" cy="504056"/>
            </a:xfrm>
            <a:prstGeom prst="rect">
              <a:avLst/>
            </a:prstGeom>
            <a:noFill/>
            <a:ln w="9525">
              <a:noFill/>
              <a:miter lim="800000"/>
              <a:headEnd/>
              <a:tailEnd/>
            </a:ln>
          </p:spPr>
        </p:pic>
        <p:pic>
          <p:nvPicPr>
            <p:cNvPr id="22" name="Picture 24"/>
            <p:cNvPicPr>
              <a:picLocks noChangeAspect="1" noChangeArrowheads="1"/>
            </p:cNvPicPr>
            <p:nvPr/>
          </p:nvPicPr>
          <p:blipFill>
            <a:blip r:embed="rId19" cstate="print"/>
            <a:srcRect/>
            <a:stretch>
              <a:fillRect/>
            </a:stretch>
          </p:blipFill>
          <p:spPr bwMode="auto">
            <a:xfrm>
              <a:off x="2548339" y="2708920"/>
              <a:ext cx="2023661" cy="504056"/>
            </a:xfrm>
            <a:prstGeom prst="rect">
              <a:avLst/>
            </a:prstGeom>
            <a:noFill/>
            <a:ln w="9525">
              <a:noFill/>
              <a:miter lim="800000"/>
              <a:headEnd/>
              <a:tailEnd/>
            </a:ln>
          </p:spPr>
        </p:pic>
        <p:pic>
          <p:nvPicPr>
            <p:cNvPr id="23" name="Picture 24"/>
            <p:cNvPicPr>
              <a:picLocks noChangeAspect="1" noChangeArrowheads="1"/>
            </p:cNvPicPr>
            <p:nvPr/>
          </p:nvPicPr>
          <p:blipFill>
            <a:blip r:embed="rId19" cstate="print"/>
            <a:srcRect/>
            <a:stretch>
              <a:fillRect/>
            </a:stretch>
          </p:blipFill>
          <p:spPr bwMode="auto">
            <a:xfrm>
              <a:off x="5292080" y="2708920"/>
              <a:ext cx="2023661" cy="504056"/>
            </a:xfrm>
            <a:prstGeom prst="rect">
              <a:avLst/>
            </a:prstGeom>
            <a:noFill/>
            <a:ln w="9525">
              <a:noFill/>
              <a:miter lim="800000"/>
              <a:headEnd/>
              <a:tailEnd/>
            </a:ln>
          </p:spPr>
        </p:pic>
      </p:grpSp>
      <p:sp>
        <p:nvSpPr>
          <p:cNvPr id="72" name="TextBox 71"/>
          <p:cNvSpPr txBox="1"/>
          <p:nvPr/>
        </p:nvSpPr>
        <p:spPr>
          <a:xfrm>
            <a:off x="4860032" y="332656"/>
            <a:ext cx="3312368" cy="461665"/>
          </a:xfrm>
          <a:prstGeom prst="rect">
            <a:avLst/>
          </a:prstGeom>
          <a:noFill/>
        </p:spPr>
        <p:txBody>
          <a:bodyPr wrap="square" rtlCol="0">
            <a:spAutoFit/>
          </a:bodyPr>
          <a:lstStyle/>
          <a:p>
            <a:r>
              <a:rPr lang="zh-CN" altLang="en-US" sz="2400" dirty="0" smtClean="0">
                <a:solidFill>
                  <a:schemeClr val="bg1"/>
                </a:solidFill>
              </a:rPr>
              <a:t>网络架构</a:t>
            </a:r>
            <a:r>
              <a:rPr lang="en-US" altLang="zh-CN" sz="2400" dirty="0" smtClean="0">
                <a:solidFill>
                  <a:schemeClr val="bg1"/>
                </a:solidFill>
              </a:rPr>
              <a:t>-</a:t>
            </a:r>
            <a:r>
              <a:rPr lang="zh-CN" altLang="en-US" sz="2400" dirty="0" smtClean="0">
                <a:solidFill>
                  <a:schemeClr val="bg1"/>
                </a:solidFill>
              </a:rPr>
              <a:t>集中式模式</a:t>
            </a:r>
            <a:endParaRPr lang="zh-CN" altLang="en-US" sz="2400"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4942527" y="116632"/>
            <a:ext cx="3889375" cy="706437"/>
          </a:xfrm>
          <a:noFill/>
          <a:ln>
            <a:miter lim="800000"/>
            <a:headEnd/>
            <a:tailEnd/>
          </a:ln>
        </p:spPr>
        <p:txBody>
          <a:bodyPr vert="horz" wrap="square" lIns="91440" tIns="45720" rIns="91440" bIns="45720" numCol="1" anchor="ctr" anchorCtr="0" compatLnSpc="1">
            <a:prstTxWarp prst="textNoShape">
              <a:avLst/>
            </a:prstTxWarp>
          </a:bodyPr>
          <a:lstStyle/>
          <a:p>
            <a:pPr algn="l" eaLnBrk="1" hangingPunct="1"/>
            <a:r>
              <a:rPr lang="zh-CN" altLang="en-US" sz="2400" dirty="0" smtClean="0">
                <a:solidFill>
                  <a:schemeClr val="bg1"/>
                </a:solidFill>
                <a:latin typeface="黑体" pitchFamily="49" charset="-122"/>
                <a:ea typeface="黑体" pitchFamily="49" charset="-122"/>
              </a:rPr>
              <a:t>智隆校园通功能结构</a:t>
            </a:r>
            <a:endParaRPr lang="zh-CN" altLang="en-GB" sz="2400" dirty="0" smtClean="0">
              <a:solidFill>
                <a:schemeClr val="bg1"/>
              </a:solidFill>
              <a:latin typeface="黑体" pitchFamily="49" charset="-122"/>
              <a:ea typeface="黑体" pitchFamily="49" charset="-122"/>
            </a:endParaRPr>
          </a:p>
        </p:txBody>
      </p:sp>
      <p:sp>
        <p:nvSpPr>
          <p:cNvPr id="188420" name="AutoShape 4"/>
          <p:cNvSpPr>
            <a:spLocks noChangeArrowheads="1"/>
          </p:cNvSpPr>
          <p:nvPr/>
        </p:nvSpPr>
        <p:spPr bwMode="gray">
          <a:xfrm>
            <a:off x="1579563" y="1485900"/>
            <a:ext cx="6016625" cy="574675"/>
          </a:xfrm>
          <a:prstGeom prst="roundRect">
            <a:avLst>
              <a:gd name="adj" fmla="val 50000"/>
            </a:avLst>
          </a:prstGeom>
          <a:gradFill rotWithShape="1">
            <a:gsLst>
              <a:gs pos="0">
                <a:schemeClr val="hlink">
                  <a:alpha val="99001"/>
                </a:schemeClr>
              </a:gs>
              <a:gs pos="50000">
                <a:schemeClr val="hlink">
                  <a:gamma/>
                  <a:tint val="64314"/>
                  <a:invGamma/>
                </a:schemeClr>
              </a:gs>
              <a:gs pos="100000">
                <a:schemeClr val="hlink">
                  <a:alpha val="99001"/>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eaLnBrk="0" hangingPunct="0">
              <a:defRPr/>
            </a:pPr>
            <a:r>
              <a:rPr lang="zh-CN" altLang="en-US" sz="2400" b="1" dirty="0" smtClean="0">
                <a:solidFill>
                  <a:schemeClr val="tx1"/>
                </a:solidFill>
                <a:effectLst>
                  <a:outerShdw blurRad="38100" dist="38100" dir="2700000" algn="tl">
                    <a:srgbClr val="FFFFFF"/>
                  </a:outerShdw>
                </a:effectLst>
                <a:latin typeface="Verdana" pitchFamily="34" charset="0"/>
                <a:ea typeface="黑体" pitchFamily="2" charset="-122"/>
              </a:rPr>
              <a:t>智隆校园通</a:t>
            </a:r>
            <a:r>
              <a:rPr lang="zh-CN" altLang="en-US" sz="2400" b="1" dirty="0">
                <a:solidFill>
                  <a:schemeClr val="tx1"/>
                </a:solidFill>
                <a:effectLst>
                  <a:outerShdw blurRad="38100" dist="38100" dir="2700000" algn="tl">
                    <a:srgbClr val="FFFFFF"/>
                  </a:outerShdw>
                </a:effectLst>
                <a:latin typeface="Verdana" pitchFamily="34" charset="0"/>
                <a:ea typeface="黑体" pitchFamily="2" charset="-122"/>
              </a:rPr>
              <a:t>核心管理平台</a:t>
            </a:r>
          </a:p>
        </p:txBody>
      </p:sp>
      <p:grpSp>
        <p:nvGrpSpPr>
          <p:cNvPr id="25604" name="Group 5"/>
          <p:cNvGrpSpPr>
            <a:grpSpLocks/>
          </p:cNvGrpSpPr>
          <p:nvPr/>
        </p:nvGrpSpPr>
        <p:grpSpPr bwMode="auto">
          <a:xfrm>
            <a:off x="1795463" y="2276475"/>
            <a:ext cx="5530850" cy="1911350"/>
            <a:chOff x="1247" y="1455"/>
            <a:chExt cx="3484" cy="1204"/>
          </a:xfrm>
        </p:grpSpPr>
        <p:sp>
          <p:nvSpPr>
            <p:cNvPr id="188422" name="AutoShape 6"/>
            <p:cNvSpPr>
              <a:spLocks noChangeArrowheads="1"/>
            </p:cNvSpPr>
            <p:nvPr/>
          </p:nvSpPr>
          <p:spPr bwMode="gray">
            <a:xfrm rot="-10800000">
              <a:off x="1247" y="1455"/>
              <a:ext cx="3484" cy="1204"/>
            </a:xfrm>
            <a:prstGeom prst="upArrow">
              <a:avLst>
                <a:gd name="adj1" fmla="val 57824"/>
                <a:gd name="adj2" fmla="val 54398"/>
              </a:avLst>
            </a:prstGeom>
            <a:gradFill rotWithShape="1">
              <a:gsLst>
                <a:gs pos="0">
                  <a:schemeClr val="bg2"/>
                </a:gs>
                <a:gs pos="100000">
                  <a:schemeClr val="bg2">
                    <a:gamma/>
                    <a:tint val="0"/>
                    <a:invGamma/>
                  </a:schemeClr>
                </a:gs>
              </a:gsLst>
              <a:lin ang="5400000" scaled="1"/>
            </a:gradFill>
            <a:ln w="9525" algn="ctr">
              <a:noFill/>
              <a:miter lim="800000"/>
              <a:headEnd/>
              <a:tailEnd/>
            </a:ln>
            <a:effectLst/>
          </p:spPr>
          <p:txBody>
            <a:bodyPr wrap="none" anchor="ctr"/>
            <a:lstStyle/>
            <a:p>
              <a:pPr>
                <a:defRPr/>
              </a:pPr>
              <a:endParaRPr lang="zh-CN" altLang="en-US"/>
            </a:p>
          </p:txBody>
        </p:sp>
        <p:sp>
          <p:nvSpPr>
            <p:cNvPr id="25630" name="Text Box 7"/>
            <p:cNvSpPr txBox="1">
              <a:spLocks noChangeArrowheads="1"/>
            </p:cNvSpPr>
            <p:nvPr/>
          </p:nvSpPr>
          <p:spPr bwMode="gray">
            <a:xfrm>
              <a:off x="2290" y="1700"/>
              <a:ext cx="1406" cy="596"/>
            </a:xfrm>
            <a:prstGeom prst="rect">
              <a:avLst/>
            </a:prstGeom>
            <a:noFill/>
            <a:ln w="9525" algn="ctr">
              <a:noFill/>
              <a:miter lim="800000"/>
              <a:headEnd/>
              <a:tailEnd/>
            </a:ln>
          </p:spPr>
          <p:txBody>
            <a:bodyPr>
              <a:spAutoFit/>
            </a:bodyPr>
            <a:lstStyle/>
            <a:p>
              <a:pPr eaLnBrk="0" hangingPunct="0"/>
              <a:r>
                <a:rPr lang="zh-CN" altLang="en-US" sz="2800" b="1">
                  <a:solidFill>
                    <a:schemeClr val="tx1"/>
                  </a:solidFill>
                  <a:latin typeface="High Tower Text" pitchFamily="18" charset="0"/>
                  <a:ea typeface="方正舒体" pitchFamily="2" charset="-122"/>
                </a:rPr>
                <a:t>支撑</a:t>
              </a:r>
            </a:p>
            <a:p>
              <a:pPr eaLnBrk="0" hangingPunct="0"/>
              <a:r>
                <a:rPr lang="zh-CN" altLang="en-US" sz="2800" b="1">
                  <a:solidFill>
                    <a:schemeClr val="tx1"/>
                  </a:solidFill>
                  <a:latin typeface="High Tower Text" pitchFamily="18" charset="0"/>
                  <a:ea typeface="方正舒体" pitchFamily="2" charset="-122"/>
                </a:rPr>
                <a:t>四大类应用</a:t>
              </a:r>
            </a:p>
          </p:txBody>
        </p:sp>
      </p:grpSp>
      <p:grpSp>
        <p:nvGrpSpPr>
          <p:cNvPr id="25605" name="Group 8"/>
          <p:cNvGrpSpPr>
            <a:grpSpLocks/>
          </p:cNvGrpSpPr>
          <p:nvPr/>
        </p:nvGrpSpPr>
        <p:grpSpPr bwMode="auto">
          <a:xfrm>
            <a:off x="900113" y="4167188"/>
            <a:ext cx="1581150" cy="2070100"/>
            <a:chOff x="683" y="2625"/>
            <a:chExt cx="996" cy="1304"/>
          </a:xfrm>
        </p:grpSpPr>
        <p:grpSp>
          <p:nvGrpSpPr>
            <p:cNvPr id="25624" name="Group 9"/>
            <p:cNvGrpSpPr>
              <a:grpSpLocks/>
            </p:cNvGrpSpPr>
            <p:nvPr/>
          </p:nvGrpSpPr>
          <p:grpSpPr bwMode="auto">
            <a:xfrm>
              <a:off x="683" y="2625"/>
              <a:ext cx="937" cy="954"/>
              <a:chOff x="2016" y="1920"/>
              <a:chExt cx="1680" cy="1680"/>
            </a:xfrm>
          </p:grpSpPr>
          <p:sp>
            <p:nvSpPr>
              <p:cNvPr id="188426" name="Oval 10"/>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63529"/>
                      <a:invGamma/>
                    </a:schemeClr>
                  </a:gs>
                </a:gsLst>
                <a:lin ang="5400000" scaled="1"/>
              </a:gradFill>
              <a:ln w="9525">
                <a:noFill/>
                <a:round/>
                <a:headEnd/>
                <a:tailEnd/>
              </a:ln>
              <a:effectLst/>
            </p:spPr>
            <p:txBody>
              <a:bodyPr wrap="none" anchor="ctr"/>
              <a:lstStyle/>
              <a:p>
                <a:pPr>
                  <a:defRPr/>
                </a:pPr>
                <a:endParaRPr lang="zh-CN" altLang="en-US"/>
              </a:p>
            </p:txBody>
          </p:sp>
          <p:sp>
            <p:nvSpPr>
              <p:cNvPr id="25628" name="Freeform 11"/>
              <p:cNvSpPr>
                <a:spLocks/>
              </p:cNvSpPr>
              <p:nvPr/>
            </p:nvSpPr>
            <p:spPr bwMode="gray">
              <a:xfrm>
                <a:off x="2208" y="1948"/>
                <a:ext cx="1296" cy="634"/>
              </a:xfrm>
              <a:custGeom>
                <a:avLst/>
                <a:gdLst>
                  <a:gd name="T0" fmla="*/ 1034 w 1321"/>
                  <a:gd name="T1" fmla="*/ 100 h 712"/>
                  <a:gd name="T2" fmla="*/ 1047 w 1321"/>
                  <a:gd name="T3" fmla="*/ 110 h 712"/>
                  <a:gd name="T4" fmla="*/ 1050 w 1321"/>
                  <a:gd name="T5" fmla="*/ 119 h 712"/>
                  <a:gd name="T6" fmla="*/ 1045 w 1321"/>
                  <a:gd name="T7" fmla="*/ 128 h 712"/>
                  <a:gd name="T8" fmla="*/ 1032 w 1321"/>
                  <a:gd name="T9" fmla="*/ 135 h 712"/>
                  <a:gd name="T10" fmla="*/ 1011 w 1321"/>
                  <a:gd name="T11" fmla="*/ 144 h 712"/>
                  <a:gd name="T12" fmla="*/ 985 w 1321"/>
                  <a:gd name="T13" fmla="*/ 150 h 712"/>
                  <a:gd name="T14" fmla="*/ 951 w 1321"/>
                  <a:gd name="T15" fmla="*/ 156 h 712"/>
                  <a:gd name="T16" fmla="*/ 912 w 1321"/>
                  <a:gd name="T17" fmla="*/ 162 h 712"/>
                  <a:gd name="T18" fmla="*/ 868 w 1321"/>
                  <a:gd name="T19" fmla="*/ 166 h 712"/>
                  <a:gd name="T20" fmla="*/ 820 w 1321"/>
                  <a:gd name="T21" fmla="*/ 170 h 712"/>
                  <a:gd name="T22" fmla="*/ 769 w 1321"/>
                  <a:gd name="T23" fmla="*/ 171 h 712"/>
                  <a:gd name="T24" fmla="*/ 712 w 1321"/>
                  <a:gd name="T25" fmla="*/ 175 h 712"/>
                  <a:gd name="T26" fmla="*/ 655 w 1321"/>
                  <a:gd name="T27" fmla="*/ 176 h 712"/>
                  <a:gd name="T28" fmla="*/ 633 w 1321"/>
                  <a:gd name="T29" fmla="*/ 177 h 712"/>
                  <a:gd name="T30" fmla="*/ 379 w 1321"/>
                  <a:gd name="T31" fmla="*/ 177 h 712"/>
                  <a:gd name="T32" fmla="*/ 375 w 1321"/>
                  <a:gd name="T33" fmla="*/ 177 h 712"/>
                  <a:gd name="T34" fmla="*/ 325 w 1321"/>
                  <a:gd name="T35" fmla="*/ 176 h 712"/>
                  <a:gd name="T36" fmla="*/ 277 w 1321"/>
                  <a:gd name="T37" fmla="*/ 175 h 712"/>
                  <a:gd name="T38" fmla="*/ 231 w 1321"/>
                  <a:gd name="T39" fmla="*/ 173 h 712"/>
                  <a:gd name="T40" fmla="*/ 187 w 1321"/>
                  <a:gd name="T41" fmla="*/ 170 h 712"/>
                  <a:gd name="T42" fmla="*/ 149 w 1321"/>
                  <a:gd name="T43" fmla="*/ 168 h 712"/>
                  <a:gd name="T44" fmla="*/ 114 w 1321"/>
                  <a:gd name="T45" fmla="*/ 164 h 712"/>
                  <a:gd name="T46" fmla="*/ 78 w 1321"/>
                  <a:gd name="T47" fmla="*/ 161 h 712"/>
                  <a:gd name="T48" fmla="*/ 55 w 1321"/>
                  <a:gd name="T49" fmla="*/ 157 h 712"/>
                  <a:gd name="T50" fmla="*/ 27 w 1321"/>
                  <a:gd name="T51" fmla="*/ 151 h 712"/>
                  <a:gd name="T52" fmla="*/ 18 w 1321"/>
                  <a:gd name="T53" fmla="*/ 145 h 712"/>
                  <a:gd name="T54" fmla="*/ 6 w 1321"/>
                  <a:gd name="T55" fmla="*/ 138 h 712"/>
                  <a:gd name="T56" fmla="*/ 0 w 1321"/>
                  <a:gd name="T57" fmla="*/ 130 h 712"/>
                  <a:gd name="T58" fmla="*/ 0 w 1321"/>
                  <a:gd name="T59" fmla="*/ 129 h 712"/>
                  <a:gd name="T60" fmla="*/ 4 w 1321"/>
                  <a:gd name="T61" fmla="*/ 119 h 712"/>
                  <a:gd name="T62" fmla="*/ 16 w 1321"/>
                  <a:gd name="T63" fmla="*/ 111 h 712"/>
                  <a:gd name="T64" fmla="*/ 39 w 1321"/>
                  <a:gd name="T65" fmla="*/ 92 h 712"/>
                  <a:gd name="T66" fmla="*/ 74 w 1321"/>
                  <a:gd name="T67" fmla="*/ 74 h 712"/>
                  <a:gd name="T68" fmla="*/ 118 w 1321"/>
                  <a:gd name="T69" fmla="*/ 59 h 712"/>
                  <a:gd name="T70" fmla="*/ 163 w 1321"/>
                  <a:gd name="T71" fmla="*/ 43 h 712"/>
                  <a:gd name="T72" fmla="*/ 215 w 1321"/>
                  <a:gd name="T73" fmla="*/ 30 h 712"/>
                  <a:gd name="T74" fmla="*/ 272 w 1321"/>
                  <a:gd name="T75" fmla="*/ 20 h 712"/>
                  <a:gd name="T76" fmla="*/ 330 w 1321"/>
                  <a:gd name="T77" fmla="*/ 11 h 712"/>
                  <a:gd name="T78" fmla="*/ 395 w 1321"/>
                  <a:gd name="T79" fmla="*/ 5 h 712"/>
                  <a:gd name="T80" fmla="*/ 462 w 1321"/>
                  <a:gd name="T81" fmla="*/ 4 h 712"/>
                  <a:gd name="T82" fmla="*/ 531 w 1321"/>
                  <a:gd name="T83" fmla="*/ 0 h 712"/>
                  <a:gd name="T84" fmla="*/ 531 w 1321"/>
                  <a:gd name="T85" fmla="*/ 0 h 712"/>
                  <a:gd name="T86" fmla="*/ 603 w 1321"/>
                  <a:gd name="T87" fmla="*/ 4 h 712"/>
                  <a:gd name="T88" fmla="*/ 674 w 1321"/>
                  <a:gd name="T89" fmla="*/ 5 h 712"/>
                  <a:gd name="T90" fmla="*/ 741 w 1321"/>
                  <a:gd name="T91" fmla="*/ 12 h 712"/>
                  <a:gd name="T92" fmla="*/ 804 w 1321"/>
                  <a:gd name="T93" fmla="*/ 22 h 712"/>
                  <a:gd name="T94" fmla="*/ 860 w 1321"/>
                  <a:gd name="T95" fmla="*/ 34 h 712"/>
                  <a:gd name="T96" fmla="*/ 913 w 1321"/>
                  <a:gd name="T97" fmla="*/ 48 h 712"/>
                  <a:gd name="T98" fmla="*/ 960 w 1321"/>
                  <a:gd name="T99" fmla="*/ 63 h 712"/>
                  <a:gd name="T100" fmla="*/ 1001 w 1321"/>
                  <a:gd name="T101" fmla="*/ 81 h 712"/>
                  <a:gd name="T102" fmla="*/ 1034 w 1321"/>
                  <a:gd name="T103" fmla="*/ 100 h 712"/>
                  <a:gd name="T104" fmla="*/ 1034 w 1321"/>
                  <a:gd name="T105" fmla="*/ 10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w="0">
                <a:noFill/>
                <a:prstDash val="solid"/>
                <a:round/>
                <a:headEnd/>
                <a:tailEnd/>
              </a:ln>
            </p:spPr>
            <p:txBody>
              <a:bodyPr/>
              <a:lstStyle/>
              <a:p>
                <a:endParaRPr lang="zh-CN" altLang="en-US"/>
              </a:p>
            </p:txBody>
          </p:sp>
        </p:grpSp>
        <p:sp>
          <p:nvSpPr>
            <p:cNvPr id="25625" name="Oval 12"/>
            <p:cNvSpPr>
              <a:spLocks noChangeArrowheads="1"/>
            </p:cNvSpPr>
            <p:nvPr/>
          </p:nvSpPr>
          <p:spPr bwMode="gray">
            <a:xfrm>
              <a:off x="684" y="3653"/>
              <a:ext cx="995" cy="276"/>
            </a:xfrm>
            <a:prstGeom prst="ellipse">
              <a:avLst/>
            </a:prstGeom>
            <a:gradFill rotWithShape="1">
              <a:gsLst>
                <a:gs pos="0">
                  <a:srgbClr val="C0C0C0"/>
                </a:gs>
                <a:gs pos="100000">
                  <a:schemeClr val="bg1"/>
                </a:gs>
              </a:gsLst>
              <a:path path="shape">
                <a:fillToRect l="50000" t="50000" r="50000" b="50000"/>
              </a:path>
            </a:gradFill>
            <a:ln w="9525">
              <a:noFill/>
              <a:round/>
              <a:headEnd/>
              <a:tailEnd/>
            </a:ln>
          </p:spPr>
          <p:txBody>
            <a:bodyPr wrap="none" anchor="ctr"/>
            <a:lstStyle/>
            <a:p>
              <a:endParaRPr lang="zh-CN" altLang="zh-CN">
                <a:solidFill>
                  <a:schemeClr val="tx1"/>
                </a:solidFill>
              </a:endParaRPr>
            </a:p>
          </p:txBody>
        </p:sp>
        <p:sp>
          <p:nvSpPr>
            <p:cNvPr id="25626" name="Rectangle 13"/>
            <p:cNvSpPr>
              <a:spLocks noChangeArrowheads="1"/>
            </p:cNvSpPr>
            <p:nvPr/>
          </p:nvSpPr>
          <p:spPr bwMode="auto">
            <a:xfrm>
              <a:off x="702" y="3113"/>
              <a:ext cx="953" cy="227"/>
            </a:xfrm>
            <a:prstGeom prst="rect">
              <a:avLst/>
            </a:prstGeom>
            <a:noFill/>
            <a:ln w="9525">
              <a:noFill/>
              <a:miter lim="800000"/>
              <a:headEnd/>
              <a:tailEnd/>
            </a:ln>
          </p:spPr>
          <p:txBody>
            <a:bodyPr anchor="ctr"/>
            <a:lstStyle/>
            <a:p>
              <a:r>
                <a:rPr lang="zh-CN" altLang="en-US" sz="2000" dirty="0">
                  <a:solidFill>
                    <a:schemeClr val="tx1"/>
                  </a:solidFill>
                  <a:ea typeface="黑体" pitchFamily="49" charset="-122"/>
                </a:rPr>
                <a:t>金融服务类</a:t>
              </a:r>
            </a:p>
          </p:txBody>
        </p:sp>
      </p:grpSp>
      <p:grpSp>
        <p:nvGrpSpPr>
          <p:cNvPr id="25606" name="Group 32"/>
          <p:cNvGrpSpPr>
            <a:grpSpLocks/>
          </p:cNvGrpSpPr>
          <p:nvPr/>
        </p:nvGrpSpPr>
        <p:grpSpPr bwMode="auto">
          <a:xfrm>
            <a:off x="2806700" y="4167188"/>
            <a:ext cx="1617663" cy="2070100"/>
            <a:chOff x="1768" y="2625"/>
            <a:chExt cx="1019" cy="1304"/>
          </a:xfrm>
        </p:grpSpPr>
        <p:grpSp>
          <p:nvGrpSpPr>
            <p:cNvPr id="25619" name="Group 15"/>
            <p:cNvGrpSpPr>
              <a:grpSpLocks/>
            </p:cNvGrpSpPr>
            <p:nvPr/>
          </p:nvGrpSpPr>
          <p:grpSpPr bwMode="auto">
            <a:xfrm>
              <a:off x="1768" y="2625"/>
              <a:ext cx="960" cy="958"/>
              <a:chOff x="2016" y="1920"/>
              <a:chExt cx="1680" cy="1680"/>
            </a:xfrm>
          </p:grpSpPr>
          <p:sp>
            <p:nvSpPr>
              <p:cNvPr id="188432" name="Oval 16"/>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51373"/>
                      <a:invGamma/>
                    </a:schemeClr>
                  </a:gs>
                </a:gsLst>
                <a:lin ang="5400000" scaled="1"/>
              </a:gradFill>
              <a:ln w="9525">
                <a:noFill/>
                <a:round/>
                <a:headEnd/>
                <a:tailEnd/>
              </a:ln>
              <a:effectLst/>
            </p:spPr>
            <p:txBody>
              <a:bodyPr wrap="none" anchor="ctr"/>
              <a:lstStyle/>
              <a:p>
                <a:pPr>
                  <a:defRPr/>
                </a:pPr>
                <a:endParaRPr lang="zh-CN" altLang="en-US"/>
              </a:p>
            </p:txBody>
          </p:sp>
          <p:sp>
            <p:nvSpPr>
              <p:cNvPr id="188433" name="Freeform 17"/>
              <p:cNvSpPr>
                <a:spLocks/>
              </p:cNvSpPr>
              <p:nvPr/>
            </p:nvSpPr>
            <p:spPr bwMode="gray">
              <a:xfrm>
                <a:off x="2209" y="1948"/>
                <a:ext cx="1295" cy="633"/>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w="0">
                <a:noFill/>
                <a:prstDash val="solid"/>
                <a:round/>
                <a:headEnd/>
                <a:tailEnd/>
              </a:ln>
              <a:effectLst/>
            </p:spPr>
            <p:txBody>
              <a:bodyPr/>
              <a:lstStyle/>
              <a:p>
                <a:pPr>
                  <a:defRPr/>
                </a:pPr>
                <a:endParaRPr lang="zh-CN" altLang="en-US"/>
              </a:p>
            </p:txBody>
          </p:sp>
        </p:grpSp>
        <p:sp>
          <p:nvSpPr>
            <p:cNvPr id="25620" name="Oval 18"/>
            <p:cNvSpPr>
              <a:spLocks noChangeArrowheads="1"/>
            </p:cNvSpPr>
            <p:nvPr/>
          </p:nvSpPr>
          <p:spPr bwMode="gray">
            <a:xfrm>
              <a:off x="1792" y="3653"/>
              <a:ext cx="995" cy="276"/>
            </a:xfrm>
            <a:prstGeom prst="ellipse">
              <a:avLst/>
            </a:prstGeom>
            <a:gradFill rotWithShape="1">
              <a:gsLst>
                <a:gs pos="0">
                  <a:srgbClr val="C0C0C0"/>
                </a:gs>
                <a:gs pos="100000">
                  <a:schemeClr val="bg1"/>
                </a:gs>
              </a:gsLst>
              <a:path path="shape">
                <a:fillToRect l="50000" t="50000" r="50000" b="50000"/>
              </a:path>
            </a:gradFill>
            <a:ln w="9525">
              <a:noFill/>
              <a:round/>
              <a:headEnd/>
              <a:tailEnd/>
            </a:ln>
          </p:spPr>
          <p:txBody>
            <a:bodyPr wrap="none" anchor="ctr"/>
            <a:lstStyle/>
            <a:p>
              <a:endParaRPr lang="zh-CN" altLang="zh-CN">
                <a:solidFill>
                  <a:schemeClr val="tx1"/>
                </a:solidFill>
              </a:endParaRPr>
            </a:p>
          </p:txBody>
        </p:sp>
        <p:sp>
          <p:nvSpPr>
            <p:cNvPr id="25621" name="Rectangle 19"/>
            <p:cNvSpPr>
              <a:spLocks noChangeArrowheads="1"/>
            </p:cNvSpPr>
            <p:nvPr/>
          </p:nvSpPr>
          <p:spPr bwMode="auto">
            <a:xfrm>
              <a:off x="1771" y="3113"/>
              <a:ext cx="953" cy="227"/>
            </a:xfrm>
            <a:prstGeom prst="rect">
              <a:avLst/>
            </a:prstGeom>
            <a:noFill/>
            <a:ln w="9525">
              <a:noFill/>
              <a:miter lim="800000"/>
              <a:headEnd/>
              <a:tailEnd/>
            </a:ln>
          </p:spPr>
          <p:txBody>
            <a:bodyPr anchor="ctr"/>
            <a:lstStyle/>
            <a:p>
              <a:r>
                <a:rPr lang="zh-CN" altLang="en-US" sz="2000" dirty="0">
                  <a:solidFill>
                    <a:schemeClr val="tx1"/>
                  </a:solidFill>
                  <a:ea typeface="黑体" pitchFamily="49" charset="-122"/>
                </a:rPr>
                <a:t>身份识别类</a:t>
              </a:r>
            </a:p>
          </p:txBody>
        </p:sp>
      </p:grpSp>
      <p:grpSp>
        <p:nvGrpSpPr>
          <p:cNvPr id="25607" name="Group 33"/>
          <p:cNvGrpSpPr>
            <a:grpSpLocks/>
          </p:cNvGrpSpPr>
          <p:nvPr/>
        </p:nvGrpSpPr>
        <p:grpSpPr bwMode="auto">
          <a:xfrm>
            <a:off x="4864100" y="4122738"/>
            <a:ext cx="1631950" cy="2114550"/>
            <a:chOff x="3064" y="2597"/>
            <a:chExt cx="1028" cy="1332"/>
          </a:xfrm>
        </p:grpSpPr>
        <p:grpSp>
          <p:nvGrpSpPr>
            <p:cNvPr id="25614" name="Group 21"/>
            <p:cNvGrpSpPr>
              <a:grpSpLocks/>
            </p:cNvGrpSpPr>
            <p:nvPr/>
          </p:nvGrpSpPr>
          <p:grpSpPr bwMode="auto">
            <a:xfrm>
              <a:off x="3064" y="2597"/>
              <a:ext cx="960" cy="958"/>
              <a:chOff x="2016" y="1920"/>
              <a:chExt cx="1680" cy="1680"/>
            </a:xfrm>
          </p:grpSpPr>
          <p:sp>
            <p:nvSpPr>
              <p:cNvPr id="188438" name="Oval 22"/>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51373"/>
                      <a:invGamma/>
                    </a:schemeClr>
                  </a:gs>
                </a:gsLst>
                <a:lin ang="5400000" scaled="1"/>
              </a:gradFill>
              <a:ln w="9525">
                <a:noFill/>
                <a:round/>
                <a:headEnd/>
                <a:tailEnd/>
              </a:ln>
              <a:effectLst/>
            </p:spPr>
            <p:txBody>
              <a:bodyPr wrap="none" anchor="ctr"/>
              <a:lstStyle/>
              <a:p>
                <a:pPr>
                  <a:defRPr/>
                </a:pPr>
                <a:endParaRPr lang="zh-CN" altLang="en-US"/>
              </a:p>
            </p:txBody>
          </p:sp>
          <p:sp>
            <p:nvSpPr>
              <p:cNvPr id="188439" name="Freeform 23"/>
              <p:cNvSpPr>
                <a:spLocks/>
              </p:cNvSpPr>
              <p:nvPr/>
            </p:nvSpPr>
            <p:spPr bwMode="gray">
              <a:xfrm>
                <a:off x="2208" y="1948"/>
                <a:ext cx="1295" cy="633"/>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accent1">
                      <a:gamma/>
                      <a:tint val="0"/>
                      <a:invGamma/>
                    </a:schemeClr>
                  </a:gs>
                  <a:gs pos="100000">
                    <a:schemeClr val="accent1"/>
                  </a:gs>
                </a:gsLst>
                <a:lin ang="5400000" scaled="1"/>
              </a:gradFill>
              <a:ln w="0">
                <a:noFill/>
                <a:prstDash val="solid"/>
                <a:round/>
                <a:headEnd/>
                <a:tailEnd/>
              </a:ln>
              <a:effectLst/>
            </p:spPr>
            <p:txBody>
              <a:bodyPr/>
              <a:lstStyle/>
              <a:p>
                <a:pPr>
                  <a:defRPr/>
                </a:pPr>
                <a:endParaRPr lang="zh-CN" altLang="en-US"/>
              </a:p>
            </p:txBody>
          </p:sp>
        </p:grpSp>
        <p:sp>
          <p:nvSpPr>
            <p:cNvPr id="25615" name="Oval 24"/>
            <p:cNvSpPr>
              <a:spLocks noChangeArrowheads="1"/>
            </p:cNvSpPr>
            <p:nvPr/>
          </p:nvSpPr>
          <p:spPr bwMode="gray">
            <a:xfrm>
              <a:off x="3097" y="3653"/>
              <a:ext cx="995" cy="276"/>
            </a:xfrm>
            <a:prstGeom prst="ellipse">
              <a:avLst/>
            </a:prstGeom>
            <a:gradFill rotWithShape="1">
              <a:gsLst>
                <a:gs pos="0">
                  <a:srgbClr val="C0C0C0"/>
                </a:gs>
                <a:gs pos="100000">
                  <a:schemeClr val="bg1"/>
                </a:gs>
              </a:gsLst>
              <a:path path="shape">
                <a:fillToRect l="50000" t="50000" r="50000" b="50000"/>
              </a:path>
            </a:gradFill>
            <a:ln w="9525">
              <a:noFill/>
              <a:round/>
              <a:headEnd/>
              <a:tailEnd/>
            </a:ln>
          </p:spPr>
          <p:txBody>
            <a:bodyPr wrap="none" anchor="ctr"/>
            <a:lstStyle/>
            <a:p>
              <a:endParaRPr lang="zh-CN" altLang="zh-CN">
                <a:solidFill>
                  <a:schemeClr val="tx1"/>
                </a:solidFill>
              </a:endParaRPr>
            </a:p>
          </p:txBody>
        </p:sp>
        <p:sp>
          <p:nvSpPr>
            <p:cNvPr id="25616" name="Rectangle 25"/>
            <p:cNvSpPr>
              <a:spLocks noChangeArrowheads="1"/>
            </p:cNvSpPr>
            <p:nvPr/>
          </p:nvSpPr>
          <p:spPr bwMode="auto">
            <a:xfrm>
              <a:off x="3074" y="3113"/>
              <a:ext cx="953" cy="227"/>
            </a:xfrm>
            <a:prstGeom prst="rect">
              <a:avLst/>
            </a:prstGeom>
            <a:noFill/>
            <a:ln w="9525">
              <a:noFill/>
              <a:miter lim="800000"/>
              <a:headEnd/>
              <a:tailEnd/>
            </a:ln>
          </p:spPr>
          <p:txBody>
            <a:bodyPr anchor="ctr"/>
            <a:lstStyle/>
            <a:p>
              <a:r>
                <a:rPr lang="zh-CN" altLang="en-US" sz="2000" dirty="0">
                  <a:solidFill>
                    <a:schemeClr val="tx1"/>
                  </a:solidFill>
                  <a:ea typeface="黑体" pitchFamily="49" charset="-122"/>
                </a:rPr>
                <a:t>信息服务类</a:t>
              </a:r>
            </a:p>
          </p:txBody>
        </p:sp>
      </p:grpSp>
      <p:grpSp>
        <p:nvGrpSpPr>
          <p:cNvPr id="25608" name="Group 34"/>
          <p:cNvGrpSpPr>
            <a:grpSpLocks/>
          </p:cNvGrpSpPr>
          <p:nvPr/>
        </p:nvGrpSpPr>
        <p:grpSpPr bwMode="auto">
          <a:xfrm>
            <a:off x="6769100" y="4122738"/>
            <a:ext cx="1579563" cy="2114550"/>
            <a:chOff x="4264" y="2597"/>
            <a:chExt cx="995" cy="1332"/>
          </a:xfrm>
        </p:grpSpPr>
        <p:grpSp>
          <p:nvGrpSpPr>
            <p:cNvPr id="25609" name="Group 27"/>
            <p:cNvGrpSpPr>
              <a:grpSpLocks/>
            </p:cNvGrpSpPr>
            <p:nvPr/>
          </p:nvGrpSpPr>
          <p:grpSpPr bwMode="auto">
            <a:xfrm>
              <a:off x="4264" y="2597"/>
              <a:ext cx="960" cy="965"/>
              <a:chOff x="2016" y="1920"/>
              <a:chExt cx="1680" cy="1680"/>
            </a:xfrm>
          </p:grpSpPr>
          <p:sp>
            <p:nvSpPr>
              <p:cNvPr id="188444" name="Oval 28"/>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w="9525">
                <a:noFill/>
                <a:round/>
                <a:headEnd/>
                <a:tailEnd/>
              </a:ln>
              <a:effectLst/>
            </p:spPr>
            <p:txBody>
              <a:bodyPr wrap="none" anchor="ctr"/>
              <a:lstStyle/>
              <a:p>
                <a:pPr>
                  <a:defRPr/>
                </a:pPr>
                <a:endParaRPr lang="zh-CN" altLang="en-US"/>
              </a:p>
            </p:txBody>
          </p:sp>
          <p:sp>
            <p:nvSpPr>
              <p:cNvPr id="25613" name="Freeform 29"/>
              <p:cNvSpPr>
                <a:spLocks/>
              </p:cNvSpPr>
              <p:nvPr/>
            </p:nvSpPr>
            <p:spPr bwMode="gray">
              <a:xfrm>
                <a:off x="2208" y="1948"/>
                <a:ext cx="1296" cy="634"/>
              </a:xfrm>
              <a:custGeom>
                <a:avLst/>
                <a:gdLst>
                  <a:gd name="T0" fmla="*/ 1034 w 1321"/>
                  <a:gd name="T1" fmla="*/ 100 h 712"/>
                  <a:gd name="T2" fmla="*/ 1047 w 1321"/>
                  <a:gd name="T3" fmla="*/ 110 h 712"/>
                  <a:gd name="T4" fmla="*/ 1050 w 1321"/>
                  <a:gd name="T5" fmla="*/ 119 h 712"/>
                  <a:gd name="T6" fmla="*/ 1045 w 1321"/>
                  <a:gd name="T7" fmla="*/ 128 h 712"/>
                  <a:gd name="T8" fmla="*/ 1032 w 1321"/>
                  <a:gd name="T9" fmla="*/ 135 h 712"/>
                  <a:gd name="T10" fmla="*/ 1011 w 1321"/>
                  <a:gd name="T11" fmla="*/ 144 h 712"/>
                  <a:gd name="T12" fmla="*/ 985 w 1321"/>
                  <a:gd name="T13" fmla="*/ 150 h 712"/>
                  <a:gd name="T14" fmla="*/ 951 w 1321"/>
                  <a:gd name="T15" fmla="*/ 156 h 712"/>
                  <a:gd name="T16" fmla="*/ 912 w 1321"/>
                  <a:gd name="T17" fmla="*/ 162 h 712"/>
                  <a:gd name="T18" fmla="*/ 868 w 1321"/>
                  <a:gd name="T19" fmla="*/ 166 h 712"/>
                  <a:gd name="T20" fmla="*/ 820 w 1321"/>
                  <a:gd name="T21" fmla="*/ 170 h 712"/>
                  <a:gd name="T22" fmla="*/ 769 w 1321"/>
                  <a:gd name="T23" fmla="*/ 171 h 712"/>
                  <a:gd name="T24" fmla="*/ 712 w 1321"/>
                  <a:gd name="T25" fmla="*/ 175 h 712"/>
                  <a:gd name="T26" fmla="*/ 655 w 1321"/>
                  <a:gd name="T27" fmla="*/ 176 h 712"/>
                  <a:gd name="T28" fmla="*/ 633 w 1321"/>
                  <a:gd name="T29" fmla="*/ 177 h 712"/>
                  <a:gd name="T30" fmla="*/ 379 w 1321"/>
                  <a:gd name="T31" fmla="*/ 177 h 712"/>
                  <a:gd name="T32" fmla="*/ 375 w 1321"/>
                  <a:gd name="T33" fmla="*/ 177 h 712"/>
                  <a:gd name="T34" fmla="*/ 325 w 1321"/>
                  <a:gd name="T35" fmla="*/ 176 h 712"/>
                  <a:gd name="T36" fmla="*/ 277 w 1321"/>
                  <a:gd name="T37" fmla="*/ 175 h 712"/>
                  <a:gd name="T38" fmla="*/ 231 w 1321"/>
                  <a:gd name="T39" fmla="*/ 173 h 712"/>
                  <a:gd name="T40" fmla="*/ 187 w 1321"/>
                  <a:gd name="T41" fmla="*/ 170 h 712"/>
                  <a:gd name="T42" fmla="*/ 149 w 1321"/>
                  <a:gd name="T43" fmla="*/ 168 h 712"/>
                  <a:gd name="T44" fmla="*/ 114 w 1321"/>
                  <a:gd name="T45" fmla="*/ 164 h 712"/>
                  <a:gd name="T46" fmla="*/ 78 w 1321"/>
                  <a:gd name="T47" fmla="*/ 161 h 712"/>
                  <a:gd name="T48" fmla="*/ 55 w 1321"/>
                  <a:gd name="T49" fmla="*/ 157 h 712"/>
                  <a:gd name="T50" fmla="*/ 27 w 1321"/>
                  <a:gd name="T51" fmla="*/ 151 h 712"/>
                  <a:gd name="T52" fmla="*/ 18 w 1321"/>
                  <a:gd name="T53" fmla="*/ 145 h 712"/>
                  <a:gd name="T54" fmla="*/ 6 w 1321"/>
                  <a:gd name="T55" fmla="*/ 138 h 712"/>
                  <a:gd name="T56" fmla="*/ 0 w 1321"/>
                  <a:gd name="T57" fmla="*/ 130 h 712"/>
                  <a:gd name="T58" fmla="*/ 0 w 1321"/>
                  <a:gd name="T59" fmla="*/ 129 h 712"/>
                  <a:gd name="T60" fmla="*/ 4 w 1321"/>
                  <a:gd name="T61" fmla="*/ 119 h 712"/>
                  <a:gd name="T62" fmla="*/ 16 w 1321"/>
                  <a:gd name="T63" fmla="*/ 111 h 712"/>
                  <a:gd name="T64" fmla="*/ 39 w 1321"/>
                  <a:gd name="T65" fmla="*/ 92 h 712"/>
                  <a:gd name="T66" fmla="*/ 74 w 1321"/>
                  <a:gd name="T67" fmla="*/ 74 h 712"/>
                  <a:gd name="T68" fmla="*/ 118 w 1321"/>
                  <a:gd name="T69" fmla="*/ 59 h 712"/>
                  <a:gd name="T70" fmla="*/ 163 w 1321"/>
                  <a:gd name="T71" fmla="*/ 43 h 712"/>
                  <a:gd name="T72" fmla="*/ 215 w 1321"/>
                  <a:gd name="T73" fmla="*/ 30 h 712"/>
                  <a:gd name="T74" fmla="*/ 272 w 1321"/>
                  <a:gd name="T75" fmla="*/ 20 h 712"/>
                  <a:gd name="T76" fmla="*/ 330 w 1321"/>
                  <a:gd name="T77" fmla="*/ 11 h 712"/>
                  <a:gd name="T78" fmla="*/ 395 w 1321"/>
                  <a:gd name="T79" fmla="*/ 5 h 712"/>
                  <a:gd name="T80" fmla="*/ 462 w 1321"/>
                  <a:gd name="T81" fmla="*/ 4 h 712"/>
                  <a:gd name="T82" fmla="*/ 531 w 1321"/>
                  <a:gd name="T83" fmla="*/ 0 h 712"/>
                  <a:gd name="T84" fmla="*/ 531 w 1321"/>
                  <a:gd name="T85" fmla="*/ 0 h 712"/>
                  <a:gd name="T86" fmla="*/ 603 w 1321"/>
                  <a:gd name="T87" fmla="*/ 4 h 712"/>
                  <a:gd name="T88" fmla="*/ 674 w 1321"/>
                  <a:gd name="T89" fmla="*/ 5 h 712"/>
                  <a:gd name="T90" fmla="*/ 741 w 1321"/>
                  <a:gd name="T91" fmla="*/ 12 h 712"/>
                  <a:gd name="T92" fmla="*/ 804 w 1321"/>
                  <a:gd name="T93" fmla="*/ 22 h 712"/>
                  <a:gd name="T94" fmla="*/ 860 w 1321"/>
                  <a:gd name="T95" fmla="*/ 34 h 712"/>
                  <a:gd name="T96" fmla="*/ 913 w 1321"/>
                  <a:gd name="T97" fmla="*/ 48 h 712"/>
                  <a:gd name="T98" fmla="*/ 960 w 1321"/>
                  <a:gd name="T99" fmla="*/ 63 h 712"/>
                  <a:gd name="T100" fmla="*/ 1001 w 1321"/>
                  <a:gd name="T101" fmla="*/ 81 h 712"/>
                  <a:gd name="T102" fmla="*/ 1034 w 1321"/>
                  <a:gd name="T103" fmla="*/ 100 h 712"/>
                  <a:gd name="T104" fmla="*/ 1034 w 1321"/>
                  <a:gd name="T105" fmla="*/ 10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w="0">
                <a:noFill/>
                <a:prstDash val="solid"/>
                <a:round/>
                <a:headEnd/>
                <a:tailEnd/>
              </a:ln>
            </p:spPr>
            <p:txBody>
              <a:bodyPr/>
              <a:lstStyle/>
              <a:p>
                <a:endParaRPr lang="zh-CN" altLang="en-US"/>
              </a:p>
            </p:txBody>
          </p:sp>
        </p:grpSp>
        <p:sp>
          <p:nvSpPr>
            <p:cNvPr id="25610" name="Oval 30"/>
            <p:cNvSpPr>
              <a:spLocks noChangeArrowheads="1"/>
            </p:cNvSpPr>
            <p:nvPr/>
          </p:nvSpPr>
          <p:spPr bwMode="gray">
            <a:xfrm>
              <a:off x="4264" y="3653"/>
              <a:ext cx="995" cy="276"/>
            </a:xfrm>
            <a:prstGeom prst="ellipse">
              <a:avLst/>
            </a:prstGeom>
            <a:gradFill rotWithShape="1">
              <a:gsLst>
                <a:gs pos="0">
                  <a:srgbClr val="C0C0C0"/>
                </a:gs>
                <a:gs pos="100000">
                  <a:schemeClr val="bg1"/>
                </a:gs>
              </a:gsLst>
              <a:path path="shape">
                <a:fillToRect l="50000" t="50000" r="50000" b="50000"/>
              </a:path>
            </a:gradFill>
            <a:ln w="9525">
              <a:noFill/>
              <a:round/>
              <a:headEnd/>
              <a:tailEnd/>
            </a:ln>
          </p:spPr>
          <p:txBody>
            <a:bodyPr wrap="none" anchor="ctr"/>
            <a:lstStyle/>
            <a:p>
              <a:endParaRPr lang="zh-CN" altLang="zh-CN">
                <a:solidFill>
                  <a:schemeClr val="tx1"/>
                </a:solidFill>
              </a:endParaRPr>
            </a:p>
          </p:txBody>
        </p:sp>
        <p:sp>
          <p:nvSpPr>
            <p:cNvPr id="25611" name="Rectangle 31"/>
            <p:cNvSpPr>
              <a:spLocks noChangeArrowheads="1"/>
            </p:cNvSpPr>
            <p:nvPr/>
          </p:nvSpPr>
          <p:spPr bwMode="auto">
            <a:xfrm>
              <a:off x="4274" y="3113"/>
              <a:ext cx="953" cy="227"/>
            </a:xfrm>
            <a:prstGeom prst="rect">
              <a:avLst/>
            </a:prstGeom>
            <a:noFill/>
            <a:ln w="9525">
              <a:noFill/>
              <a:miter lim="800000"/>
              <a:headEnd/>
              <a:tailEnd/>
            </a:ln>
          </p:spPr>
          <p:txBody>
            <a:bodyPr anchor="ctr"/>
            <a:lstStyle/>
            <a:p>
              <a:r>
                <a:rPr lang="zh-CN" altLang="en-US" sz="2000" dirty="0">
                  <a:solidFill>
                    <a:schemeClr val="tx1"/>
                  </a:solidFill>
                  <a:ea typeface="黑体" pitchFamily="49" charset="-122"/>
                </a:rPr>
                <a:t>流程整合类</a:t>
              </a:r>
            </a:p>
          </p:txBody>
        </p:sp>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5076056" y="116632"/>
            <a:ext cx="3889375" cy="706437"/>
          </a:xfrm>
          <a:noFill/>
          <a:ln>
            <a:miter lim="800000"/>
            <a:headEnd/>
            <a:tailEnd/>
          </a:ln>
        </p:spPr>
        <p:txBody>
          <a:bodyPr vert="horz" wrap="square" lIns="91440" tIns="45720" rIns="91440" bIns="45720" numCol="1" anchor="ctr" anchorCtr="0" compatLnSpc="1">
            <a:prstTxWarp prst="textNoShape">
              <a:avLst/>
            </a:prstTxWarp>
          </a:bodyPr>
          <a:lstStyle/>
          <a:p>
            <a:pPr algn="l" eaLnBrk="1" hangingPunct="1"/>
            <a:r>
              <a:rPr lang="zh-CN" altLang="en-US" sz="2400" dirty="0">
                <a:solidFill>
                  <a:schemeClr val="bg1"/>
                </a:solidFill>
                <a:latin typeface="黑体" pitchFamily="49" charset="-122"/>
                <a:ea typeface="黑体" pitchFamily="49" charset="-122"/>
              </a:rPr>
              <a:t>智</a:t>
            </a:r>
            <a:r>
              <a:rPr lang="zh-CN" altLang="en-US" sz="2400" dirty="0" smtClean="0">
                <a:solidFill>
                  <a:schemeClr val="bg1"/>
                </a:solidFill>
                <a:latin typeface="黑体" pitchFamily="49" charset="-122"/>
                <a:ea typeface="黑体" pitchFamily="49" charset="-122"/>
              </a:rPr>
              <a:t>隆校园通功能清单</a:t>
            </a:r>
            <a:endParaRPr lang="zh-CN" altLang="en-GB" sz="2400" dirty="0" smtClean="0">
              <a:solidFill>
                <a:schemeClr val="bg1"/>
              </a:solidFill>
              <a:latin typeface="黑体" pitchFamily="49" charset="-122"/>
              <a:ea typeface="黑体" pitchFamily="49" charset="-122"/>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1563" y="1416504"/>
            <a:ext cx="7000875" cy="539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5035755" y="188640"/>
            <a:ext cx="4036014" cy="706437"/>
          </a:xfrm>
          <a:noFill/>
          <a:ln>
            <a:miter lim="800000"/>
            <a:headEnd/>
            <a:tailEnd/>
          </a:ln>
        </p:spPr>
        <p:txBody>
          <a:bodyPr vert="horz" wrap="square" lIns="91440" tIns="45720" rIns="91440" bIns="45720" numCol="1" anchor="ctr" anchorCtr="0" compatLnSpc="1">
            <a:prstTxWarp prst="textNoShape">
              <a:avLst/>
            </a:prstTxWarp>
          </a:bodyPr>
          <a:lstStyle/>
          <a:p>
            <a:pPr algn="l" eaLnBrk="1" hangingPunct="1"/>
            <a:r>
              <a:rPr lang="zh-CN" altLang="en-US" sz="2400" dirty="0" smtClean="0">
                <a:solidFill>
                  <a:schemeClr val="bg1"/>
                </a:solidFill>
                <a:latin typeface="黑体" pitchFamily="49" charset="-122"/>
                <a:ea typeface="黑体" pitchFamily="49" charset="-122"/>
              </a:rPr>
              <a:t>金融消费类应用</a:t>
            </a:r>
            <a:endParaRPr lang="zh-CN" altLang="en-GB" sz="2400" dirty="0" smtClean="0">
              <a:solidFill>
                <a:schemeClr val="bg1"/>
              </a:solidFill>
              <a:latin typeface="黑体" pitchFamily="49" charset="-122"/>
              <a:ea typeface="黑体" pitchFamily="49" charset="-122"/>
            </a:endParaRPr>
          </a:p>
        </p:txBody>
      </p:sp>
      <p:sp>
        <p:nvSpPr>
          <p:cNvPr id="190468" name="AutoShape 4"/>
          <p:cNvSpPr>
            <a:spLocks noChangeArrowheads="1"/>
          </p:cNvSpPr>
          <p:nvPr/>
        </p:nvSpPr>
        <p:spPr bwMode="gray">
          <a:xfrm>
            <a:off x="1659621" y="2205309"/>
            <a:ext cx="5935663" cy="574675"/>
          </a:xfrm>
          <a:prstGeom prst="roundRect">
            <a:avLst>
              <a:gd name="adj" fmla="val 50000"/>
            </a:avLst>
          </a:prstGeom>
          <a:gradFill rotWithShape="1">
            <a:gsLst>
              <a:gs pos="0">
                <a:schemeClr val="hlink">
                  <a:alpha val="99001"/>
                </a:schemeClr>
              </a:gs>
              <a:gs pos="50000">
                <a:schemeClr val="hlink">
                  <a:gamma/>
                  <a:tint val="64314"/>
                  <a:invGamma/>
                </a:schemeClr>
              </a:gs>
              <a:gs pos="100000">
                <a:schemeClr val="hlink">
                  <a:alpha val="99001"/>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eaLnBrk="0" hangingPunct="0">
              <a:defRPr/>
            </a:pPr>
            <a:r>
              <a:rPr lang="zh-CN" altLang="en-US" sz="2400" b="1" dirty="0">
                <a:solidFill>
                  <a:schemeClr val="tx1"/>
                </a:solidFill>
                <a:effectLst>
                  <a:outerShdw blurRad="38100" dist="38100" dir="2700000" algn="tl">
                    <a:srgbClr val="FFFFFF"/>
                  </a:outerShdw>
                </a:effectLst>
                <a:latin typeface="Verdana" pitchFamily="34" charset="0"/>
                <a:ea typeface="黑体" pitchFamily="2" charset="-122"/>
              </a:rPr>
              <a:t>校园通</a:t>
            </a:r>
            <a:r>
              <a:rPr lang="zh-CN" altLang="en-US" sz="2400" b="1" dirty="0" smtClean="0">
                <a:solidFill>
                  <a:schemeClr val="tx1"/>
                </a:solidFill>
                <a:effectLst>
                  <a:outerShdw blurRad="38100" dist="38100" dir="2700000" algn="tl">
                    <a:srgbClr val="FFFFFF"/>
                  </a:outerShdw>
                </a:effectLst>
                <a:latin typeface="Verdana" pitchFamily="34" charset="0"/>
                <a:ea typeface="黑体" pitchFamily="2" charset="-122"/>
              </a:rPr>
              <a:t>核心</a:t>
            </a:r>
            <a:r>
              <a:rPr lang="zh-CN" altLang="en-US" sz="2400" b="1" dirty="0">
                <a:solidFill>
                  <a:schemeClr val="tx1"/>
                </a:solidFill>
                <a:effectLst>
                  <a:outerShdw blurRad="38100" dist="38100" dir="2700000" algn="tl">
                    <a:srgbClr val="FFFFFF"/>
                  </a:outerShdw>
                </a:effectLst>
                <a:latin typeface="Verdana" pitchFamily="34" charset="0"/>
                <a:ea typeface="黑体" pitchFamily="2" charset="-122"/>
              </a:rPr>
              <a:t>管理平台</a:t>
            </a:r>
          </a:p>
        </p:txBody>
      </p:sp>
      <p:grpSp>
        <p:nvGrpSpPr>
          <p:cNvPr id="30724" name="Group 5"/>
          <p:cNvGrpSpPr>
            <a:grpSpLocks/>
          </p:cNvGrpSpPr>
          <p:nvPr/>
        </p:nvGrpSpPr>
        <p:grpSpPr bwMode="auto">
          <a:xfrm>
            <a:off x="1895475" y="2708547"/>
            <a:ext cx="5530850" cy="1911350"/>
            <a:chOff x="1247" y="1455"/>
            <a:chExt cx="3484" cy="1204"/>
          </a:xfrm>
        </p:grpSpPr>
        <p:sp>
          <p:nvSpPr>
            <p:cNvPr id="190470" name="AutoShape 6"/>
            <p:cNvSpPr>
              <a:spLocks noChangeArrowheads="1"/>
            </p:cNvSpPr>
            <p:nvPr/>
          </p:nvSpPr>
          <p:spPr bwMode="gray">
            <a:xfrm rot="-10800000">
              <a:off x="1247" y="1455"/>
              <a:ext cx="3484" cy="1204"/>
            </a:xfrm>
            <a:prstGeom prst="upArrow">
              <a:avLst>
                <a:gd name="adj1" fmla="val 57824"/>
                <a:gd name="adj2" fmla="val 54398"/>
              </a:avLst>
            </a:prstGeom>
            <a:gradFill rotWithShape="1">
              <a:gsLst>
                <a:gs pos="0">
                  <a:schemeClr val="bg2"/>
                </a:gs>
                <a:gs pos="100000">
                  <a:schemeClr val="bg2">
                    <a:gamma/>
                    <a:tint val="0"/>
                    <a:invGamma/>
                  </a:schemeClr>
                </a:gs>
              </a:gsLst>
              <a:lin ang="5400000" scaled="1"/>
            </a:gradFill>
            <a:ln w="9525" algn="ctr">
              <a:noFill/>
              <a:miter lim="800000"/>
              <a:headEnd/>
              <a:tailEnd/>
            </a:ln>
            <a:effectLst/>
          </p:spPr>
          <p:txBody>
            <a:bodyPr wrap="none" anchor="ctr"/>
            <a:lstStyle/>
            <a:p>
              <a:pPr>
                <a:defRPr/>
              </a:pPr>
              <a:endParaRPr lang="zh-CN" altLang="en-US"/>
            </a:p>
          </p:txBody>
        </p:sp>
        <p:sp>
          <p:nvSpPr>
            <p:cNvPr id="30802" name="Text Box 7"/>
            <p:cNvSpPr txBox="1">
              <a:spLocks noChangeArrowheads="1"/>
            </p:cNvSpPr>
            <p:nvPr/>
          </p:nvSpPr>
          <p:spPr bwMode="gray">
            <a:xfrm>
              <a:off x="2290" y="1700"/>
              <a:ext cx="1406" cy="596"/>
            </a:xfrm>
            <a:prstGeom prst="rect">
              <a:avLst/>
            </a:prstGeom>
            <a:noFill/>
            <a:ln w="9525" algn="ctr">
              <a:noFill/>
              <a:miter lim="800000"/>
              <a:headEnd/>
              <a:tailEnd/>
            </a:ln>
          </p:spPr>
          <p:txBody>
            <a:bodyPr>
              <a:spAutoFit/>
            </a:bodyPr>
            <a:lstStyle/>
            <a:p>
              <a:pPr eaLnBrk="0" hangingPunct="0"/>
              <a:r>
                <a:rPr lang="zh-CN" altLang="en-US" sz="2800" b="1">
                  <a:solidFill>
                    <a:schemeClr val="tx1"/>
                  </a:solidFill>
                  <a:latin typeface="High Tower Text" pitchFamily="18" charset="0"/>
                  <a:ea typeface="方正舒体" pitchFamily="2" charset="-122"/>
                </a:rPr>
                <a:t>支撑</a:t>
              </a:r>
            </a:p>
            <a:p>
              <a:pPr eaLnBrk="0" hangingPunct="0"/>
              <a:r>
                <a:rPr lang="zh-CN" altLang="en-US" sz="2800" b="1">
                  <a:solidFill>
                    <a:schemeClr val="tx1"/>
                  </a:solidFill>
                  <a:latin typeface="High Tower Text" pitchFamily="18" charset="0"/>
                  <a:ea typeface="方正舒体" pitchFamily="2" charset="-122"/>
                </a:rPr>
                <a:t>四大类应用</a:t>
              </a:r>
            </a:p>
          </p:txBody>
        </p:sp>
      </p:grpSp>
      <p:grpSp>
        <p:nvGrpSpPr>
          <p:cNvPr id="30725" name="Group 8"/>
          <p:cNvGrpSpPr>
            <a:grpSpLocks/>
          </p:cNvGrpSpPr>
          <p:nvPr/>
        </p:nvGrpSpPr>
        <p:grpSpPr bwMode="auto">
          <a:xfrm>
            <a:off x="1084263" y="4599260"/>
            <a:ext cx="1581150" cy="2070100"/>
            <a:chOff x="683" y="2625"/>
            <a:chExt cx="996" cy="1304"/>
          </a:xfrm>
        </p:grpSpPr>
        <p:grpSp>
          <p:nvGrpSpPr>
            <p:cNvPr id="30796" name="Group 9"/>
            <p:cNvGrpSpPr>
              <a:grpSpLocks/>
            </p:cNvGrpSpPr>
            <p:nvPr/>
          </p:nvGrpSpPr>
          <p:grpSpPr bwMode="auto">
            <a:xfrm>
              <a:off x="683" y="2625"/>
              <a:ext cx="937" cy="954"/>
              <a:chOff x="2016" y="1920"/>
              <a:chExt cx="1680" cy="1680"/>
            </a:xfrm>
          </p:grpSpPr>
          <p:sp>
            <p:nvSpPr>
              <p:cNvPr id="190474" name="Oval 10"/>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63529"/>
                      <a:invGamma/>
                    </a:schemeClr>
                  </a:gs>
                </a:gsLst>
                <a:lin ang="5400000" scaled="1"/>
              </a:gradFill>
              <a:ln w="9525">
                <a:noFill/>
                <a:round/>
                <a:headEnd/>
                <a:tailEnd/>
              </a:ln>
              <a:effectLst/>
            </p:spPr>
            <p:txBody>
              <a:bodyPr wrap="none" anchor="ctr"/>
              <a:lstStyle/>
              <a:p>
                <a:pPr>
                  <a:defRPr/>
                </a:pPr>
                <a:endParaRPr lang="zh-CN" altLang="en-US"/>
              </a:p>
            </p:txBody>
          </p:sp>
          <p:sp>
            <p:nvSpPr>
              <p:cNvPr id="30800" name="Freeform 11"/>
              <p:cNvSpPr>
                <a:spLocks/>
              </p:cNvSpPr>
              <p:nvPr/>
            </p:nvSpPr>
            <p:spPr bwMode="gray">
              <a:xfrm>
                <a:off x="2208" y="1948"/>
                <a:ext cx="1296" cy="634"/>
              </a:xfrm>
              <a:custGeom>
                <a:avLst/>
                <a:gdLst>
                  <a:gd name="T0" fmla="*/ 1034 w 1321"/>
                  <a:gd name="T1" fmla="*/ 100 h 712"/>
                  <a:gd name="T2" fmla="*/ 1047 w 1321"/>
                  <a:gd name="T3" fmla="*/ 110 h 712"/>
                  <a:gd name="T4" fmla="*/ 1050 w 1321"/>
                  <a:gd name="T5" fmla="*/ 119 h 712"/>
                  <a:gd name="T6" fmla="*/ 1045 w 1321"/>
                  <a:gd name="T7" fmla="*/ 128 h 712"/>
                  <a:gd name="T8" fmla="*/ 1032 w 1321"/>
                  <a:gd name="T9" fmla="*/ 135 h 712"/>
                  <a:gd name="T10" fmla="*/ 1011 w 1321"/>
                  <a:gd name="T11" fmla="*/ 144 h 712"/>
                  <a:gd name="T12" fmla="*/ 985 w 1321"/>
                  <a:gd name="T13" fmla="*/ 150 h 712"/>
                  <a:gd name="T14" fmla="*/ 951 w 1321"/>
                  <a:gd name="T15" fmla="*/ 156 h 712"/>
                  <a:gd name="T16" fmla="*/ 912 w 1321"/>
                  <a:gd name="T17" fmla="*/ 162 h 712"/>
                  <a:gd name="T18" fmla="*/ 868 w 1321"/>
                  <a:gd name="T19" fmla="*/ 166 h 712"/>
                  <a:gd name="T20" fmla="*/ 820 w 1321"/>
                  <a:gd name="T21" fmla="*/ 170 h 712"/>
                  <a:gd name="T22" fmla="*/ 769 w 1321"/>
                  <a:gd name="T23" fmla="*/ 171 h 712"/>
                  <a:gd name="T24" fmla="*/ 712 w 1321"/>
                  <a:gd name="T25" fmla="*/ 175 h 712"/>
                  <a:gd name="T26" fmla="*/ 655 w 1321"/>
                  <a:gd name="T27" fmla="*/ 176 h 712"/>
                  <a:gd name="T28" fmla="*/ 633 w 1321"/>
                  <a:gd name="T29" fmla="*/ 177 h 712"/>
                  <a:gd name="T30" fmla="*/ 379 w 1321"/>
                  <a:gd name="T31" fmla="*/ 177 h 712"/>
                  <a:gd name="T32" fmla="*/ 375 w 1321"/>
                  <a:gd name="T33" fmla="*/ 177 h 712"/>
                  <a:gd name="T34" fmla="*/ 325 w 1321"/>
                  <a:gd name="T35" fmla="*/ 176 h 712"/>
                  <a:gd name="T36" fmla="*/ 277 w 1321"/>
                  <a:gd name="T37" fmla="*/ 175 h 712"/>
                  <a:gd name="T38" fmla="*/ 231 w 1321"/>
                  <a:gd name="T39" fmla="*/ 173 h 712"/>
                  <a:gd name="T40" fmla="*/ 187 w 1321"/>
                  <a:gd name="T41" fmla="*/ 170 h 712"/>
                  <a:gd name="T42" fmla="*/ 149 w 1321"/>
                  <a:gd name="T43" fmla="*/ 168 h 712"/>
                  <a:gd name="T44" fmla="*/ 114 w 1321"/>
                  <a:gd name="T45" fmla="*/ 164 h 712"/>
                  <a:gd name="T46" fmla="*/ 78 w 1321"/>
                  <a:gd name="T47" fmla="*/ 161 h 712"/>
                  <a:gd name="T48" fmla="*/ 55 w 1321"/>
                  <a:gd name="T49" fmla="*/ 157 h 712"/>
                  <a:gd name="T50" fmla="*/ 27 w 1321"/>
                  <a:gd name="T51" fmla="*/ 151 h 712"/>
                  <a:gd name="T52" fmla="*/ 18 w 1321"/>
                  <a:gd name="T53" fmla="*/ 145 h 712"/>
                  <a:gd name="T54" fmla="*/ 6 w 1321"/>
                  <a:gd name="T55" fmla="*/ 138 h 712"/>
                  <a:gd name="T56" fmla="*/ 0 w 1321"/>
                  <a:gd name="T57" fmla="*/ 130 h 712"/>
                  <a:gd name="T58" fmla="*/ 0 w 1321"/>
                  <a:gd name="T59" fmla="*/ 129 h 712"/>
                  <a:gd name="T60" fmla="*/ 4 w 1321"/>
                  <a:gd name="T61" fmla="*/ 119 h 712"/>
                  <a:gd name="T62" fmla="*/ 16 w 1321"/>
                  <a:gd name="T63" fmla="*/ 111 h 712"/>
                  <a:gd name="T64" fmla="*/ 39 w 1321"/>
                  <a:gd name="T65" fmla="*/ 92 h 712"/>
                  <a:gd name="T66" fmla="*/ 74 w 1321"/>
                  <a:gd name="T67" fmla="*/ 74 h 712"/>
                  <a:gd name="T68" fmla="*/ 118 w 1321"/>
                  <a:gd name="T69" fmla="*/ 59 h 712"/>
                  <a:gd name="T70" fmla="*/ 163 w 1321"/>
                  <a:gd name="T71" fmla="*/ 43 h 712"/>
                  <a:gd name="T72" fmla="*/ 215 w 1321"/>
                  <a:gd name="T73" fmla="*/ 30 h 712"/>
                  <a:gd name="T74" fmla="*/ 272 w 1321"/>
                  <a:gd name="T75" fmla="*/ 20 h 712"/>
                  <a:gd name="T76" fmla="*/ 330 w 1321"/>
                  <a:gd name="T77" fmla="*/ 11 h 712"/>
                  <a:gd name="T78" fmla="*/ 395 w 1321"/>
                  <a:gd name="T79" fmla="*/ 5 h 712"/>
                  <a:gd name="T80" fmla="*/ 462 w 1321"/>
                  <a:gd name="T81" fmla="*/ 4 h 712"/>
                  <a:gd name="T82" fmla="*/ 531 w 1321"/>
                  <a:gd name="T83" fmla="*/ 0 h 712"/>
                  <a:gd name="T84" fmla="*/ 531 w 1321"/>
                  <a:gd name="T85" fmla="*/ 0 h 712"/>
                  <a:gd name="T86" fmla="*/ 603 w 1321"/>
                  <a:gd name="T87" fmla="*/ 4 h 712"/>
                  <a:gd name="T88" fmla="*/ 674 w 1321"/>
                  <a:gd name="T89" fmla="*/ 5 h 712"/>
                  <a:gd name="T90" fmla="*/ 741 w 1321"/>
                  <a:gd name="T91" fmla="*/ 12 h 712"/>
                  <a:gd name="T92" fmla="*/ 804 w 1321"/>
                  <a:gd name="T93" fmla="*/ 22 h 712"/>
                  <a:gd name="T94" fmla="*/ 860 w 1321"/>
                  <a:gd name="T95" fmla="*/ 34 h 712"/>
                  <a:gd name="T96" fmla="*/ 913 w 1321"/>
                  <a:gd name="T97" fmla="*/ 48 h 712"/>
                  <a:gd name="T98" fmla="*/ 960 w 1321"/>
                  <a:gd name="T99" fmla="*/ 63 h 712"/>
                  <a:gd name="T100" fmla="*/ 1001 w 1321"/>
                  <a:gd name="T101" fmla="*/ 81 h 712"/>
                  <a:gd name="T102" fmla="*/ 1034 w 1321"/>
                  <a:gd name="T103" fmla="*/ 100 h 712"/>
                  <a:gd name="T104" fmla="*/ 1034 w 1321"/>
                  <a:gd name="T105" fmla="*/ 10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w="0">
                <a:noFill/>
                <a:prstDash val="solid"/>
                <a:round/>
                <a:headEnd/>
                <a:tailEnd/>
              </a:ln>
            </p:spPr>
            <p:txBody>
              <a:bodyPr/>
              <a:lstStyle/>
              <a:p>
                <a:endParaRPr lang="zh-CN" altLang="en-US"/>
              </a:p>
            </p:txBody>
          </p:sp>
        </p:grpSp>
        <p:sp>
          <p:nvSpPr>
            <p:cNvPr id="30797" name="Oval 12"/>
            <p:cNvSpPr>
              <a:spLocks noChangeArrowheads="1"/>
            </p:cNvSpPr>
            <p:nvPr/>
          </p:nvSpPr>
          <p:spPr bwMode="gray">
            <a:xfrm>
              <a:off x="684" y="3653"/>
              <a:ext cx="995" cy="276"/>
            </a:xfrm>
            <a:prstGeom prst="ellipse">
              <a:avLst/>
            </a:prstGeom>
            <a:gradFill rotWithShape="1">
              <a:gsLst>
                <a:gs pos="0">
                  <a:srgbClr val="C0C0C0"/>
                </a:gs>
                <a:gs pos="100000">
                  <a:schemeClr val="bg1"/>
                </a:gs>
              </a:gsLst>
              <a:path path="shape">
                <a:fillToRect l="50000" t="50000" r="50000" b="50000"/>
              </a:path>
            </a:gradFill>
            <a:ln w="9525">
              <a:noFill/>
              <a:round/>
              <a:headEnd/>
              <a:tailEnd/>
            </a:ln>
          </p:spPr>
          <p:txBody>
            <a:bodyPr wrap="none" anchor="ctr"/>
            <a:lstStyle/>
            <a:p>
              <a:endParaRPr lang="zh-CN" altLang="zh-CN">
                <a:solidFill>
                  <a:schemeClr val="tx1"/>
                </a:solidFill>
              </a:endParaRPr>
            </a:p>
          </p:txBody>
        </p:sp>
        <p:sp>
          <p:nvSpPr>
            <p:cNvPr id="30798" name="Rectangle 13"/>
            <p:cNvSpPr>
              <a:spLocks noChangeArrowheads="1"/>
            </p:cNvSpPr>
            <p:nvPr/>
          </p:nvSpPr>
          <p:spPr bwMode="auto">
            <a:xfrm>
              <a:off x="702" y="3113"/>
              <a:ext cx="953" cy="227"/>
            </a:xfrm>
            <a:prstGeom prst="rect">
              <a:avLst/>
            </a:prstGeom>
            <a:noFill/>
            <a:ln w="9525">
              <a:noFill/>
              <a:miter lim="800000"/>
              <a:headEnd/>
              <a:tailEnd/>
            </a:ln>
          </p:spPr>
          <p:txBody>
            <a:bodyPr anchor="ctr"/>
            <a:lstStyle/>
            <a:p>
              <a:r>
                <a:rPr lang="zh-CN" altLang="en-US" sz="1600"/>
                <a:t>金融服务类</a:t>
              </a:r>
            </a:p>
          </p:txBody>
        </p:sp>
      </p:grpSp>
      <p:grpSp>
        <p:nvGrpSpPr>
          <p:cNvPr id="30726" name="Group 14"/>
          <p:cNvGrpSpPr>
            <a:grpSpLocks/>
          </p:cNvGrpSpPr>
          <p:nvPr/>
        </p:nvGrpSpPr>
        <p:grpSpPr bwMode="auto">
          <a:xfrm>
            <a:off x="2990850" y="4599260"/>
            <a:ext cx="1617663" cy="2070100"/>
            <a:chOff x="1884" y="2625"/>
            <a:chExt cx="1019" cy="1304"/>
          </a:xfrm>
        </p:grpSpPr>
        <p:grpSp>
          <p:nvGrpSpPr>
            <p:cNvPr id="30791" name="Group 15"/>
            <p:cNvGrpSpPr>
              <a:grpSpLocks/>
            </p:cNvGrpSpPr>
            <p:nvPr/>
          </p:nvGrpSpPr>
          <p:grpSpPr bwMode="auto">
            <a:xfrm>
              <a:off x="1884" y="2625"/>
              <a:ext cx="960" cy="958"/>
              <a:chOff x="2016" y="1920"/>
              <a:chExt cx="1680" cy="1680"/>
            </a:xfrm>
          </p:grpSpPr>
          <p:sp>
            <p:nvSpPr>
              <p:cNvPr id="190480" name="Oval 16"/>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51373"/>
                      <a:invGamma/>
                    </a:schemeClr>
                  </a:gs>
                </a:gsLst>
                <a:lin ang="5400000" scaled="1"/>
              </a:gradFill>
              <a:ln w="9525">
                <a:noFill/>
                <a:round/>
                <a:headEnd/>
                <a:tailEnd/>
              </a:ln>
              <a:effectLst/>
            </p:spPr>
            <p:txBody>
              <a:bodyPr wrap="none" anchor="ctr"/>
              <a:lstStyle/>
              <a:p>
                <a:pPr>
                  <a:defRPr/>
                </a:pPr>
                <a:endParaRPr lang="zh-CN" altLang="en-US"/>
              </a:p>
            </p:txBody>
          </p:sp>
          <p:sp>
            <p:nvSpPr>
              <p:cNvPr id="190481" name="Freeform 17"/>
              <p:cNvSpPr>
                <a:spLocks/>
              </p:cNvSpPr>
              <p:nvPr/>
            </p:nvSpPr>
            <p:spPr bwMode="gray">
              <a:xfrm>
                <a:off x="2209" y="1948"/>
                <a:ext cx="1295" cy="633"/>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w="0">
                <a:noFill/>
                <a:prstDash val="solid"/>
                <a:round/>
                <a:headEnd/>
                <a:tailEnd/>
              </a:ln>
              <a:effectLst/>
            </p:spPr>
            <p:txBody>
              <a:bodyPr/>
              <a:lstStyle/>
              <a:p>
                <a:pPr>
                  <a:defRPr/>
                </a:pPr>
                <a:endParaRPr lang="zh-CN" altLang="en-US"/>
              </a:p>
            </p:txBody>
          </p:sp>
        </p:grpSp>
        <p:sp>
          <p:nvSpPr>
            <p:cNvPr id="30792" name="Oval 18"/>
            <p:cNvSpPr>
              <a:spLocks noChangeArrowheads="1"/>
            </p:cNvSpPr>
            <p:nvPr/>
          </p:nvSpPr>
          <p:spPr bwMode="gray">
            <a:xfrm>
              <a:off x="1908" y="3653"/>
              <a:ext cx="995" cy="276"/>
            </a:xfrm>
            <a:prstGeom prst="ellipse">
              <a:avLst/>
            </a:prstGeom>
            <a:gradFill rotWithShape="1">
              <a:gsLst>
                <a:gs pos="0">
                  <a:srgbClr val="C0C0C0"/>
                </a:gs>
                <a:gs pos="100000">
                  <a:schemeClr val="bg1"/>
                </a:gs>
              </a:gsLst>
              <a:path path="shape">
                <a:fillToRect l="50000" t="50000" r="50000" b="50000"/>
              </a:path>
            </a:gradFill>
            <a:ln w="9525">
              <a:noFill/>
              <a:round/>
              <a:headEnd/>
              <a:tailEnd/>
            </a:ln>
          </p:spPr>
          <p:txBody>
            <a:bodyPr wrap="none" anchor="ctr"/>
            <a:lstStyle/>
            <a:p>
              <a:endParaRPr lang="zh-CN" altLang="zh-CN">
                <a:solidFill>
                  <a:schemeClr val="tx1"/>
                </a:solidFill>
              </a:endParaRPr>
            </a:p>
          </p:txBody>
        </p:sp>
        <p:sp>
          <p:nvSpPr>
            <p:cNvPr id="30793" name="Rectangle 19"/>
            <p:cNvSpPr>
              <a:spLocks noChangeArrowheads="1"/>
            </p:cNvSpPr>
            <p:nvPr/>
          </p:nvSpPr>
          <p:spPr bwMode="auto">
            <a:xfrm>
              <a:off x="1927" y="3113"/>
              <a:ext cx="953" cy="227"/>
            </a:xfrm>
            <a:prstGeom prst="rect">
              <a:avLst/>
            </a:prstGeom>
            <a:noFill/>
            <a:ln w="9525">
              <a:noFill/>
              <a:miter lim="800000"/>
              <a:headEnd/>
              <a:tailEnd/>
            </a:ln>
          </p:spPr>
          <p:txBody>
            <a:bodyPr anchor="ctr"/>
            <a:lstStyle/>
            <a:p>
              <a:r>
                <a:rPr lang="zh-CN" altLang="en-US" sz="1600"/>
                <a:t>身份识别类</a:t>
              </a:r>
            </a:p>
          </p:txBody>
        </p:sp>
      </p:grpSp>
      <p:grpSp>
        <p:nvGrpSpPr>
          <p:cNvPr id="30727" name="Group 20"/>
          <p:cNvGrpSpPr>
            <a:grpSpLocks/>
          </p:cNvGrpSpPr>
          <p:nvPr/>
        </p:nvGrpSpPr>
        <p:grpSpPr bwMode="auto">
          <a:xfrm>
            <a:off x="5048250" y="4554810"/>
            <a:ext cx="1631950" cy="2114550"/>
            <a:chOff x="3180" y="2597"/>
            <a:chExt cx="1028" cy="1332"/>
          </a:xfrm>
        </p:grpSpPr>
        <p:grpSp>
          <p:nvGrpSpPr>
            <p:cNvPr id="30786" name="Group 21"/>
            <p:cNvGrpSpPr>
              <a:grpSpLocks/>
            </p:cNvGrpSpPr>
            <p:nvPr/>
          </p:nvGrpSpPr>
          <p:grpSpPr bwMode="auto">
            <a:xfrm>
              <a:off x="3180" y="2597"/>
              <a:ext cx="960" cy="958"/>
              <a:chOff x="2016" y="1920"/>
              <a:chExt cx="1680" cy="1680"/>
            </a:xfrm>
          </p:grpSpPr>
          <p:sp>
            <p:nvSpPr>
              <p:cNvPr id="190486" name="Oval 22"/>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51373"/>
                      <a:invGamma/>
                    </a:schemeClr>
                  </a:gs>
                </a:gsLst>
                <a:lin ang="5400000" scaled="1"/>
              </a:gradFill>
              <a:ln w="9525">
                <a:noFill/>
                <a:round/>
                <a:headEnd/>
                <a:tailEnd/>
              </a:ln>
              <a:effectLst/>
            </p:spPr>
            <p:txBody>
              <a:bodyPr wrap="none" anchor="ctr"/>
              <a:lstStyle/>
              <a:p>
                <a:pPr>
                  <a:defRPr/>
                </a:pPr>
                <a:endParaRPr lang="zh-CN" altLang="en-US"/>
              </a:p>
            </p:txBody>
          </p:sp>
          <p:sp>
            <p:nvSpPr>
              <p:cNvPr id="190487" name="Freeform 23"/>
              <p:cNvSpPr>
                <a:spLocks/>
              </p:cNvSpPr>
              <p:nvPr/>
            </p:nvSpPr>
            <p:spPr bwMode="gray">
              <a:xfrm>
                <a:off x="2209" y="1948"/>
                <a:ext cx="1295" cy="633"/>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accent1">
                      <a:gamma/>
                      <a:tint val="0"/>
                      <a:invGamma/>
                    </a:schemeClr>
                  </a:gs>
                  <a:gs pos="100000">
                    <a:schemeClr val="accent1"/>
                  </a:gs>
                </a:gsLst>
                <a:lin ang="5400000" scaled="1"/>
              </a:gradFill>
              <a:ln w="0">
                <a:noFill/>
                <a:prstDash val="solid"/>
                <a:round/>
                <a:headEnd/>
                <a:tailEnd/>
              </a:ln>
              <a:effectLst/>
            </p:spPr>
            <p:txBody>
              <a:bodyPr/>
              <a:lstStyle/>
              <a:p>
                <a:pPr>
                  <a:defRPr/>
                </a:pPr>
                <a:endParaRPr lang="zh-CN" altLang="en-US"/>
              </a:p>
            </p:txBody>
          </p:sp>
        </p:grpSp>
        <p:sp>
          <p:nvSpPr>
            <p:cNvPr id="30787" name="Oval 24"/>
            <p:cNvSpPr>
              <a:spLocks noChangeArrowheads="1"/>
            </p:cNvSpPr>
            <p:nvPr/>
          </p:nvSpPr>
          <p:spPr bwMode="gray">
            <a:xfrm>
              <a:off x="3213" y="3653"/>
              <a:ext cx="995" cy="276"/>
            </a:xfrm>
            <a:prstGeom prst="ellipse">
              <a:avLst/>
            </a:prstGeom>
            <a:gradFill rotWithShape="1">
              <a:gsLst>
                <a:gs pos="0">
                  <a:srgbClr val="C0C0C0"/>
                </a:gs>
                <a:gs pos="100000">
                  <a:schemeClr val="bg1"/>
                </a:gs>
              </a:gsLst>
              <a:path path="shape">
                <a:fillToRect l="50000" t="50000" r="50000" b="50000"/>
              </a:path>
            </a:gradFill>
            <a:ln w="9525">
              <a:noFill/>
              <a:round/>
              <a:headEnd/>
              <a:tailEnd/>
            </a:ln>
          </p:spPr>
          <p:txBody>
            <a:bodyPr wrap="none" anchor="ctr"/>
            <a:lstStyle/>
            <a:p>
              <a:endParaRPr lang="zh-CN" altLang="zh-CN">
                <a:solidFill>
                  <a:schemeClr val="tx1"/>
                </a:solidFill>
              </a:endParaRPr>
            </a:p>
          </p:txBody>
        </p:sp>
        <p:sp>
          <p:nvSpPr>
            <p:cNvPr id="30788" name="Rectangle 25"/>
            <p:cNvSpPr>
              <a:spLocks noChangeArrowheads="1"/>
            </p:cNvSpPr>
            <p:nvPr/>
          </p:nvSpPr>
          <p:spPr bwMode="auto">
            <a:xfrm>
              <a:off x="3198" y="3113"/>
              <a:ext cx="953" cy="227"/>
            </a:xfrm>
            <a:prstGeom prst="rect">
              <a:avLst/>
            </a:prstGeom>
            <a:noFill/>
            <a:ln w="9525">
              <a:noFill/>
              <a:miter lim="800000"/>
              <a:headEnd/>
              <a:tailEnd/>
            </a:ln>
          </p:spPr>
          <p:txBody>
            <a:bodyPr anchor="ctr"/>
            <a:lstStyle/>
            <a:p>
              <a:r>
                <a:rPr lang="zh-CN" altLang="en-US" sz="1600"/>
                <a:t>信息服务类</a:t>
              </a:r>
            </a:p>
          </p:txBody>
        </p:sp>
      </p:grpSp>
      <p:grpSp>
        <p:nvGrpSpPr>
          <p:cNvPr id="30728" name="Group 26"/>
          <p:cNvGrpSpPr>
            <a:grpSpLocks/>
          </p:cNvGrpSpPr>
          <p:nvPr/>
        </p:nvGrpSpPr>
        <p:grpSpPr bwMode="auto">
          <a:xfrm>
            <a:off x="6953250" y="4554810"/>
            <a:ext cx="1579563" cy="2114550"/>
            <a:chOff x="4380" y="2597"/>
            <a:chExt cx="995" cy="1332"/>
          </a:xfrm>
        </p:grpSpPr>
        <p:grpSp>
          <p:nvGrpSpPr>
            <p:cNvPr id="30781" name="Group 27"/>
            <p:cNvGrpSpPr>
              <a:grpSpLocks/>
            </p:cNvGrpSpPr>
            <p:nvPr/>
          </p:nvGrpSpPr>
          <p:grpSpPr bwMode="auto">
            <a:xfrm>
              <a:off x="4380" y="2597"/>
              <a:ext cx="960" cy="965"/>
              <a:chOff x="2016" y="1920"/>
              <a:chExt cx="1680" cy="1680"/>
            </a:xfrm>
          </p:grpSpPr>
          <p:sp>
            <p:nvSpPr>
              <p:cNvPr id="190492" name="Oval 28"/>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w="9525">
                <a:noFill/>
                <a:round/>
                <a:headEnd/>
                <a:tailEnd/>
              </a:ln>
              <a:effectLst/>
            </p:spPr>
            <p:txBody>
              <a:bodyPr wrap="none" anchor="ctr"/>
              <a:lstStyle/>
              <a:p>
                <a:pPr>
                  <a:defRPr/>
                </a:pPr>
                <a:endParaRPr lang="zh-CN" altLang="en-US"/>
              </a:p>
            </p:txBody>
          </p:sp>
          <p:sp>
            <p:nvSpPr>
              <p:cNvPr id="30785" name="Freeform 29"/>
              <p:cNvSpPr>
                <a:spLocks/>
              </p:cNvSpPr>
              <p:nvPr/>
            </p:nvSpPr>
            <p:spPr bwMode="gray">
              <a:xfrm>
                <a:off x="2208" y="1948"/>
                <a:ext cx="1296" cy="634"/>
              </a:xfrm>
              <a:custGeom>
                <a:avLst/>
                <a:gdLst>
                  <a:gd name="T0" fmla="*/ 1034 w 1321"/>
                  <a:gd name="T1" fmla="*/ 100 h 712"/>
                  <a:gd name="T2" fmla="*/ 1047 w 1321"/>
                  <a:gd name="T3" fmla="*/ 110 h 712"/>
                  <a:gd name="T4" fmla="*/ 1050 w 1321"/>
                  <a:gd name="T5" fmla="*/ 119 h 712"/>
                  <a:gd name="T6" fmla="*/ 1045 w 1321"/>
                  <a:gd name="T7" fmla="*/ 128 h 712"/>
                  <a:gd name="T8" fmla="*/ 1032 w 1321"/>
                  <a:gd name="T9" fmla="*/ 135 h 712"/>
                  <a:gd name="T10" fmla="*/ 1011 w 1321"/>
                  <a:gd name="T11" fmla="*/ 144 h 712"/>
                  <a:gd name="T12" fmla="*/ 985 w 1321"/>
                  <a:gd name="T13" fmla="*/ 150 h 712"/>
                  <a:gd name="T14" fmla="*/ 951 w 1321"/>
                  <a:gd name="T15" fmla="*/ 156 h 712"/>
                  <a:gd name="T16" fmla="*/ 912 w 1321"/>
                  <a:gd name="T17" fmla="*/ 162 h 712"/>
                  <a:gd name="T18" fmla="*/ 868 w 1321"/>
                  <a:gd name="T19" fmla="*/ 166 h 712"/>
                  <a:gd name="T20" fmla="*/ 820 w 1321"/>
                  <a:gd name="T21" fmla="*/ 170 h 712"/>
                  <a:gd name="T22" fmla="*/ 769 w 1321"/>
                  <a:gd name="T23" fmla="*/ 171 h 712"/>
                  <a:gd name="T24" fmla="*/ 712 w 1321"/>
                  <a:gd name="T25" fmla="*/ 175 h 712"/>
                  <a:gd name="T26" fmla="*/ 655 w 1321"/>
                  <a:gd name="T27" fmla="*/ 176 h 712"/>
                  <a:gd name="T28" fmla="*/ 633 w 1321"/>
                  <a:gd name="T29" fmla="*/ 177 h 712"/>
                  <a:gd name="T30" fmla="*/ 379 w 1321"/>
                  <a:gd name="T31" fmla="*/ 177 h 712"/>
                  <a:gd name="T32" fmla="*/ 375 w 1321"/>
                  <a:gd name="T33" fmla="*/ 177 h 712"/>
                  <a:gd name="T34" fmla="*/ 325 w 1321"/>
                  <a:gd name="T35" fmla="*/ 176 h 712"/>
                  <a:gd name="T36" fmla="*/ 277 w 1321"/>
                  <a:gd name="T37" fmla="*/ 175 h 712"/>
                  <a:gd name="T38" fmla="*/ 231 w 1321"/>
                  <a:gd name="T39" fmla="*/ 173 h 712"/>
                  <a:gd name="T40" fmla="*/ 187 w 1321"/>
                  <a:gd name="T41" fmla="*/ 170 h 712"/>
                  <a:gd name="T42" fmla="*/ 149 w 1321"/>
                  <a:gd name="T43" fmla="*/ 168 h 712"/>
                  <a:gd name="T44" fmla="*/ 114 w 1321"/>
                  <a:gd name="T45" fmla="*/ 164 h 712"/>
                  <a:gd name="T46" fmla="*/ 78 w 1321"/>
                  <a:gd name="T47" fmla="*/ 161 h 712"/>
                  <a:gd name="T48" fmla="*/ 55 w 1321"/>
                  <a:gd name="T49" fmla="*/ 157 h 712"/>
                  <a:gd name="T50" fmla="*/ 27 w 1321"/>
                  <a:gd name="T51" fmla="*/ 151 h 712"/>
                  <a:gd name="T52" fmla="*/ 18 w 1321"/>
                  <a:gd name="T53" fmla="*/ 145 h 712"/>
                  <a:gd name="T54" fmla="*/ 6 w 1321"/>
                  <a:gd name="T55" fmla="*/ 138 h 712"/>
                  <a:gd name="T56" fmla="*/ 0 w 1321"/>
                  <a:gd name="T57" fmla="*/ 130 h 712"/>
                  <a:gd name="T58" fmla="*/ 0 w 1321"/>
                  <a:gd name="T59" fmla="*/ 129 h 712"/>
                  <a:gd name="T60" fmla="*/ 4 w 1321"/>
                  <a:gd name="T61" fmla="*/ 119 h 712"/>
                  <a:gd name="T62" fmla="*/ 16 w 1321"/>
                  <a:gd name="T63" fmla="*/ 111 h 712"/>
                  <a:gd name="T64" fmla="*/ 39 w 1321"/>
                  <a:gd name="T65" fmla="*/ 92 h 712"/>
                  <a:gd name="T66" fmla="*/ 74 w 1321"/>
                  <a:gd name="T67" fmla="*/ 74 h 712"/>
                  <a:gd name="T68" fmla="*/ 118 w 1321"/>
                  <a:gd name="T69" fmla="*/ 59 h 712"/>
                  <a:gd name="T70" fmla="*/ 163 w 1321"/>
                  <a:gd name="T71" fmla="*/ 43 h 712"/>
                  <a:gd name="T72" fmla="*/ 215 w 1321"/>
                  <a:gd name="T73" fmla="*/ 30 h 712"/>
                  <a:gd name="T74" fmla="*/ 272 w 1321"/>
                  <a:gd name="T75" fmla="*/ 20 h 712"/>
                  <a:gd name="T76" fmla="*/ 330 w 1321"/>
                  <a:gd name="T77" fmla="*/ 11 h 712"/>
                  <a:gd name="T78" fmla="*/ 395 w 1321"/>
                  <a:gd name="T79" fmla="*/ 5 h 712"/>
                  <a:gd name="T80" fmla="*/ 462 w 1321"/>
                  <a:gd name="T81" fmla="*/ 4 h 712"/>
                  <a:gd name="T82" fmla="*/ 531 w 1321"/>
                  <a:gd name="T83" fmla="*/ 0 h 712"/>
                  <a:gd name="T84" fmla="*/ 531 w 1321"/>
                  <a:gd name="T85" fmla="*/ 0 h 712"/>
                  <a:gd name="T86" fmla="*/ 603 w 1321"/>
                  <a:gd name="T87" fmla="*/ 4 h 712"/>
                  <a:gd name="T88" fmla="*/ 674 w 1321"/>
                  <a:gd name="T89" fmla="*/ 5 h 712"/>
                  <a:gd name="T90" fmla="*/ 741 w 1321"/>
                  <a:gd name="T91" fmla="*/ 12 h 712"/>
                  <a:gd name="T92" fmla="*/ 804 w 1321"/>
                  <a:gd name="T93" fmla="*/ 22 h 712"/>
                  <a:gd name="T94" fmla="*/ 860 w 1321"/>
                  <a:gd name="T95" fmla="*/ 34 h 712"/>
                  <a:gd name="T96" fmla="*/ 913 w 1321"/>
                  <a:gd name="T97" fmla="*/ 48 h 712"/>
                  <a:gd name="T98" fmla="*/ 960 w 1321"/>
                  <a:gd name="T99" fmla="*/ 63 h 712"/>
                  <a:gd name="T100" fmla="*/ 1001 w 1321"/>
                  <a:gd name="T101" fmla="*/ 81 h 712"/>
                  <a:gd name="T102" fmla="*/ 1034 w 1321"/>
                  <a:gd name="T103" fmla="*/ 100 h 712"/>
                  <a:gd name="T104" fmla="*/ 1034 w 1321"/>
                  <a:gd name="T105" fmla="*/ 10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w="0">
                <a:noFill/>
                <a:prstDash val="solid"/>
                <a:round/>
                <a:headEnd/>
                <a:tailEnd/>
              </a:ln>
            </p:spPr>
            <p:txBody>
              <a:bodyPr/>
              <a:lstStyle/>
              <a:p>
                <a:endParaRPr lang="zh-CN" altLang="en-US"/>
              </a:p>
            </p:txBody>
          </p:sp>
        </p:grpSp>
        <p:sp>
          <p:nvSpPr>
            <p:cNvPr id="30782" name="Oval 30"/>
            <p:cNvSpPr>
              <a:spLocks noChangeArrowheads="1"/>
            </p:cNvSpPr>
            <p:nvPr/>
          </p:nvSpPr>
          <p:spPr bwMode="gray">
            <a:xfrm>
              <a:off x="4380" y="3653"/>
              <a:ext cx="995" cy="276"/>
            </a:xfrm>
            <a:prstGeom prst="ellipse">
              <a:avLst/>
            </a:prstGeom>
            <a:gradFill rotWithShape="1">
              <a:gsLst>
                <a:gs pos="0">
                  <a:srgbClr val="C0C0C0"/>
                </a:gs>
                <a:gs pos="100000">
                  <a:schemeClr val="bg1"/>
                </a:gs>
              </a:gsLst>
              <a:path path="shape">
                <a:fillToRect l="50000" t="50000" r="50000" b="50000"/>
              </a:path>
            </a:gradFill>
            <a:ln w="9525">
              <a:noFill/>
              <a:round/>
              <a:headEnd/>
              <a:tailEnd/>
            </a:ln>
          </p:spPr>
          <p:txBody>
            <a:bodyPr wrap="none" anchor="ctr"/>
            <a:lstStyle/>
            <a:p>
              <a:endParaRPr lang="zh-CN" altLang="zh-CN">
                <a:solidFill>
                  <a:schemeClr val="tx1"/>
                </a:solidFill>
              </a:endParaRPr>
            </a:p>
          </p:txBody>
        </p:sp>
        <p:sp>
          <p:nvSpPr>
            <p:cNvPr id="30783" name="Rectangle 31"/>
            <p:cNvSpPr>
              <a:spLocks noChangeArrowheads="1"/>
            </p:cNvSpPr>
            <p:nvPr/>
          </p:nvSpPr>
          <p:spPr bwMode="auto">
            <a:xfrm>
              <a:off x="4422" y="3113"/>
              <a:ext cx="953" cy="227"/>
            </a:xfrm>
            <a:prstGeom prst="rect">
              <a:avLst/>
            </a:prstGeom>
            <a:noFill/>
            <a:ln w="9525">
              <a:noFill/>
              <a:miter lim="800000"/>
              <a:headEnd/>
              <a:tailEnd/>
            </a:ln>
          </p:spPr>
          <p:txBody>
            <a:bodyPr anchor="ctr"/>
            <a:lstStyle/>
            <a:p>
              <a:r>
                <a:rPr lang="zh-CN" altLang="en-US" sz="1600"/>
                <a:t>流程整合类</a:t>
              </a:r>
            </a:p>
          </p:txBody>
        </p:sp>
      </p:grpSp>
      <p:sp>
        <p:nvSpPr>
          <p:cNvPr id="30729" name="Rectangle 32"/>
          <p:cNvSpPr>
            <a:spLocks noChangeArrowheads="1"/>
          </p:cNvSpPr>
          <p:nvPr/>
        </p:nvSpPr>
        <p:spPr bwMode="auto">
          <a:xfrm>
            <a:off x="541122" y="1343347"/>
            <a:ext cx="8351837" cy="5111750"/>
          </a:xfrm>
          <a:prstGeom prst="rect">
            <a:avLst/>
          </a:prstGeom>
          <a:solidFill>
            <a:srgbClr val="C0C0C0">
              <a:alpha val="89018"/>
            </a:srgbClr>
          </a:solidFill>
          <a:ln w="9525">
            <a:solidFill>
              <a:schemeClr val="tx1"/>
            </a:solidFill>
            <a:miter lim="800000"/>
            <a:headEnd/>
            <a:tailEnd/>
          </a:ln>
        </p:spPr>
        <p:txBody>
          <a:bodyPr wrap="none" anchor="ctr"/>
          <a:lstStyle/>
          <a:p>
            <a:endParaRPr lang="zh-CN" altLang="zh-CN" dirty="0">
              <a:solidFill>
                <a:srgbClr val="929497"/>
              </a:solidFill>
            </a:endParaRPr>
          </a:p>
        </p:txBody>
      </p:sp>
      <p:grpSp>
        <p:nvGrpSpPr>
          <p:cNvPr id="30730" name="Group 33"/>
          <p:cNvGrpSpPr>
            <a:grpSpLocks/>
          </p:cNvGrpSpPr>
          <p:nvPr/>
        </p:nvGrpSpPr>
        <p:grpSpPr bwMode="auto">
          <a:xfrm>
            <a:off x="1000125" y="4626247"/>
            <a:ext cx="1543050" cy="1514475"/>
            <a:chOff x="454" y="1434"/>
            <a:chExt cx="972" cy="954"/>
          </a:xfrm>
        </p:grpSpPr>
        <p:grpSp>
          <p:nvGrpSpPr>
            <p:cNvPr id="30777" name="Group 34"/>
            <p:cNvGrpSpPr>
              <a:grpSpLocks/>
            </p:cNvGrpSpPr>
            <p:nvPr/>
          </p:nvGrpSpPr>
          <p:grpSpPr bwMode="auto">
            <a:xfrm>
              <a:off x="454" y="1434"/>
              <a:ext cx="937" cy="954"/>
              <a:chOff x="2016" y="1920"/>
              <a:chExt cx="1680" cy="1680"/>
            </a:xfrm>
          </p:grpSpPr>
          <p:sp>
            <p:nvSpPr>
              <p:cNvPr id="190499" name="Oval 35"/>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63529"/>
                      <a:invGamma/>
                    </a:schemeClr>
                  </a:gs>
                </a:gsLst>
                <a:lin ang="5400000" scaled="1"/>
              </a:gradFill>
              <a:ln w="9525">
                <a:noFill/>
                <a:round/>
                <a:headEnd/>
                <a:tailEnd/>
              </a:ln>
              <a:effectLst/>
            </p:spPr>
            <p:txBody>
              <a:bodyPr wrap="none" anchor="ctr"/>
              <a:lstStyle/>
              <a:p>
                <a:pPr>
                  <a:defRPr/>
                </a:pPr>
                <a:endParaRPr lang="zh-CN" altLang="en-US"/>
              </a:p>
            </p:txBody>
          </p:sp>
          <p:sp>
            <p:nvSpPr>
              <p:cNvPr id="30780" name="Freeform 36"/>
              <p:cNvSpPr>
                <a:spLocks/>
              </p:cNvSpPr>
              <p:nvPr/>
            </p:nvSpPr>
            <p:spPr bwMode="gray">
              <a:xfrm>
                <a:off x="2208" y="1948"/>
                <a:ext cx="1296" cy="634"/>
              </a:xfrm>
              <a:custGeom>
                <a:avLst/>
                <a:gdLst>
                  <a:gd name="T0" fmla="*/ 1034 w 1321"/>
                  <a:gd name="T1" fmla="*/ 100 h 712"/>
                  <a:gd name="T2" fmla="*/ 1047 w 1321"/>
                  <a:gd name="T3" fmla="*/ 110 h 712"/>
                  <a:gd name="T4" fmla="*/ 1050 w 1321"/>
                  <a:gd name="T5" fmla="*/ 119 h 712"/>
                  <a:gd name="T6" fmla="*/ 1045 w 1321"/>
                  <a:gd name="T7" fmla="*/ 128 h 712"/>
                  <a:gd name="T8" fmla="*/ 1032 w 1321"/>
                  <a:gd name="T9" fmla="*/ 135 h 712"/>
                  <a:gd name="T10" fmla="*/ 1011 w 1321"/>
                  <a:gd name="T11" fmla="*/ 144 h 712"/>
                  <a:gd name="T12" fmla="*/ 985 w 1321"/>
                  <a:gd name="T13" fmla="*/ 150 h 712"/>
                  <a:gd name="T14" fmla="*/ 951 w 1321"/>
                  <a:gd name="T15" fmla="*/ 156 h 712"/>
                  <a:gd name="T16" fmla="*/ 912 w 1321"/>
                  <a:gd name="T17" fmla="*/ 162 h 712"/>
                  <a:gd name="T18" fmla="*/ 868 w 1321"/>
                  <a:gd name="T19" fmla="*/ 166 h 712"/>
                  <a:gd name="T20" fmla="*/ 820 w 1321"/>
                  <a:gd name="T21" fmla="*/ 170 h 712"/>
                  <a:gd name="T22" fmla="*/ 769 w 1321"/>
                  <a:gd name="T23" fmla="*/ 171 h 712"/>
                  <a:gd name="T24" fmla="*/ 712 w 1321"/>
                  <a:gd name="T25" fmla="*/ 175 h 712"/>
                  <a:gd name="T26" fmla="*/ 655 w 1321"/>
                  <a:gd name="T27" fmla="*/ 176 h 712"/>
                  <a:gd name="T28" fmla="*/ 633 w 1321"/>
                  <a:gd name="T29" fmla="*/ 177 h 712"/>
                  <a:gd name="T30" fmla="*/ 379 w 1321"/>
                  <a:gd name="T31" fmla="*/ 177 h 712"/>
                  <a:gd name="T32" fmla="*/ 375 w 1321"/>
                  <a:gd name="T33" fmla="*/ 177 h 712"/>
                  <a:gd name="T34" fmla="*/ 325 w 1321"/>
                  <a:gd name="T35" fmla="*/ 176 h 712"/>
                  <a:gd name="T36" fmla="*/ 277 w 1321"/>
                  <a:gd name="T37" fmla="*/ 175 h 712"/>
                  <a:gd name="T38" fmla="*/ 231 w 1321"/>
                  <a:gd name="T39" fmla="*/ 173 h 712"/>
                  <a:gd name="T40" fmla="*/ 187 w 1321"/>
                  <a:gd name="T41" fmla="*/ 170 h 712"/>
                  <a:gd name="T42" fmla="*/ 149 w 1321"/>
                  <a:gd name="T43" fmla="*/ 168 h 712"/>
                  <a:gd name="T44" fmla="*/ 114 w 1321"/>
                  <a:gd name="T45" fmla="*/ 164 h 712"/>
                  <a:gd name="T46" fmla="*/ 78 w 1321"/>
                  <a:gd name="T47" fmla="*/ 161 h 712"/>
                  <a:gd name="T48" fmla="*/ 55 w 1321"/>
                  <a:gd name="T49" fmla="*/ 157 h 712"/>
                  <a:gd name="T50" fmla="*/ 27 w 1321"/>
                  <a:gd name="T51" fmla="*/ 151 h 712"/>
                  <a:gd name="T52" fmla="*/ 18 w 1321"/>
                  <a:gd name="T53" fmla="*/ 145 h 712"/>
                  <a:gd name="T54" fmla="*/ 6 w 1321"/>
                  <a:gd name="T55" fmla="*/ 138 h 712"/>
                  <a:gd name="T56" fmla="*/ 0 w 1321"/>
                  <a:gd name="T57" fmla="*/ 130 h 712"/>
                  <a:gd name="T58" fmla="*/ 0 w 1321"/>
                  <a:gd name="T59" fmla="*/ 129 h 712"/>
                  <a:gd name="T60" fmla="*/ 4 w 1321"/>
                  <a:gd name="T61" fmla="*/ 119 h 712"/>
                  <a:gd name="T62" fmla="*/ 16 w 1321"/>
                  <a:gd name="T63" fmla="*/ 111 h 712"/>
                  <a:gd name="T64" fmla="*/ 39 w 1321"/>
                  <a:gd name="T65" fmla="*/ 92 h 712"/>
                  <a:gd name="T66" fmla="*/ 74 w 1321"/>
                  <a:gd name="T67" fmla="*/ 74 h 712"/>
                  <a:gd name="T68" fmla="*/ 118 w 1321"/>
                  <a:gd name="T69" fmla="*/ 59 h 712"/>
                  <a:gd name="T70" fmla="*/ 163 w 1321"/>
                  <a:gd name="T71" fmla="*/ 43 h 712"/>
                  <a:gd name="T72" fmla="*/ 215 w 1321"/>
                  <a:gd name="T73" fmla="*/ 30 h 712"/>
                  <a:gd name="T74" fmla="*/ 272 w 1321"/>
                  <a:gd name="T75" fmla="*/ 20 h 712"/>
                  <a:gd name="T76" fmla="*/ 330 w 1321"/>
                  <a:gd name="T77" fmla="*/ 11 h 712"/>
                  <a:gd name="T78" fmla="*/ 395 w 1321"/>
                  <a:gd name="T79" fmla="*/ 5 h 712"/>
                  <a:gd name="T80" fmla="*/ 462 w 1321"/>
                  <a:gd name="T81" fmla="*/ 4 h 712"/>
                  <a:gd name="T82" fmla="*/ 531 w 1321"/>
                  <a:gd name="T83" fmla="*/ 0 h 712"/>
                  <a:gd name="T84" fmla="*/ 531 w 1321"/>
                  <a:gd name="T85" fmla="*/ 0 h 712"/>
                  <a:gd name="T86" fmla="*/ 603 w 1321"/>
                  <a:gd name="T87" fmla="*/ 4 h 712"/>
                  <a:gd name="T88" fmla="*/ 674 w 1321"/>
                  <a:gd name="T89" fmla="*/ 5 h 712"/>
                  <a:gd name="T90" fmla="*/ 741 w 1321"/>
                  <a:gd name="T91" fmla="*/ 12 h 712"/>
                  <a:gd name="T92" fmla="*/ 804 w 1321"/>
                  <a:gd name="T93" fmla="*/ 22 h 712"/>
                  <a:gd name="T94" fmla="*/ 860 w 1321"/>
                  <a:gd name="T95" fmla="*/ 34 h 712"/>
                  <a:gd name="T96" fmla="*/ 913 w 1321"/>
                  <a:gd name="T97" fmla="*/ 48 h 712"/>
                  <a:gd name="T98" fmla="*/ 960 w 1321"/>
                  <a:gd name="T99" fmla="*/ 63 h 712"/>
                  <a:gd name="T100" fmla="*/ 1001 w 1321"/>
                  <a:gd name="T101" fmla="*/ 81 h 712"/>
                  <a:gd name="T102" fmla="*/ 1034 w 1321"/>
                  <a:gd name="T103" fmla="*/ 100 h 712"/>
                  <a:gd name="T104" fmla="*/ 1034 w 1321"/>
                  <a:gd name="T105" fmla="*/ 10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w="0">
                <a:noFill/>
                <a:prstDash val="solid"/>
                <a:round/>
                <a:headEnd/>
                <a:tailEnd/>
              </a:ln>
            </p:spPr>
            <p:txBody>
              <a:bodyPr/>
              <a:lstStyle/>
              <a:p>
                <a:endParaRPr lang="zh-CN" altLang="en-US"/>
              </a:p>
            </p:txBody>
          </p:sp>
        </p:grpSp>
        <p:sp>
          <p:nvSpPr>
            <p:cNvPr id="30778" name="Rectangle 37"/>
            <p:cNvSpPr>
              <a:spLocks noChangeArrowheads="1"/>
            </p:cNvSpPr>
            <p:nvPr/>
          </p:nvSpPr>
          <p:spPr bwMode="auto">
            <a:xfrm>
              <a:off x="473" y="1922"/>
              <a:ext cx="953" cy="227"/>
            </a:xfrm>
            <a:prstGeom prst="rect">
              <a:avLst/>
            </a:prstGeom>
            <a:noFill/>
            <a:ln w="9525">
              <a:noFill/>
              <a:miter lim="800000"/>
              <a:headEnd/>
              <a:tailEnd/>
            </a:ln>
          </p:spPr>
          <p:txBody>
            <a:bodyPr anchor="ctr"/>
            <a:lstStyle/>
            <a:p>
              <a:r>
                <a:rPr lang="zh-CN" altLang="en-US" sz="2000" dirty="0">
                  <a:solidFill>
                    <a:schemeClr val="tx1"/>
                  </a:solidFill>
                  <a:ea typeface="黑体" pitchFamily="49" charset="-122"/>
                </a:rPr>
                <a:t>金融消费类</a:t>
              </a:r>
            </a:p>
          </p:txBody>
        </p:sp>
      </p:grpSp>
      <p:sp>
        <p:nvSpPr>
          <p:cNvPr id="190502" name="Freeform 38"/>
          <p:cNvSpPr>
            <a:spLocks noEditPoints="1"/>
          </p:cNvSpPr>
          <p:nvPr/>
        </p:nvSpPr>
        <p:spPr bwMode="gray">
          <a:xfrm rot="-1358056">
            <a:off x="2287588" y="2321197"/>
            <a:ext cx="6261100" cy="2490788"/>
          </a:xfrm>
          <a:custGeom>
            <a:avLst/>
            <a:gdLst>
              <a:gd name="T0" fmla="*/ 2147483647 w 4040"/>
              <a:gd name="T1" fmla="*/ 2147483647 h 1888"/>
              <a:gd name="T2" fmla="*/ 2147483647 w 4040"/>
              <a:gd name="T3" fmla="*/ 2147483647 h 1888"/>
              <a:gd name="T4" fmla="*/ 2147483647 w 4040"/>
              <a:gd name="T5" fmla="*/ 2147483647 h 1888"/>
              <a:gd name="T6" fmla="*/ 2147483647 w 4040"/>
              <a:gd name="T7" fmla="*/ 2147483647 h 1888"/>
              <a:gd name="T8" fmla="*/ 2147483647 w 4040"/>
              <a:gd name="T9" fmla="*/ 2147483647 h 1888"/>
              <a:gd name="T10" fmla="*/ 2147483647 w 4040"/>
              <a:gd name="T11" fmla="*/ 2147483647 h 1888"/>
              <a:gd name="T12" fmla="*/ 0 w 4040"/>
              <a:gd name="T13" fmla="*/ 2147483647 h 1888"/>
              <a:gd name="T14" fmla="*/ 2147483647 w 4040"/>
              <a:gd name="T15" fmla="*/ 2147483647 h 1888"/>
              <a:gd name="T16" fmla="*/ 2147483647 w 4040"/>
              <a:gd name="T17" fmla="*/ 2147483647 h 1888"/>
              <a:gd name="T18" fmla="*/ 2147483647 w 4040"/>
              <a:gd name="T19" fmla="*/ 2147483647 h 1888"/>
              <a:gd name="T20" fmla="*/ 2147483647 w 4040"/>
              <a:gd name="T21" fmla="*/ 2147483647 h 1888"/>
              <a:gd name="T22" fmla="*/ 2147483647 w 4040"/>
              <a:gd name="T23" fmla="*/ 2147483647 h 1888"/>
              <a:gd name="T24" fmla="*/ 2147483647 w 4040"/>
              <a:gd name="T25" fmla="*/ 2147483647 h 1888"/>
              <a:gd name="T26" fmla="*/ 2147483647 w 4040"/>
              <a:gd name="T27" fmla="*/ 2147483647 h 1888"/>
              <a:gd name="T28" fmla="*/ 2147483647 w 4040"/>
              <a:gd name="T29" fmla="*/ 2147483647 h 1888"/>
              <a:gd name="T30" fmla="*/ 2147483647 w 4040"/>
              <a:gd name="T31" fmla="*/ 2147483647 h 1888"/>
              <a:gd name="T32" fmla="*/ 2147483647 w 4040"/>
              <a:gd name="T33" fmla="*/ 2147483647 h 1888"/>
              <a:gd name="T34" fmla="*/ 2147483647 w 4040"/>
              <a:gd name="T35" fmla="*/ 2147483647 h 1888"/>
              <a:gd name="T36" fmla="*/ 2147483647 w 4040"/>
              <a:gd name="T37" fmla="*/ 2147483647 h 1888"/>
              <a:gd name="T38" fmla="*/ 2147483647 w 4040"/>
              <a:gd name="T39" fmla="*/ 2147483647 h 1888"/>
              <a:gd name="T40" fmla="*/ 2147483647 w 4040"/>
              <a:gd name="T41" fmla="*/ 2147483647 h 1888"/>
              <a:gd name="T42" fmla="*/ 2147483647 w 4040"/>
              <a:gd name="T43" fmla="*/ 2147483647 h 1888"/>
              <a:gd name="T44" fmla="*/ 2147483647 w 4040"/>
              <a:gd name="T45" fmla="*/ 2147483647 h 1888"/>
              <a:gd name="T46" fmla="*/ 2147483647 w 4040"/>
              <a:gd name="T47" fmla="*/ 2147483647 h 1888"/>
              <a:gd name="T48" fmla="*/ 2147483647 w 4040"/>
              <a:gd name="T49" fmla="*/ 2147483647 h 1888"/>
              <a:gd name="T50" fmla="*/ 2147483647 w 4040"/>
              <a:gd name="T51" fmla="*/ 2147483647 h 1888"/>
              <a:gd name="T52" fmla="*/ 2147483647 w 4040"/>
              <a:gd name="T53" fmla="*/ 0 h 1888"/>
              <a:gd name="T54" fmla="*/ 2147483647 w 4040"/>
              <a:gd name="T55" fmla="*/ 2147483647 h 1888"/>
              <a:gd name="T56" fmla="*/ 2147483647 w 4040"/>
              <a:gd name="T57" fmla="*/ 2147483647 h 1888"/>
              <a:gd name="T58" fmla="*/ 2147483647 w 4040"/>
              <a:gd name="T59" fmla="*/ 2147483647 h 1888"/>
              <a:gd name="T60" fmla="*/ 2147483647 w 4040"/>
              <a:gd name="T61" fmla="*/ 2147483647 h 1888"/>
              <a:gd name="T62" fmla="*/ 2147483647 w 4040"/>
              <a:gd name="T63" fmla="*/ 2147483647 h 1888"/>
              <a:gd name="T64" fmla="*/ 2147483647 w 4040"/>
              <a:gd name="T65" fmla="*/ 2147483647 h 1888"/>
              <a:gd name="T66" fmla="*/ 2147483647 w 4040"/>
              <a:gd name="T67" fmla="*/ 2147483647 h 1888"/>
              <a:gd name="T68" fmla="*/ 2147483647 w 4040"/>
              <a:gd name="T69" fmla="*/ 2147483647 h 1888"/>
              <a:gd name="T70" fmla="*/ 2147483647 w 4040"/>
              <a:gd name="T71" fmla="*/ 2147483647 h 1888"/>
              <a:gd name="T72" fmla="*/ 2147483647 w 4040"/>
              <a:gd name="T73" fmla="*/ 2147483647 h 1888"/>
              <a:gd name="T74" fmla="*/ 2147483647 w 4040"/>
              <a:gd name="T75" fmla="*/ 2147483647 h 1888"/>
              <a:gd name="T76" fmla="*/ 2147483647 w 4040"/>
              <a:gd name="T77" fmla="*/ 2147483647 h 1888"/>
              <a:gd name="T78" fmla="*/ 2147483647 w 4040"/>
              <a:gd name="T79" fmla="*/ 2147483647 h 1888"/>
              <a:gd name="T80" fmla="*/ 2147483647 w 4040"/>
              <a:gd name="T81" fmla="*/ 2147483647 h 1888"/>
              <a:gd name="T82" fmla="*/ 2147483647 w 4040"/>
              <a:gd name="T83" fmla="*/ 2147483647 h 1888"/>
              <a:gd name="T84" fmla="*/ 2147483647 w 4040"/>
              <a:gd name="T85" fmla="*/ 2147483647 h 1888"/>
              <a:gd name="T86" fmla="*/ 2147483647 w 4040"/>
              <a:gd name="T87" fmla="*/ 2147483647 h 1888"/>
              <a:gd name="T88" fmla="*/ 2147483647 w 4040"/>
              <a:gd name="T89" fmla="*/ 2147483647 h 1888"/>
              <a:gd name="T90" fmla="*/ 2147483647 w 4040"/>
              <a:gd name="T91" fmla="*/ 2147483647 h 1888"/>
              <a:gd name="T92" fmla="*/ 2147483647 w 4040"/>
              <a:gd name="T93" fmla="*/ 2147483647 h 1888"/>
              <a:gd name="T94" fmla="*/ 2147483647 w 4040"/>
              <a:gd name="T95" fmla="*/ 2147483647 h 1888"/>
              <a:gd name="T96" fmla="*/ 2147483647 w 4040"/>
              <a:gd name="T97" fmla="*/ 2147483647 h 1888"/>
              <a:gd name="T98" fmla="*/ 2147483647 w 4040"/>
              <a:gd name="T99" fmla="*/ 2147483647 h 1888"/>
              <a:gd name="T100" fmla="*/ 2147483647 w 4040"/>
              <a:gd name="T101" fmla="*/ 2147483647 h 1888"/>
              <a:gd name="T102" fmla="*/ 2147483647 w 4040"/>
              <a:gd name="T103" fmla="*/ 2147483647 h 18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040"/>
              <a:gd name="T157" fmla="*/ 0 h 1888"/>
              <a:gd name="T158" fmla="*/ 4040 w 4040"/>
              <a:gd name="T159" fmla="*/ 1888 h 188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solidFill>
            <a:srgbClr val="FF99CC"/>
          </a:solidFill>
          <a:ln w="0">
            <a:noFill/>
            <a:prstDash val="solid"/>
            <a:round/>
            <a:headEnd/>
            <a:tailEnd/>
          </a:ln>
        </p:spPr>
        <p:txBody>
          <a:bodyPr/>
          <a:lstStyle/>
          <a:p>
            <a:endParaRPr lang="zh-CN" altLang="en-US"/>
          </a:p>
        </p:txBody>
      </p:sp>
      <p:grpSp>
        <p:nvGrpSpPr>
          <p:cNvPr id="13" name="Group 39"/>
          <p:cNvGrpSpPr>
            <a:grpSpLocks/>
          </p:cNvGrpSpPr>
          <p:nvPr/>
        </p:nvGrpSpPr>
        <p:grpSpPr bwMode="auto">
          <a:xfrm>
            <a:off x="1895475" y="3645172"/>
            <a:ext cx="1439863" cy="936625"/>
            <a:chOff x="454" y="1434"/>
            <a:chExt cx="972" cy="954"/>
          </a:xfrm>
        </p:grpSpPr>
        <p:grpSp>
          <p:nvGrpSpPr>
            <p:cNvPr id="30773" name="Group 40"/>
            <p:cNvGrpSpPr>
              <a:grpSpLocks/>
            </p:cNvGrpSpPr>
            <p:nvPr/>
          </p:nvGrpSpPr>
          <p:grpSpPr bwMode="auto">
            <a:xfrm>
              <a:off x="454" y="1434"/>
              <a:ext cx="937" cy="954"/>
              <a:chOff x="2016" y="1920"/>
              <a:chExt cx="1680" cy="1680"/>
            </a:xfrm>
          </p:grpSpPr>
          <p:sp>
            <p:nvSpPr>
              <p:cNvPr id="190505" name="Oval 41"/>
              <p:cNvSpPr>
                <a:spLocks noChangeArrowheads="1"/>
              </p:cNvSpPr>
              <p:nvPr/>
            </p:nvSpPr>
            <p:spPr bwMode="gray">
              <a:xfrm>
                <a:off x="2016" y="1920"/>
                <a:ext cx="1676" cy="1680"/>
              </a:xfrm>
              <a:prstGeom prst="ellipse">
                <a:avLst/>
              </a:prstGeom>
              <a:gradFill rotWithShape="1">
                <a:gsLst>
                  <a:gs pos="0">
                    <a:schemeClr val="accent2"/>
                  </a:gs>
                  <a:gs pos="100000">
                    <a:schemeClr val="accent2">
                      <a:gamma/>
                      <a:shade val="63529"/>
                      <a:invGamma/>
                    </a:schemeClr>
                  </a:gs>
                </a:gsLst>
                <a:lin ang="5400000" scaled="1"/>
              </a:gradFill>
              <a:ln w="9525">
                <a:noFill/>
                <a:round/>
                <a:headEnd/>
                <a:tailEnd/>
              </a:ln>
              <a:effectLst/>
            </p:spPr>
            <p:txBody>
              <a:bodyPr wrap="none" anchor="ctr"/>
              <a:lstStyle/>
              <a:p>
                <a:pPr>
                  <a:defRPr/>
                </a:pPr>
                <a:endParaRPr lang="zh-CN" altLang="en-US"/>
              </a:p>
            </p:txBody>
          </p:sp>
          <p:sp>
            <p:nvSpPr>
              <p:cNvPr id="30776" name="Freeform 42"/>
              <p:cNvSpPr>
                <a:spLocks/>
              </p:cNvSpPr>
              <p:nvPr/>
            </p:nvSpPr>
            <p:spPr bwMode="gray">
              <a:xfrm>
                <a:off x="2208" y="1948"/>
                <a:ext cx="1296" cy="634"/>
              </a:xfrm>
              <a:custGeom>
                <a:avLst/>
                <a:gdLst>
                  <a:gd name="T0" fmla="*/ 1034 w 1321"/>
                  <a:gd name="T1" fmla="*/ 100 h 712"/>
                  <a:gd name="T2" fmla="*/ 1047 w 1321"/>
                  <a:gd name="T3" fmla="*/ 110 h 712"/>
                  <a:gd name="T4" fmla="*/ 1050 w 1321"/>
                  <a:gd name="T5" fmla="*/ 119 h 712"/>
                  <a:gd name="T6" fmla="*/ 1045 w 1321"/>
                  <a:gd name="T7" fmla="*/ 128 h 712"/>
                  <a:gd name="T8" fmla="*/ 1032 w 1321"/>
                  <a:gd name="T9" fmla="*/ 135 h 712"/>
                  <a:gd name="T10" fmla="*/ 1011 w 1321"/>
                  <a:gd name="T11" fmla="*/ 144 h 712"/>
                  <a:gd name="T12" fmla="*/ 985 w 1321"/>
                  <a:gd name="T13" fmla="*/ 150 h 712"/>
                  <a:gd name="T14" fmla="*/ 951 w 1321"/>
                  <a:gd name="T15" fmla="*/ 156 h 712"/>
                  <a:gd name="T16" fmla="*/ 912 w 1321"/>
                  <a:gd name="T17" fmla="*/ 162 h 712"/>
                  <a:gd name="T18" fmla="*/ 868 w 1321"/>
                  <a:gd name="T19" fmla="*/ 166 h 712"/>
                  <a:gd name="T20" fmla="*/ 820 w 1321"/>
                  <a:gd name="T21" fmla="*/ 170 h 712"/>
                  <a:gd name="T22" fmla="*/ 769 w 1321"/>
                  <a:gd name="T23" fmla="*/ 171 h 712"/>
                  <a:gd name="T24" fmla="*/ 712 w 1321"/>
                  <a:gd name="T25" fmla="*/ 175 h 712"/>
                  <a:gd name="T26" fmla="*/ 655 w 1321"/>
                  <a:gd name="T27" fmla="*/ 176 h 712"/>
                  <a:gd name="T28" fmla="*/ 633 w 1321"/>
                  <a:gd name="T29" fmla="*/ 177 h 712"/>
                  <a:gd name="T30" fmla="*/ 379 w 1321"/>
                  <a:gd name="T31" fmla="*/ 177 h 712"/>
                  <a:gd name="T32" fmla="*/ 375 w 1321"/>
                  <a:gd name="T33" fmla="*/ 177 h 712"/>
                  <a:gd name="T34" fmla="*/ 325 w 1321"/>
                  <a:gd name="T35" fmla="*/ 176 h 712"/>
                  <a:gd name="T36" fmla="*/ 277 w 1321"/>
                  <a:gd name="T37" fmla="*/ 175 h 712"/>
                  <a:gd name="T38" fmla="*/ 231 w 1321"/>
                  <a:gd name="T39" fmla="*/ 173 h 712"/>
                  <a:gd name="T40" fmla="*/ 187 w 1321"/>
                  <a:gd name="T41" fmla="*/ 170 h 712"/>
                  <a:gd name="T42" fmla="*/ 149 w 1321"/>
                  <a:gd name="T43" fmla="*/ 168 h 712"/>
                  <a:gd name="T44" fmla="*/ 114 w 1321"/>
                  <a:gd name="T45" fmla="*/ 164 h 712"/>
                  <a:gd name="T46" fmla="*/ 78 w 1321"/>
                  <a:gd name="T47" fmla="*/ 161 h 712"/>
                  <a:gd name="T48" fmla="*/ 55 w 1321"/>
                  <a:gd name="T49" fmla="*/ 157 h 712"/>
                  <a:gd name="T50" fmla="*/ 27 w 1321"/>
                  <a:gd name="T51" fmla="*/ 151 h 712"/>
                  <a:gd name="T52" fmla="*/ 18 w 1321"/>
                  <a:gd name="T53" fmla="*/ 145 h 712"/>
                  <a:gd name="T54" fmla="*/ 6 w 1321"/>
                  <a:gd name="T55" fmla="*/ 138 h 712"/>
                  <a:gd name="T56" fmla="*/ 0 w 1321"/>
                  <a:gd name="T57" fmla="*/ 130 h 712"/>
                  <a:gd name="T58" fmla="*/ 0 w 1321"/>
                  <a:gd name="T59" fmla="*/ 129 h 712"/>
                  <a:gd name="T60" fmla="*/ 4 w 1321"/>
                  <a:gd name="T61" fmla="*/ 119 h 712"/>
                  <a:gd name="T62" fmla="*/ 16 w 1321"/>
                  <a:gd name="T63" fmla="*/ 111 h 712"/>
                  <a:gd name="T64" fmla="*/ 39 w 1321"/>
                  <a:gd name="T65" fmla="*/ 92 h 712"/>
                  <a:gd name="T66" fmla="*/ 74 w 1321"/>
                  <a:gd name="T67" fmla="*/ 74 h 712"/>
                  <a:gd name="T68" fmla="*/ 118 w 1321"/>
                  <a:gd name="T69" fmla="*/ 59 h 712"/>
                  <a:gd name="T70" fmla="*/ 163 w 1321"/>
                  <a:gd name="T71" fmla="*/ 43 h 712"/>
                  <a:gd name="T72" fmla="*/ 215 w 1321"/>
                  <a:gd name="T73" fmla="*/ 30 h 712"/>
                  <a:gd name="T74" fmla="*/ 272 w 1321"/>
                  <a:gd name="T75" fmla="*/ 20 h 712"/>
                  <a:gd name="T76" fmla="*/ 330 w 1321"/>
                  <a:gd name="T77" fmla="*/ 11 h 712"/>
                  <a:gd name="T78" fmla="*/ 395 w 1321"/>
                  <a:gd name="T79" fmla="*/ 5 h 712"/>
                  <a:gd name="T80" fmla="*/ 462 w 1321"/>
                  <a:gd name="T81" fmla="*/ 4 h 712"/>
                  <a:gd name="T82" fmla="*/ 531 w 1321"/>
                  <a:gd name="T83" fmla="*/ 0 h 712"/>
                  <a:gd name="T84" fmla="*/ 531 w 1321"/>
                  <a:gd name="T85" fmla="*/ 0 h 712"/>
                  <a:gd name="T86" fmla="*/ 603 w 1321"/>
                  <a:gd name="T87" fmla="*/ 4 h 712"/>
                  <a:gd name="T88" fmla="*/ 674 w 1321"/>
                  <a:gd name="T89" fmla="*/ 5 h 712"/>
                  <a:gd name="T90" fmla="*/ 741 w 1321"/>
                  <a:gd name="T91" fmla="*/ 12 h 712"/>
                  <a:gd name="T92" fmla="*/ 804 w 1321"/>
                  <a:gd name="T93" fmla="*/ 22 h 712"/>
                  <a:gd name="T94" fmla="*/ 860 w 1321"/>
                  <a:gd name="T95" fmla="*/ 34 h 712"/>
                  <a:gd name="T96" fmla="*/ 913 w 1321"/>
                  <a:gd name="T97" fmla="*/ 48 h 712"/>
                  <a:gd name="T98" fmla="*/ 960 w 1321"/>
                  <a:gd name="T99" fmla="*/ 63 h 712"/>
                  <a:gd name="T100" fmla="*/ 1001 w 1321"/>
                  <a:gd name="T101" fmla="*/ 81 h 712"/>
                  <a:gd name="T102" fmla="*/ 1034 w 1321"/>
                  <a:gd name="T103" fmla="*/ 100 h 712"/>
                  <a:gd name="T104" fmla="*/ 1034 w 1321"/>
                  <a:gd name="T105" fmla="*/ 10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w="0">
                <a:noFill/>
                <a:prstDash val="solid"/>
                <a:round/>
                <a:headEnd/>
                <a:tailEnd/>
              </a:ln>
            </p:spPr>
            <p:txBody>
              <a:bodyPr/>
              <a:lstStyle/>
              <a:p>
                <a:endParaRPr lang="zh-CN" altLang="en-US"/>
              </a:p>
            </p:txBody>
          </p:sp>
        </p:grpSp>
        <p:sp>
          <p:nvSpPr>
            <p:cNvPr id="30774" name="Rectangle 43"/>
            <p:cNvSpPr>
              <a:spLocks noChangeArrowheads="1"/>
            </p:cNvSpPr>
            <p:nvPr/>
          </p:nvSpPr>
          <p:spPr bwMode="auto">
            <a:xfrm>
              <a:off x="473" y="1922"/>
              <a:ext cx="953" cy="227"/>
            </a:xfrm>
            <a:prstGeom prst="rect">
              <a:avLst/>
            </a:prstGeom>
            <a:noFill/>
            <a:ln w="9525">
              <a:noFill/>
              <a:miter lim="800000"/>
              <a:headEnd/>
              <a:tailEnd/>
            </a:ln>
          </p:spPr>
          <p:txBody>
            <a:bodyPr anchor="ctr"/>
            <a:lstStyle/>
            <a:p>
              <a:r>
                <a:rPr lang="zh-CN" altLang="en-US" b="1" dirty="0">
                  <a:solidFill>
                    <a:schemeClr val="tx1"/>
                  </a:solidFill>
                  <a:ea typeface="楷体_GB2312" pitchFamily="49" charset="-122"/>
                </a:rPr>
                <a:t>消费管理</a:t>
              </a:r>
            </a:p>
          </p:txBody>
        </p:sp>
      </p:grpSp>
      <p:grpSp>
        <p:nvGrpSpPr>
          <p:cNvPr id="15" name="Group 44"/>
          <p:cNvGrpSpPr>
            <a:grpSpLocks/>
          </p:cNvGrpSpPr>
          <p:nvPr/>
        </p:nvGrpSpPr>
        <p:grpSpPr bwMode="auto">
          <a:xfrm>
            <a:off x="2832100" y="2708547"/>
            <a:ext cx="1439863" cy="936625"/>
            <a:chOff x="454" y="1434"/>
            <a:chExt cx="972" cy="954"/>
          </a:xfrm>
        </p:grpSpPr>
        <p:grpSp>
          <p:nvGrpSpPr>
            <p:cNvPr id="30769" name="Group 45"/>
            <p:cNvGrpSpPr>
              <a:grpSpLocks/>
            </p:cNvGrpSpPr>
            <p:nvPr/>
          </p:nvGrpSpPr>
          <p:grpSpPr bwMode="auto">
            <a:xfrm>
              <a:off x="454" y="1434"/>
              <a:ext cx="937" cy="954"/>
              <a:chOff x="2016" y="1920"/>
              <a:chExt cx="1680" cy="1680"/>
            </a:xfrm>
          </p:grpSpPr>
          <p:sp>
            <p:nvSpPr>
              <p:cNvPr id="190510" name="Oval 46"/>
              <p:cNvSpPr>
                <a:spLocks noChangeArrowheads="1"/>
              </p:cNvSpPr>
              <p:nvPr/>
            </p:nvSpPr>
            <p:spPr bwMode="gray">
              <a:xfrm>
                <a:off x="2016" y="1920"/>
                <a:ext cx="1676" cy="1680"/>
              </a:xfrm>
              <a:prstGeom prst="ellipse">
                <a:avLst/>
              </a:prstGeom>
              <a:gradFill rotWithShape="1">
                <a:gsLst>
                  <a:gs pos="0">
                    <a:schemeClr val="accent2"/>
                  </a:gs>
                  <a:gs pos="100000">
                    <a:schemeClr val="accent2">
                      <a:gamma/>
                      <a:shade val="63529"/>
                      <a:invGamma/>
                    </a:schemeClr>
                  </a:gs>
                </a:gsLst>
                <a:lin ang="5400000" scaled="1"/>
              </a:gradFill>
              <a:ln w="9525">
                <a:noFill/>
                <a:round/>
                <a:headEnd/>
                <a:tailEnd/>
              </a:ln>
              <a:effectLst/>
            </p:spPr>
            <p:txBody>
              <a:bodyPr wrap="none" anchor="ctr"/>
              <a:lstStyle/>
              <a:p>
                <a:pPr>
                  <a:defRPr/>
                </a:pPr>
                <a:endParaRPr lang="zh-CN" altLang="en-US"/>
              </a:p>
            </p:txBody>
          </p:sp>
          <p:sp>
            <p:nvSpPr>
              <p:cNvPr id="30772" name="Freeform 47"/>
              <p:cNvSpPr>
                <a:spLocks/>
              </p:cNvSpPr>
              <p:nvPr/>
            </p:nvSpPr>
            <p:spPr bwMode="gray">
              <a:xfrm>
                <a:off x="2208" y="1948"/>
                <a:ext cx="1296" cy="634"/>
              </a:xfrm>
              <a:custGeom>
                <a:avLst/>
                <a:gdLst>
                  <a:gd name="T0" fmla="*/ 1034 w 1321"/>
                  <a:gd name="T1" fmla="*/ 100 h 712"/>
                  <a:gd name="T2" fmla="*/ 1047 w 1321"/>
                  <a:gd name="T3" fmla="*/ 110 h 712"/>
                  <a:gd name="T4" fmla="*/ 1050 w 1321"/>
                  <a:gd name="T5" fmla="*/ 119 h 712"/>
                  <a:gd name="T6" fmla="*/ 1045 w 1321"/>
                  <a:gd name="T7" fmla="*/ 128 h 712"/>
                  <a:gd name="T8" fmla="*/ 1032 w 1321"/>
                  <a:gd name="T9" fmla="*/ 135 h 712"/>
                  <a:gd name="T10" fmla="*/ 1011 w 1321"/>
                  <a:gd name="T11" fmla="*/ 144 h 712"/>
                  <a:gd name="T12" fmla="*/ 985 w 1321"/>
                  <a:gd name="T13" fmla="*/ 150 h 712"/>
                  <a:gd name="T14" fmla="*/ 951 w 1321"/>
                  <a:gd name="T15" fmla="*/ 156 h 712"/>
                  <a:gd name="T16" fmla="*/ 912 w 1321"/>
                  <a:gd name="T17" fmla="*/ 162 h 712"/>
                  <a:gd name="T18" fmla="*/ 868 w 1321"/>
                  <a:gd name="T19" fmla="*/ 166 h 712"/>
                  <a:gd name="T20" fmla="*/ 820 w 1321"/>
                  <a:gd name="T21" fmla="*/ 170 h 712"/>
                  <a:gd name="T22" fmla="*/ 769 w 1321"/>
                  <a:gd name="T23" fmla="*/ 171 h 712"/>
                  <a:gd name="T24" fmla="*/ 712 w 1321"/>
                  <a:gd name="T25" fmla="*/ 175 h 712"/>
                  <a:gd name="T26" fmla="*/ 655 w 1321"/>
                  <a:gd name="T27" fmla="*/ 176 h 712"/>
                  <a:gd name="T28" fmla="*/ 633 w 1321"/>
                  <a:gd name="T29" fmla="*/ 177 h 712"/>
                  <a:gd name="T30" fmla="*/ 379 w 1321"/>
                  <a:gd name="T31" fmla="*/ 177 h 712"/>
                  <a:gd name="T32" fmla="*/ 375 w 1321"/>
                  <a:gd name="T33" fmla="*/ 177 h 712"/>
                  <a:gd name="T34" fmla="*/ 325 w 1321"/>
                  <a:gd name="T35" fmla="*/ 176 h 712"/>
                  <a:gd name="T36" fmla="*/ 277 w 1321"/>
                  <a:gd name="T37" fmla="*/ 175 h 712"/>
                  <a:gd name="T38" fmla="*/ 231 w 1321"/>
                  <a:gd name="T39" fmla="*/ 173 h 712"/>
                  <a:gd name="T40" fmla="*/ 187 w 1321"/>
                  <a:gd name="T41" fmla="*/ 170 h 712"/>
                  <a:gd name="T42" fmla="*/ 149 w 1321"/>
                  <a:gd name="T43" fmla="*/ 168 h 712"/>
                  <a:gd name="T44" fmla="*/ 114 w 1321"/>
                  <a:gd name="T45" fmla="*/ 164 h 712"/>
                  <a:gd name="T46" fmla="*/ 78 w 1321"/>
                  <a:gd name="T47" fmla="*/ 161 h 712"/>
                  <a:gd name="T48" fmla="*/ 55 w 1321"/>
                  <a:gd name="T49" fmla="*/ 157 h 712"/>
                  <a:gd name="T50" fmla="*/ 27 w 1321"/>
                  <a:gd name="T51" fmla="*/ 151 h 712"/>
                  <a:gd name="T52" fmla="*/ 18 w 1321"/>
                  <a:gd name="T53" fmla="*/ 145 h 712"/>
                  <a:gd name="T54" fmla="*/ 6 w 1321"/>
                  <a:gd name="T55" fmla="*/ 138 h 712"/>
                  <a:gd name="T56" fmla="*/ 0 w 1321"/>
                  <a:gd name="T57" fmla="*/ 130 h 712"/>
                  <a:gd name="T58" fmla="*/ 0 w 1321"/>
                  <a:gd name="T59" fmla="*/ 129 h 712"/>
                  <a:gd name="T60" fmla="*/ 4 w 1321"/>
                  <a:gd name="T61" fmla="*/ 119 h 712"/>
                  <a:gd name="T62" fmla="*/ 16 w 1321"/>
                  <a:gd name="T63" fmla="*/ 111 h 712"/>
                  <a:gd name="T64" fmla="*/ 39 w 1321"/>
                  <a:gd name="T65" fmla="*/ 92 h 712"/>
                  <a:gd name="T66" fmla="*/ 74 w 1321"/>
                  <a:gd name="T67" fmla="*/ 74 h 712"/>
                  <a:gd name="T68" fmla="*/ 118 w 1321"/>
                  <a:gd name="T69" fmla="*/ 59 h 712"/>
                  <a:gd name="T70" fmla="*/ 163 w 1321"/>
                  <a:gd name="T71" fmla="*/ 43 h 712"/>
                  <a:gd name="T72" fmla="*/ 215 w 1321"/>
                  <a:gd name="T73" fmla="*/ 30 h 712"/>
                  <a:gd name="T74" fmla="*/ 272 w 1321"/>
                  <a:gd name="T75" fmla="*/ 20 h 712"/>
                  <a:gd name="T76" fmla="*/ 330 w 1321"/>
                  <a:gd name="T77" fmla="*/ 11 h 712"/>
                  <a:gd name="T78" fmla="*/ 395 w 1321"/>
                  <a:gd name="T79" fmla="*/ 5 h 712"/>
                  <a:gd name="T80" fmla="*/ 462 w 1321"/>
                  <a:gd name="T81" fmla="*/ 4 h 712"/>
                  <a:gd name="T82" fmla="*/ 531 w 1321"/>
                  <a:gd name="T83" fmla="*/ 0 h 712"/>
                  <a:gd name="T84" fmla="*/ 531 w 1321"/>
                  <a:gd name="T85" fmla="*/ 0 h 712"/>
                  <a:gd name="T86" fmla="*/ 603 w 1321"/>
                  <a:gd name="T87" fmla="*/ 4 h 712"/>
                  <a:gd name="T88" fmla="*/ 674 w 1321"/>
                  <a:gd name="T89" fmla="*/ 5 h 712"/>
                  <a:gd name="T90" fmla="*/ 741 w 1321"/>
                  <a:gd name="T91" fmla="*/ 12 h 712"/>
                  <a:gd name="T92" fmla="*/ 804 w 1321"/>
                  <a:gd name="T93" fmla="*/ 22 h 712"/>
                  <a:gd name="T94" fmla="*/ 860 w 1321"/>
                  <a:gd name="T95" fmla="*/ 34 h 712"/>
                  <a:gd name="T96" fmla="*/ 913 w 1321"/>
                  <a:gd name="T97" fmla="*/ 48 h 712"/>
                  <a:gd name="T98" fmla="*/ 960 w 1321"/>
                  <a:gd name="T99" fmla="*/ 63 h 712"/>
                  <a:gd name="T100" fmla="*/ 1001 w 1321"/>
                  <a:gd name="T101" fmla="*/ 81 h 712"/>
                  <a:gd name="T102" fmla="*/ 1034 w 1321"/>
                  <a:gd name="T103" fmla="*/ 100 h 712"/>
                  <a:gd name="T104" fmla="*/ 1034 w 1321"/>
                  <a:gd name="T105" fmla="*/ 10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w="0">
                <a:noFill/>
                <a:prstDash val="solid"/>
                <a:round/>
                <a:headEnd/>
                <a:tailEnd/>
              </a:ln>
            </p:spPr>
            <p:txBody>
              <a:bodyPr/>
              <a:lstStyle/>
              <a:p>
                <a:endParaRPr lang="zh-CN" altLang="en-US"/>
              </a:p>
            </p:txBody>
          </p:sp>
        </p:grpSp>
        <p:sp>
          <p:nvSpPr>
            <p:cNvPr id="30770" name="Rectangle 48"/>
            <p:cNvSpPr>
              <a:spLocks noChangeArrowheads="1"/>
            </p:cNvSpPr>
            <p:nvPr/>
          </p:nvSpPr>
          <p:spPr bwMode="auto">
            <a:xfrm>
              <a:off x="473" y="1922"/>
              <a:ext cx="953" cy="227"/>
            </a:xfrm>
            <a:prstGeom prst="rect">
              <a:avLst/>
            </a:prstGeom>
            <a:noFill/>
            <a:ln w="9525">
              <a:noFill/>
              <a:miter lim="800000"/>
              <a:headEnd/>
              <a:tailEnd/>
            </a:ln>
          </p:spPr>
          <p:txBody>
            <a:bodyPr anchor="ctr"/>
            <a:lstStyle/>
            <a:p>
              <a:r>
                <a:rPr lang="zh-CN" altLang="en-US" b="1" dirty="0">
                  <a:solidFill>
                    <a:schemeClr val="tx1"/>
                  </a:solidFill>
                  <a:ea typeface="楷体_GB2312" pitchFamily="49" charset="-122"/>
                </a:rPr>
                <a:t>银行圈存</a:t>
              </a:r>
            </a:p>
          </p:txBody>
        </p:sp>
      </p:grpSp>
      <p:grpSp>
        <p:nvGrpSpPr>
          <p:cNvPr id="17" name="Group 49"/>
          <p:cNvGrpSpPr>
            <a:grpSpLocks/>
          </p:cNvGrpSpPr>
          <p:nvPr/>
        </p:nvGrpSpPr>
        <p:grpSpPr bwMode="auto">
          <a:xfrm>
            <a:off x="3983038" y="1989410"/>
            <a:ext cx="1439862" cy="936625"/>
            <a:chOff x="454" y="1434"/>
            <a:chExt cx="972" cy="954"/>
          </a:xfrm>
        </p:grpSpPr>
        <p:grpSp>
          <p:nvGrpSpPr>
            <p:cNvPr id="30765" name="Group 50"/>
            <p:cNvGrpSpPr>
              <a:grpSpLocks/>
            </p:cNvGrpSpPr>
            <p:nvPr/>
          </p:nvGrpSpPr>
          <p:grpSpPr bwMode="auto">
            <a:xfrm>
              <a:off x="454" y="1434"/>
              <a:ext cx="937" cy="954"/>
              <a:chOff x="2016" y="1920"/>
              <a:chExt cx="1680" cy="1680"/>
            </a:xfrm>
          </p:grpSpPr>
          <p:sp>
            <p:nvSpPr>
              <p:cNvPr id="190515" name="Oval 51"/>
              <p:cNvSpPr>
                <a:spLocks noChangeArrowheads="1"/>
              </p:cNvSpPr>
              <p:nvPr/>
            </p:nvSpPr>
            <p:spPr bwMode="gray">
              <a:xfrm>
                <a:off x="2016" y="1920"/>
                <a:ext cx="1676" cy="1680"/>
              </a:xfrm>
              <a:prstGeom prst="ellipse">
                <a:avLst/>
              </a:prstGeom>
              <a:gradFill rotWithShape="1">
                <a:gsLst>
                  <a:gs pos="0">
                    <a:schemeClr val="accent2"/>
                  </a:gs>
                  <a:gs pos="100000">
                    <a:schemeClr val="accent2">
                      <a:gamma/>
                      <a:shade val="63529"/>
                      <a:invGamma/>
                    </a:schemeClr>
                  </a:gs>
                </a:gsLst>
                <a:lin ang="5400000" scaled="1"/>
              </a:gradFill>
              <a:ln w="9525">
                <a:noFill/>
                <a:round/>
                <a:headEnd/>
                <a:tailEnd/>
              </a:ln>
              <a:effectLst/>
            </p:spPr>
            <p:txBody>
              <a:bodyPr wrap="none" anchor="ctr"/>
              <a:lstStyle/>
              <a:p>
                <a:pPr>
                  <a:defRPr/>
                </a:pPr>
                <a:endParaRPr lang="zh-CN" altLang="en-US"/>
              </a:p>
            </p:txBody>
          </p:sp>
          <p:sp>
            <p:nvSpPr>
              <p:cNvPr id="30768" name="Freeform 52"/>
              <p:cNvSpPr>
                <a:spLocks/>
              </p:cNvSpPr>
              <p:nvPr/>
            </p:nvSpPr>
            <p:spPr bwMode="gray">
              <a:xfrm>
                <a:off x="2208" y="1948"/>
                <a:ext cx="1296" cy="634"/>
              </a:xfrm>
              <a:custGeom>
                <a:avLst/>
                <a:gdLst>
                  <a:gd name="T0" fmla="*/ 1034 w 1321"/>
                  <a:gd name="T1" fmla="*/ 100 h 712"/>
                  <a:gd name="T2" fmla="*/ 1047 w 1321"/>
                  <a:gd name="T3" fmla="*/ 110 h 712"/>
                  <a:gd name="T4" fmla="*/ 1050 w 1321"/>
                  <a:gd name="T5" fmla="*/ 119 h 712"/>
                  <a:gd name="T6" fmla="*/ 1045 w 1321"/>
                  <a:gd name="T7" fmla="*/ 128 h 712"/>
                  <a:gd name="T8" fmla="*/ 1032 w 1321"/>
                  <a:gd name="T9" fmla="*/ 135 h 712"/>
                  <a:gd name="T10" fmla="*/ 1011 w 1321"/>
                  <a:gd name="T11" fmla="*/ 144 h 712"/>
                  <a:gd name="T12" fmla="*/ 985 w 1321"/>
                  <a:gd name="T13" fmla="*/ 150 h 712"/>
                  <a:gd name="T14" fmla="*/ 951 w 1321"/>
                  <a:gd name="T15" fmla="*/ 156 h 712"/>
                  <a:gd name="T16" fmla="*/ 912 w 1321"/>
                  <a:gd name="T17" fmla="*/ 162 h 712"/>
                  <a:gd name="T18" fmla="*/ 868 w 1321"/>
                  <a:gd name="T19" fmla="*/ 166 h 712"/>
                  <a:gd name="T20" fmla="*/ 820 w 1321"/>
                  <a:gd name="T21" fmla="*/ 170 h 712"/>
                  <a:gd name="T22" fmla="*/ 769 w 1321"/>
                  <a:gd name="T23" fmla="*/ 171 h 712"/>
                  <a:gd name="T24" fmla="*/ 712 w 1321"/>
                  <a:gd name="T25" fmla="*/ 175 h 712"/>
                  <a:gd name="T26" fmla="*/ 655 w 1321"/>
                  <a:gd name="T27" fmla="*/ 176 h 712"/>
                  <a:gd name="T28" fmla="*/ 633 w 1321"/>
                  <a:gd name="T29" fmla="*/ 177 h 712"/>
                  <a:gd name="T30" fmla="*/ 379 w 1321"/>
                  <a:gd name="T31" fmla="*/ 177 h 712"/>
                  <a:gd name="T32" fmla="*/ 375 w 1321"/>
                  <a:gd name="T33" fmla="*/ 177 h 712"/>
                  <a:gd name="T34" fmla="*/ 325 w 1321"/>
                  <a:gd name="T35" fmla="*/ 176 h 712"/>
                  <a:gd name="T36" fmla="*/ 277 w 1321"/>
                  <a:gd name="T37" fmla="*/ 175 h 712"/>
                  <a:gd name="T38" fmla="*/ 231 w 1321"/>
                  <a:gd name="T39" fmla="*/ 173 h 712"/>
                  <a:gd name="T40" fmla="*/ 187 w 1321"/>
                  <a:gd name="T41" fmla="*/ 170 h 712"/>
                  <a:gd name="T42" fmla="*/ 149 w 1321"/>
                  <a:gd name="T43" fmla="*/ 168 h 712"/>
                  <a:gd name="T44" fmla="*/ 114 w 1321"/>
                  <a:gd name="T45" fmla="*/ 164 h 712"/>
                  <a:gd name="T46" fmla="*/ 78 w 1321"/>
                  <a:gd name="T47" fmla="*/ 161 h 712"/>
                  <a:gd name="T48" fmla="*/ 55 w 1321"/>
                  <a:gd name="T49" fmla="*/ 157 h 712"/>
                  <a:gd name="T50" fmla="*/ 27 w 1321"/>
                  <a:gd name="T51" fmla="*/ 151 h 712"/>
                  <a:gd name="T52" fmla="*/ 18 w 1321"/>
                  <a:gd name="T53" fmla="*/ 145 h 712"/>
                  <a:gd name="T54" fmla="*/ 6 w 1321"/>
                  <a:gd name="T55" fmla="*/ 138 h 712"/>
                  <a:gd name="T56" fmla="*/ 0 w 1321"/>
                  <a:gd name="T57" fmla="*/ 130 h 712"/>
                  <a:gd name="T58" fmla="*/ 0 w 1321"/>
                  <a:gd name="T59" fmla="*/ 129 h 712"/>
                  <a:gd name="T60" fmla="*/ 4 w 1321"/>
                  <a:gd name="T61" fmla="*/ 119 h 712"/>
                  <a:gd name="T62" fmla="*/ 16 w 1321"/>
                  <a:gd name="T63" fmla="*/ 111 h 712"/>
                  <a:gd name="T64" fmla="*/ 39 w 1321"/>
                  <a:gd name="T65" fmla="*/ 92 h 712"/>
                  <a:gd name="T66" fmla="*/ 74 w 1321"/>
                  <a:gd name="T67" fmla="*/ 74 h 712"/>
                  <a:gd name="T68" fmla="*/ 118 w 1321"/>
                  <a:gd name="T69" fmla="*/ 59 h 712"/>
                  <a:gd name="T70" fmla="*/ 163 w 1321"/>
                  <a:gd name="T71" fmla="*/ 43 h 712"/>
                  <a:gd name="T72" fmla="*/ 215 w 1321"/>
                  <a:gd name="T73" fmla="*/ 30 h 712"/>
                  <a:gd name="T74" fmla="*/ 272 w 1321"/>
                  <a:gd name="T75" fmla="*/ 20 h 712"/>
                  <a:gd name="T76" fmla="*/ 330 w 1321"/>
                  <a:gd name="T77" fmla="*/ 11 h 712"/>
                  <a:gd name="T78" fmla="*/ 395 w 1321"/>
                  <a:gd name="T79" fmla="*/ 5 h 712"/>
                  <a:gd name="T80" fmla="*/ 462 w 1321"/>
                  <a:gd name="T81" fmla="*/ 4 h 712"/>
                  <a:gd name="T82" fmla="*/ 531 w 1321"/>
                  <a:gd name="T83" fmla="*/ 0 h 712"/>
                  <a:gd name="T84" fmla="*/ 531 w 1321"/>
                  <a:gd name="T85" fmla="*/ 0 h 712"/>
                  <a:gd name="T86" fmla="*/ 603 w 1321"/>
                  <a:gd name="T87" fmla="*/ 4 h 712"/>
                  <a:gd name="T88" fmla="*/ 674 w 1321"/>
                  <a:gd name="T89" fmla="*/ 5 h 712"/>
                  <a:gd name="T90" fmla="*/ 741 w 1321"/>
                  <a:gd name="T91" fmla="*/ 12 h 712"/>
                  <a:gd name="T92" fmla="*/ 804 w 1321"/>
                  <a:gd name="T93" fmla="*/ 22 h 712"/>
                  <a:gd name="T94" fmla="*/ 860 w 1321"/>
                  <a:gd name="T95" fmla="*/ 34 h 712"/>
                  <a:gd name="T96" fmla="*/ 913 w 1321"/>
                  <a:gd name="T97" fmla="*/ 48 h 712"/>
                  <a:gd name="T98" fmla="*/ 960 w 1321"/>
                  <a:gd name="T99" fmla="*/ 63 h 712"/>
                  <a:gd name="T100" fmla="*/ 1001 w 1321"/>
                  <a:gd name="T101" fmla="*/ 81 h 712"/>
                  <a:gd name="T102" fmla="*/ 1034 w 1321"/>
                  <a:gd name="T103" fmla="*/ 100 h 712"/>
                  <a:gd name="T104" fmla="*/ 1034 w 1321"/>
                  <a:gd name="T105" fmla="*/ 10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w="0">
                <a:noFill/>
                <a:prstDash val="solid"/>
                <a:round/>
                <a:headEnd/>
                <a:tailEnd/>
              </a:ln>
            </p:spPr>
            <p:txBody>
              <a:bodyPr/>
              <a:lstStyle/>
              <a:p>
                <a:endParaRPr lang="zh-CN" altLang="en-US"/>
              </a:p>
            </p:txBody>
          </p:sp>
        </p:grpSp>
        <p:sp>
          <p:nvSpPr>
            <p:cNvPr id="30766" name="Rectangle 53"/>
            <p:cNvSpPr>
              <a:spLocks noChangeArrowheads="1"/>
            </p:cNvSpPr>
            <p:nvPr/>
          </p:nvSpPr>
          <p:spPr bwMode="auto">
            <a:xfrm>
              <a:off x="473" y="1922"/>
              <a:ext cx="953" cy="227"/>
            </a:xfrm>
            <a:prstGeom prst="rect">
              <a:avLst/>
            </a:prstGeom>
            <a:noFill/>
            <a:ln w="9525">
              <a:noFill/>
              <a:miter lim="800000"/>
              <a:headEnd/>
              <a:tailEnd/>
            </a:ln>
          </p:spPr>
          <p:txBody>
            <a:bodyPr anchor="ctr"/>
            <a:lstStyle/>
            <a:p>
              <a:r>
                <a:rPr lang="zh-CN" altLang="en-US" b="1" dirty="0">
                  <a:solidFill>
                    <a:schemeClr val="tx1"/>
                  </a:solidFill>
                  <a:ea typeface="楷体_GB2312" pitchFamily="49" charset="-122"/>
                </a:rPr>
                <a:t>班车收费</a:t>
              </a:r>
            </a:p>
          </p:txBody>
        </p:sp>
      </p:grpSp>
      <p:grpSp>
        <p:nvGrpSpPr>
          <p:cNvPr id="19" name="Group 54"/>
          <p:cNvGrpSpPr>
            <a:grpSpLocks/>
          </p:cNvGrpSpPr>
          <p:nvPr/>
        </p:nvGrpSpPr>
        <p:grpSpPr bwMode="auto">
          <a:xfrm>
            <a:off x="6935788" y="3429272"/>
            <a:ext cx="1439862" cy="936625"/>
            <a:chOff x="454" y="1434"/>
            <a:chExt cx="972" cy="954"/>
          </a:xfrm>
        </p:grpSpPr>
        <p:grpSp>
          <p:nvGrpSpPr>
            <p:cNvPr id="30761" name="Group 55"/>
            <p:cNvGrpSpPr>
              <a:grpSpLocks/>
            </p:cNvGrpSpPr>
            <p:nvPr/>
          </p:nvGrpSpPr>
          <p:grpSpPr bwMode="auto">
            <a:xfrm>
              <a:off x="454" y="1434"/>
              <a:ext cx="937" cy="954"/>
              <a:chOff x="2016" y="1920"/>
              <a:chExt cx="1680" cy="1680"/>
            </a:xfrm>
          </p:grpSpPr>
          <p:sp>
            <p:nvSpPr>
              <p:cNvPr id="190520" name="Oval 56"/>
              <p:cNvSpPr>
                <a:spLocks noChangeArrowheads="1"/>
              </p:cNvSpPr>
              <p:nvPr/>
            </p:nvSpPr>
            <p:spPr bwMode="gray">
              <a:xfrm>
                <a:off x="2016" y="1920"/>
                <a:ext cx="1676" cy="1680"/>
              </a:xfrm>
              <a:prstGeom prst="ellipse">
                <a:avLst/>
              </a:prstGeom>
              <a:gradFill rotWithShape="1">
                <a:gsLst>
                  <a:gs pos="0">
                    <a:schemeClr val="accent2"/>
                  </a:gs>
                  <a:gs pos="100000">
                    <a:schemeClr val="accent2">
                      <a:gamma/>
                      <a:shade val="63529"/>
                      <a:invGamma/>
                    </a:schemeClr>
                  </a:gs>
                </a:gsLst>
                <a:lin ang="5400000" scaled="1"/>
              </a:gradFill>
              <a:ln w="9525">
                <a:noFill/>
                <a:round/>
                <a:headEnd/>
                <a:tailEnd/>
              </a:ln>
              <a:effectLst/>
            </p:spPr>
            <p:txBody>
              <a:bodyPr wrap="none" anchor="ctr"/>
              <a:lstStyle/>
              <a:p>
                <a:pPr>
                  <a:defRPr/>
                </a:pPr>
                <a:endParaRPr lang="zh-CN" altLang="en-US"/>
              </a:p>
            </p:txBody>
          </p:sp>
          <p:sp>
            <p:nvSpPr>
              <p:cNvPr id="30764" name="Freeform 57"/>
              <p:cNvSpPr>
                <a:spLocks/>
              </p:cNvSpPr>
              <p:nvPr/>
            </p:nvSpPr>
            <p:spPr bwMode="gray">
              <a:xfrm>
                <a:off x="2208" y="1948"/>
                <a:ext cx="1296" cy="634"/>
              </a:xfrm>
              <a:custGeom>
                <a:avLst/>
                <a:gdLst>
                  <a:gd name="T0" fmla="*/ 1034 w 1321"/>
                  <a:gd name="T1" fmla="*/ 100 h 712"/>
                  <a:gd name="T2" fmla="*/ 1047 w 1321"/>
                  <a:gd name="T3" fmla="*/ 110 h 712"/>
                  <a:gd name="T4" fmla="*/ 1050 w 1321"/>
                  <a:gd name="T5" fmla="*/ 119 h 712"/>
                  <a:gd name="T6" fmla="*/ 1045 w 1321"/>
                  <a:gd name="T7" fmla="*/ 128 h 712"/>
                  <a:gd name="T8" fmla="*/ 1032 w 1321"/>
                  <a:gd name="T9" fmla="*/ 135 h 712"/>
                  <a:gd name="T10" fmla="*/ 1011 w 1321"/>
                  <a:gd name="T11" fmla="*/ 144 h 712"/>
                  <a:gd name="T12" fmla="*/ 985 w 1321"/>
                  <a:gd name="T13" fmla="*/ 150 h 712"/>
                  <a:gd name="T14" fmla="*/ 951 w 1321"/>
                  <a:gd name="T15" fmla="*/ 156 h 712"/>
                  <a:gd name="T16" fmla="*/ 912 w 1321"/>
                  <a:gd name="T17" fmla="*/ 162 h 712"/>
                  <a:gd name="T18" fmla="*/ 868 w 1321"/>
                  <a:gd name="T19" fmla="*/ 166 h 712"/>
                  <a:gd name="T20" fmla="*/ 820 w 1321"/>
                  <a:gd name="T21" fmla="*/ 170 h 712"/>
                  <a:gd name="T22" fmla="*/ 769 w 1321"/>
                  <a:gd name="T23" fmla="*/ 171 h 712"/>
                  <a:gd name="T24" fmla="*/ 712 w 1321"/>
                  <a:gd name="T25" fmla="*/ 175 h 712"/>
                  <a:gd name="T26" fmla="*/ 655 w 1321"/>
                  <a:gd name="T27" fmla="*/ 176 h 712"/>
                  <a:gd name="T28" fmla="*/ 633 w 1321"/>
                  <a:gd name="T29" fmla="*/ 177 h 712"/>
                  <a:gd name="T30" fmla="*/ 379 w 1321"/>
                  <a:gd name="T31" fmla="*/ 177 h 712"/>
                  <a:gd name="T32" fmla="*/ 375 w 1321"/>
                  <a:gd name="T33" fmla="*/ 177 h 712"/>
                  <a:gd name="T34" fmla="*/ 325 w 1321"/>
                  <a:gd name="T35" fmla="*/ 176 h 712"/>
                  <a:gd name="T36" fmla="*/ 277 w 1321"/>
                  <a:gd name="T37" fmla="*/ 175 h 712"/>
                  <a:gd name="T38" fmla="*/ 231 w 1321"/>
                  <a:gd name="T39" fmla="*/ 173 h 712"/>
                  <a:gd name="T40" fmla="*/ 187 w 1321"/>
                  <a:gd name="T41" fmla="*/ 170 h 712"/>
                  <a:gd name="T42" fmla="*/ 149 w 1321"/>
                  <a:gd name="T43" fmla="*/ 168 h 712"/>
                  <a:gd name="T44" fmla="*/ 114 w 1321"/>
                  <a:gd name="T45" fmla="*/ 164 h 712"/>
                  <a:gd name="T46" fmla="*/ 78 w 1321"/>
                  <a:gd name="T47" fmla="*/ 161 h 712"/>
                  <a:gd name="T48" fmla="*/ 55 w 1321"/>
                  <a:gd name="T49" fmla="*/ 157 h 712"/>
                  <a:gd name="T50" fmla="*/ 27 w 1321"/>
                  <a:gd name="T51" fmla="*/ 151 h 712"/>
                  <a:gd name="T52" fmla="*/ 18 w 1321"/>
                  <a:gd name="T53" fmla="*/ 145 h 712"/>
                  <a:gd name="T54" fmla="*/ 6 w 1321"/>
                  <a:gd name="T55" fmla="*/ 138 h 712"/>
                  <a:gd name="T56" fmla="*/ 0 w 1321"/>
                  <a:gd name="T57" fmla="*/ 130 h 712"/>
                  <a:gd name="T58" fmla="*/ 0 w 1321"/>
                  <a:gd name="T59" fmla="*/ 129 h 712"/>
                  <a:gd name="T60" fmla="*/ 4 w 1321"/>
                  <a:gd name="T61" fmla="*/ 119 h 712"/>
                  <a:gd name="T62" fmla="*/ 16 w 1321"/>
                  <a:gd name="T63" fmla="*/ 111 h 712"/>
                  <a:gd name="T64" fmla="*/ 39 w 1321"/>
                  <a:gd name="T65" fmla="*/ 92 h 712"/>
                  <a:gd name="T66" fmla="*/ 74 w 1321"/>
                  <a:gd name="T67" fmla="*/ 74 h 712"/>
                  <a:gd name="T68" fmla="*/ 118 w 1321"/>
                  <a:gd name="T69" fmla="*/ 59 h 712"/>
                  <a:gd name="T70" fmla="*/ 163 w 1321"/>
                  <a:gd name="T71" fmla="*/ 43 h 712"/>
                  <a:gd name="T72" fmla="*/ 215 w 1321"/>
                  <a:gd name="T73" fmla="*/ 30 h 712"/>
                  <a:gd name="T74" fmla="*/ 272 w 1321"/>
                  <a:gd name="T75" fmla="*/ 20 h 712"/>
                  <a:gd name="T76" fmla="*/ 330 w 1321"/>
                  <a:gd name="T77" fmla="*/ 11 h 712"/>
                  <a:gd name="T78" fmla="*/ 395 w 1321"/>
                  <a:gd name="T79" fmla="*/ 5 h 712"/>
                  <a:gd name="T80" fmla="*/ 462 w 1321"/>
                  <a:gd name="T81" fmla="*/ 4 h 712"/>
                  <a:gd name="T82" fmla="*/ 531 w 1321"/>
                  <a:gd name="T83" fmla="*/ 0 h 712"/>
                  <a:gd name="T84" fmla="*/ 531 w 1321"/>
                  <a:gd name="T85" fmla="*/ 0 h 712"/>
                  <a:gd name="T86" fmla="*/ 603 w 1321"/>
                  <a:gd name="T87" fmla="*/ 4 h 712"/>
                  <a:gd name="T88" fmla="*/ 674 w 1321"/>
                  <a:gd name="T89" fmla="*/ 5 h 712"/>
                  <a:gd name="T90" fmla="*/ 741 w 1321"/>
                  <a:gd name="T91" fmla="*/ 12 h 712"/>
                  <a:gd name="T92" fmla="*/ 804 w 1321"/>
                  <a:gd name="T93" fmla="*/ 22 h 712"/>
                  <a:gd name="T94" fmla="*/ 860 w 1321"/>
                  <a:gd name="T95" fmla="*/ 34 h 712"/>
                  <a:gd name="T96" fmla="*/ 913 w 1321"/>
                  <a:gd name="T97" fmla="*/ 48 h 712"/>
                  <a:gd name="T98" fmla="*/ 960 w 1321"/>
                  <a:gd name="T99" fmla="*/ 63 h 712"/>
                  <a:gd name="T100" fmla="*/ 1001 w 1321"/>
                  <a:gd name="T101" fmla="*/ 81 h 712"/>
                  <a:gd name="T102" fmla="*/ 1034 w 1321"/>
                  <a:gd name="T103" fmla="*/ 100 h 712"/>
                  <a:gd name="T104" fmla="*/ 1034 w 1321"/>
                  <a:gd name="T105" fmla="*/ 10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w="0">
                <a:noFill/>
                <a:prstDash val="solid"/>
                <a:round/>
                <a:headEnd/>
                <a:tailEnd/>
              </a:ln>
            </p:spPr>
            <p:txBody>
              <a:bodyPr/>
              <a:lstStyle/>
              <a:p>
                <a:endParaRPr lang="zh-CN" altLang="en-US"/>
              </a:p>
            </p:txBody>
          </p:sp>
        </p:grpSp>
        <p:sp>
          <p:nvSpPr>
            <p:cNvPr id="30762" name="Rectangle 58"/>
            <p:cNvSpPr>
              <a:spLocks noChangeArrowheads="1"/>
            </p:cNvSpPr>
            <p:nvPr/>
          </p:nvSpPr>
          <p:spPr bwMode="auto">
            <a:xfrm>
              <a:off x="473" y="1922"/>
              <a:ext cx="953" cy="227"/>
            </a:xfrm>
            <a:prstGeom prst="rect">
              <a:avLst/>
            </a:prstGeom>
            <a:noFill/>
            <a:ln w="9525">
              <a:noFill/>
              <a:miter lim="800000"/>
              <a:headEnd/>
              <a:tailEnd/>
            </a:ln>
          </p:spPr>
          <p:txBody>
            <a:bodyPr anchor="ctr"/>
            <a:lstStyle/>
            <a:p>
              <a:r>
                <a:rPr lang="zh-CN" altLang="en-US" b="1" dirty="0">
                  <a:solidFill>
                    <a:schemeClr val="tx1"/>
                  </a:solidFill>
                  <a:ea typeface="楷体_GB2312" pitchFamily="49" charset="-122"/>
                </a:rPr>
                <a:t>自助洗衣</a:t>
              </a:r>
            </a:p>
          </p:txBody>
        </p:sp>
      </p:grpSp>
      <p:grpSp>
        <p:nvGrpSpPr>
          <p:cNvPr id="21" name="Group 59"/>
          <p:cNvGrpSpPr>
            <a:grpSpLocks/>
          </p:cNvGrpSpPr>
          <p:nvPr/>
        </p:nvGrpSpPr>
        <p:grpSpPr bwMode="auto">
          <a:xfrm>
            <a:off x="5783263" y="4219847"/>
            <a:ext cx="1439862" cy="936625"/>
            <a:chOff x="454" y="1434"/>
            <a:chExt cx="972" cy="954"/>
          </a:xfrm>
        </p:grpSpPr>
        <p:grpSp>
          <p:nvGrpSpPr>
            <p:cNvPr id="30757" name="Group 60"/>
            <p:cNvGrpSpPr>
              <a:grpSpLocks/>
            </p:cNvGrpSpPr>
            <p:nvPr/>
          </p:nvGrpSpPr>
          <p:grpSpPr bwMode="auto">
            <a:xfrm>
              <a:off x="454" y="1434"/>
              <a:ext cx="937" cy="954"/>
              <a:chOff x="2016" y="1920"/>
              <a:chExt cx="1680" cy="1680"/>
            </a:xfrm>
          </p:grpSpPr>
          <p:sp>
            <p:nvSpPr>
              <p:cNvPr id="190525" name="Oval 61"/>
              <p:cNvSpPr>
                <a:spLocks noChangeArrowheads="1"/>
              </p:cNvSpPr>
              <p:nvPr/>
            </p:nvSpPr>
            <p:spPr bwMode="gray">
              <a:xfrm>
                <a:off x="2016" y="1920"/>
                <a:ext cx="1676" cy="1680"/>
              </a:xfrm>
              <a:prstGeom prst="ellipse">
                <a:avLst/>
              </a:prstGeom>
              <a:gradFill rotWithShape="1">
                <a:gsLst>
                  <a:gs pos="0">
                    <a:schemeClr val="accent2"/>
                  </a:gs>
                  <a:gs pos="100000">
                    <a:schemeClr val="accent2">
                      <a:gamma/>
                      <a:shade val="63529"/>
                      <a:invGamma/>
                    </a:schemeClr>
                  </a:gs>
                </a:gsLst>
                <a:lin ang="5400000" scaled="1"/>
              </a:gradFill>
              <a:ln w="9525">
                <a:noFill/>
                <a:round/>
                <a:headEnd/>
                <a:tailEnd/>
              </a:ln>
              <a:effectLst/>
            </p:spPr>
            <p:txBody>
              <a:bodyPr wrap="none" anchor="ctr"/>
              <a:lstStyle/>
              <a:p>
                <a:pPr>
                  <a:defRPr/>
                </a:pPr>
                <a:endParaRPr lang="zh-CN" altLang="en-US"/>
              </a:p>
            </p:txBody>
          </p:sp>
          <p:sp>
            <p:nvSpPr>
              <p:cNvPr id="30760" name="Freeform 62"/>
              <p:cNvSpPr>
                <a:spLocks/>
              </p:cNvSpPr>
              <p:nvPr/>
            </p:nvSpPr>
            <p:spPr bwMode="gray">
              <a:xfrm>
                <a:off x="2208" y="1948"/>
                <a:ext cx="1296" cy="634"/>
              </a:xfrm>
              <a:custGeom>
                <a:avLst/>
                <a:gdLst>
                  <a:gd name="T0" fmla="*/ 1034 w 1321"/>
                  <a:gd name="T1" fmla="*/ 100 h 712"/>
                  <a:gd name="T2" fmla="*/ 1047 w 1321"/>
                  <a:gd name="T3" fmla="*/ 110 h 712"/>
                  <a:gd name="T4" fmla="*/ 1050 w 1321"/>
                  <a:gd name="T5" fmla="*/ 119 h 712"/>
                  <a:gd name="T6" fmla="*/ 1045 w 1321"/>
                  <a:gd name="T7" fmla="*/ 128 h 712"/>
                  <a:gd name="T8" fmla="*/ 1032 w 1321"/>
                  <a:gd name="T9" fmla="*/ 135 h 712"/>
                  <a:gd name="T10" fmla="*/ 1011 w 1321"/>
                  <a:gd name="T11" fmla="*/ 144 h 712"/>
                  <a:gd name="T12" fmla="*/ 985 w 1321"/>
                  <a:gd name="T13" fmla="*/ 150 h 712"/>
                  <a:gd name="T14" fmla="*/ 951 w 1321"/>
                  <a:gd name="T15" fmla="*/ 156 h 712"/>
                  <a:gd name="T16" fmla="*/ 912 w 1321"/>
                  <a:gd name="T17" fmla="*/ 162 h 712"/>
                  <a:gd name="T18" fmla="*/ 868 w 1321"/>
                  <a:gd name="T19" fmla="*/ 166 h 712"/>
                  <a:gd name="T20" fmla="*/ 820 w 1321"/>
                  <a:gd name="T21" fmla="*/ 170 h 712"/>
                  <a:gd name="T22" fmla="*/ 769 w 1321"/>
                  <a:gd name="T23" fmla="*/ 171 h 712"/>
                  <a:gd name="T24" fmla="*/ 712 w 1321"/>
                  <a:gd name="T25" fmla="*/ 175 h 712"/>
                  <a:gd name="T26" fmla="*/ 655 w 1321"/>
                  <a:gd name="T27" fmla="*/ 176 h 712"/>
                  <a:gd name="T28" fmla="*/ 633 w 1321"/>
                  <a:gd name="T29" fmla="*/ 177 h 712"/>
                  <a:gd name="T30" fmla="*/ 379 w 1321"/>
                  <a:gd name="T31" fmla="*/ 177 h 712"/>
                  <a:gd name="T32" fmla="*/ 375 w 1321"/>
                  <a:gd name="T33" fmla="*/ 177 h 712"/>
                  <a:gd name="T34" fmla="*/ 325 w 1321"/>
                  <a:gd name="T35" fmla="*/ 176 h 712"/>
                  <a:gd name="T36" fmla="*/ 277 w 1321"/>
                  <a:gd name="T37" fmla="*/ 175 h 712"/>
                  <a:gd name="T38" fmla="*/ 231 w 1321"/>
                  <a:gd name="T39" fmla="*/ 173 h 712"/>
                  <a:gd name="T40" fmla="*/ 187 w 1321"/>
                  <a:gd name="T41" fmla="*/ 170 h 712"/>
                  <a:gd name="T42" fmla="*/ 149 w 1321"/>
                  <a:gd name="T43" fmla="*/ 168 h 712"/>
                  <a:gd name="T44" fmla="*/ 114 w 1321"/>
                  <a:gd name="T45" fmla="*/ 164 h 712"/>
                  <a:gd name="T46" fmla="*/ 78 w 1321"/>
                  <a:gd name="T47" fmla="*/ 161 h 712"/>
                  <a:gd name="T48" fmla="*/ 55 w 1321"/>
                  <a:gd name="T49" fmla="*/ 157 h 712"/>
                  <a:gd name="T50" fmla="*/ 27 w 1321"/>
                  <a:gd name="T51" fmla="*/ 151 h 712"/>
                  <a:gd name="T52" fmla="*/ 18 w 1321"/>
                  <a:gd name="T53" fmla="*/ 145 h 712"/>
                  <a:gd name="T54" fmla="*/ 6 w 1321"/>
                  <a:gd name="T55" fmla="*/ 138 h 712"/>
                  <a:gd name="T56" fmla="*/ 0 w 1321"/>
                  <a:gd name="T57" fmla="*/ 130 h 712"/>
                  <a:gd name="T58" fmla="*/ 0 w 1321"/>
                  <a:gd name="T59" fmla="*/ 129 h 712"/>
                  <a:gd name="T60" fmla="*/ 4 w 1321"/>
                  <a:gd name="T61" fmla="*/ 119 h 712"/>
                  <a:gd name="T62" fmla="*/ 16 w 1321"/>
                  <a:gd name="T63" fmla="*/ 111 h 712"/>
                  <a:gd name="T64" fmla="*/ 39 w 1321"/>
                  <a:gd name="T65" fmla="*/ 92 h 712"/>
                  <a:gd name="T66" fmla="*/ 74 w 1321"/>
                  <a:gd name="T67" fmla="*/ 74 h 712"/>
                  <a:gd name="T68" fmla="*/ 118 w 1321"/>
                  <a:gd name="T69" fmla="*/ 59 h 712"/>
                  <a:gd name="T70" fmla="*/ 163 w 1321"/>
                  <a:gd name="T71" fmla="*/ 43 h 712"/>
                  <a:gd name="T72" fmla="*/ 215 w 1321"/>
                  <a:gd name="T73" fmla="*/ 30 h 712"/>
                  <a:gd name="T74" fmla="*/ 272 w 1321"/>
                  <a:gd name="T75" fmla="*/ 20 h 712"/>
                  <a:gd name="T76" fmla="*/ 330 w 1321"/>
                  <a:gd name="T77" fmla="*/ 11 h 712"/>
                  <a:gd name="T78" fmla="*/ 395 w 1321"/>
                  <a:gd name="T79" fmla="*/ 5 h 712"/>
                  <a:gd name="T80" fmla="*/ 462 w 1321"/>
                  <a:gd name="T81" fmla="*/ 4 h 712"/>
                  <a:gd name="T82" fmla="*/ 531 w 1321"/>
                  <a:gd name="T83" fmla="*/ 0 h 712"/>
                  <a:gd name="T84" fmla="*/ 531 w 1321"/>
                  <a:gd name="T85" fmla="*/ 0 h 712"/>
                  <a:gd name="T86" fmla="*/ 603 w 1321"/>
                  <a:gd name="T87" fmla="*/ 4 h 712"/>
                  <a:gd name="T88" fmla="*/ 674 w 1321"/>
                  <a:gd name="T89" fmla="*/ 5 h 712"/>
                  <a:gd name="T90" fmla="*/ 741 w 1321"/>
                  <a:gd name="T91" fmla="*/ 12 h 712"/>
                  <a:gd name="T92" fmla="*/ 804 w 1321"/>
                  <a:gd name="T93" fmla="*/ 22 h 712"/>
                  <a:gd name="T94" fmla="*/ 860 w 1321"/>
                  <a:gd name="T95" fmla="*/ 34 h 712"/>
                  <a:gd name="T96" fmla="*/ 913 w 1321"/>
                  <a:gd name="T97" fmla="*/ 48 h 712"/>
                  <a:gd name="T98" fmla="*/ 960 w 1321"/>
                  <a:gd name="T99" fmla="*/ 63 h 712"/>
                  <a:gd name="T100" fmla="*/ 1001 w 1321"/>
                  <a:gd name="T101" fmla="*/ 81 h 712"/>
                  <a:gd name="T102" fmla="*/ 1034 w 1321"/>
                  <a:gd name="T103" fmla="*/ 100 h 712"/>
                  <a:gd name="T104" fmla="*/ 1034 w 1321"/>
                  <a:gd name="T105" fmla="*/ 10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w="0">
                <a:noFill/>
                <a:prstDash val="solid"/>
                <a:round/>
                <a:headEnd/>
                <a:tailEnd/>
              </a:ln>
            </p:spPr>
            <p:txBody>
              <a:bodyPr/>
              <a:lstStyle/>
              <a:p>
                <a:endParaRPr lang="zh-CN" altLang="en-US"/>
              </a:p>
            </p:txBody>
          </p:sp>
        </p:grpSp>
        <p:sp>
          <p:nvSpPr>
            <p:cNvPr id="30758" name="Rectangle 63"/>
            <p:cNvSpPr>
              <a:spLocks noChangeArrowheads="1"/>
            </p:cNvSpPr>
            <p:nvPr/>
          </p:nvSpPr>
          <p:spPr bwMode="auto">
            <a:xfrm>
              <a:off x="473" y="1922"/>
              <a:ext cx="953" cy="227"/>
            </a:xfrm>
            <a:prstGeom prst="rect">
              <a:avLst/>
            </a:prstGeom>
            <a:noFill/>
            <a:ln w="9525">
              <a:noFill/>
              <a:miter lim="800000"/>
              <a:headEnd/>
              <a:tailEnd/>
            </a:ln>
          </p:spPr>
          <p:txBody>
            <a:bodyPr anchor="ctr"/>
            <a:lstStyle/>
            <a:p>
              <a:r>
                <a:rPr lang="zh-CN" altLang="en-US" b="1" dirty="0">
                  <a:solidFill>
                    <a:schemeClr val="tx1"/>
                  </a:solidFill>
                  <a:ea typeface="楷体_GB2312" pitchFamily="49" charset="-122"/>
                </a:rPr>
                <a:t>医疗收费</a:t>
              </a:r>
            </a:p>
          </p:txBody>
        </p:sp>
      </p:grpSp>
      <p:grpSp>
        <p:nvGrpSpPr>
          <p:cNvPr id="23" name="Group 64"/>
          <p:cNvGrpSpPr>
            <a:grpSpLocks/>
          </p:cNvGrpSpPr>
          <p:nvPr/>
        </p:nvGrpSpPr>
        <p:grpSpPr bwMode="auto">
          <a:xfrm>
            <a:off x="4343400" y="4653235"/>
            <a:ext cx="1439863" cy="936625"/>
            <a:chOff x="454" y="1434"/>
            <a:chExt cx="972" cy="954"/>
          </a:xfrm>
        </p:grpSpPr>
        <p:grpSp>
          <p:nvGrpSpPr>
            <p:cNvPr id="30753" name="Group 65"/>
            <p:cNvGrpSpPr>
              <a:grpSpLocks/>
            </p:cNvGrpSpPr>
            <p:nvPr/>
          </p:nvGrpSpPr>
          <p:grpSpPr bwMode="auto">
            <a:xfrm>
              <a:off x="454" y="1434"/>
              <a:ext cx="937" cy="954"/>
              <a:chOff x="2016" y="1920"/>
              <a:chExt cx="1680" cy="1680"/>
            </a:xfrm>
          </p:grpSpPr>
          <p:sp>
            <p:nvSpPr>
              <p:cNvPr id="190530" name="Oval 66"/>
              <p:cNvSpPr>
                <a:spLocks noChangeArrowheads="1"/>
              </p:cNvSpPr>
              <p:nvPr/>
            </p:nvSpPr>
            <p:spPr bwMode="gray">
              <a:xfrm>
                <a:off x="2016" y="1920"/>
                <a:ext cx="1676" cy="1680"/>
              </a:xfrm>
              <a:prstGeom prst="ellipse">
                <a:avLst/>
              </a:prstGeom>
              <a:gradFill rotWithShape="1">
                <a:gsLst>
                  <a:gs pos="0">
                    <a:schemeClr val="accent2"/>
                  </a:gs>
                  <a:gs pos="100000">
                    <a:schemeClr val="accent2">
                      <a:gamma/>
                      <a:shade val="63529"/>
                      <a:invGamma/>
                    </a:schemeClr>
                  </a:gs>
                </a:gsLst>
                <a:lin ang="5400000" scaled="1"/>
              </a:gradFill>
              <a:ln w="9525">
                <a:noFill/>
                <a:round/>
                <a:headEnd/>
                <a:tailEnd/>
              </a:ln>
              <a:effectLst/>
            </p:spPr>
            <p:txBody>
              <a:bodyPr wrap="none" anchor="ctr"/>
              <a:lstStyle/>
              <a:p>
                <a:pPr>
                  <a:defRPr/>
                </a:pPr>
                <a:endParaRPr lang="zh-CN" altLang="en-US"/>
              </a:p>
            </p:txBody>
          </p:sp>
          <p:sp>
            <p:nvSpPr>
              <p:cNvPr id="30756" name="Freeform 67"/>
              <p:cNvSpPr>
                <a:spLocks/>
              </p:cNvSpPr>
              <p:nvPr/>
            </p:nvSpPr>
            <p:spPr bwMode="gray">
              <a:xfrm>
                <a:off x="2208" y="1948"/>
                <a:ext cx="1296" cy="634"/>
              </a:xfrm>
              <a:custGeom>
                <a:avLst/>
                <a:gdLst>
                  <a:gd name="T0" fmla="*/ 1034 w 1321"/>
                  <a:gd name="T1" fmla="*/ 100 h 712"/>
                  <a:gd name="T2" fmla="*/ 1047 w 1321"/>
                  <a:gd name="T3" fmla="*/ 110 h 712"/>
                  <a:gd name="T4" fmla="*/ 1050 w 1321"/>
                  <a:gd name="T5" fmla="*/ 119 h 712"/>
                  <a:gd name="T6" fmla="*/ 1045 w 1321"/>
                  <a:gd name="T7" fmla="*/ 128 h 712"/>
                  <a:gd name="T8" fmla="*/ 1032 w 1321"/>
                  <a:gd name="T9" fmla="*/ 135 h 712"/>
                  <a:gd name="T10" fmla="*/ 1011 w 1321"/>
                  <a:gd name="T11" fmla="*/ 144 h 712"/>
                  <a:gd name="T12" fmla="*/ 985 w 1321"/>
                  <a:gd name="T13" fmla="*/ 150 h 712"/>
                  <a:gd name="T14" fmla="*/ 951 w 1321"/>
                  <a:gd name="T15" fmla="*/ 156 h 712"/>
                  <a:gd name="T16" fmla="*/ 912 w 1321"/>
                  <a:gd name="T17" fmla="*/ 162 h 712"/>
                  <a:gd name="T18" fmla="*/ 868 w 1321"/>
                  <a:gd name="T19" fmla="*/ 166 h 712"/>
                  <a:gd name="T20" fmla="*/ 820 w 1321"/>
                  <a:gd name="T21" fmla="*/ 170 h 712"/>
                  <a:gd name="T22" fmla="*/ 769 w 1321"/>
                  <a:gd name="T23" fmla="*/ 171 h 712"/>
                  <a:gd name="T24" fmla="*/ 712 w 1321"/>
                  <a:gd name="T25" fmla="*/ 175 h 712"/>
                  <a:gd name="T26" fmla="*/ 655 w 1321"/>
                  <a:gd name="T27" fmla="*/ 176 h 712"/>
                  <a:gd name="T28" fmla="*/ 633 w 1321"/>
                  <a:gd name="T29" fmla="*/ 177 h 712"/>
                  <a:gd name="T30" fmla="*/ 379 w 1321"/>
                  <a:gd name="T31" fmla="*/ 177 h 712"/>
                  <a:gd name="T32" fmla="*/ 375 w 1321"/>
                  <a:gd name="T33" fmla="*/ 177 h 712"/>
                  <a:gd name="T34" fmla="*/ 325 w 1321"/>
                  <a:gd name="T35" fmla="*/ 176 h 712"/>
                  <a:gd name="T36" fmla="*/ 277 w 1321"/>
                  <a:gd name="T37" fmla="*/ 175 h 712"/>
                  <a:gd name="T38" fmla="*/ 231 w 1321"/>
                  <a:gd name="T39" fmla="*/ 173 h 712"/>
                  <a:gd name="T40" fmla="*/ 187 w 1321"/>
                  <a:gd name="T41" fmla="*/ 170 h 712"/>
                  <a:gd name="T42" fmla="*/ 149 w 1321"/>
                  <a:gd name="T43" fmla="*/ 168 h 712"/>
                  <a:gd name="T44" fmla="*/ 114 w 1321"/>
                  <a:gd name="T45" fmla="*/ 164 h 712"/>
                  <a:gd name="T46" fmla="*/ 78 w 1321"/>
                  <a:gd name="T47" fmla="*/ 161 h 712"/>
                  <a:gd name="T48" fmla="*/ 55 w 1321"/>
                  <a:gd name="T49" fmla="*/ 157 h 712"/>
                  <a:gd name="T50" fmla="*/ 27 w 1321"/>
                  <a:gd name="T51" fmla="*/ 151 h 712"/>
                  <a:gd name="T52" fmla="*/ 18 w 1321"/>
                  <a:gd name="T53" fmla="*/ 145 h 712"/>
                  <a:gd name="T54" fmla="*/ 6 w 1321"/>
                  <a:gd name="T55" fmla="*/ 138 h 712"/>
                  <a:gd name="T56" fmla="*/ 0 w 1321"/>
                  <a:gd name="T57" fmla="*/ 130 h 712"/>
                  <a:gd name="T58" fmla="*/ 0 w 1321"/>
                  <a:gd name="T59" fmla="*/ 129 h 712"/>
                  <a:gd name="T60" fmla="*/ 4 w 1321"/>
                  <a:gd name="T61" fmla="*/ 119 h 712"/>
                  <a:gd name="T62" fmla="*/ 16 w 1321"/>
                  <a:gd name="T63" fmla="*/ 111 h 712"/>
                  <a:gd name="T64" fmla="*/ 39 w 1321"/>
                  <a:gd name="T65" fmla="*/ 92 h 712"/>
                  <a:gd name="T66" fmla="*/ 74 w 1321"/>
                  <a:gd name="T67" fmla="*/ 74 h 712"/>
                  <a:gd name="T68" fmla="*/ 118 w 1321"/>
                  <a:gd name="T69" fmla="*/ 59 h 712"/>
                  <a:gd name="T70" fmla="*/ 163 w 1321"/>
                  <a:gd name="T71" fmla="*/ 43 h 712"/>
                  <a:gd name="T72" fmla="*/ 215 w 1321"/>
                  <a:gd name="T73" fmla="*/ 30 h 712"/>
                  <a:gd name="T74" fmla="*/ 272 w 1321"/>
                  <a:gd name="T75" fmla="*/ 20 h 712"/>
                  <a:gd name="T76" fmla="*/ 330 w 1321"/>
                  <a:gd name="T77" fmla="*/ 11 h 712"/>
                  <a:gd name="T78" fmla="*/ 395 w 1321"/>
                  <a:gd name="T79" fmla="*/ 5 h 712"/>
                  <a:gd name="T80" fmla="*/ 462 w 1321"/>
                  <a:gd name="T81" fmla="*/ 4 h 712"/>
                  <a:gd name="T82" fmla="*/ 531 w 1321"/>
                  <a:gd name="T83" fmla="*/ 0 h 712"/>
                  <a:gd name="T84" fmla="*/ 531 w 1321"/>
                  <a:gd name="T85" fmla="*/ 0 h 712"/>
                  <a:gd name="T86" fmla="*/ 603 w 1321"/>
                  <a:gd name="T87" fmla="*/ 4 h 712"/>
                  <a:gd name="T88" fmla="*/ 674 w 1321"/>
                  <a:gd name="T89" fmla="*/ 5 h 712"/>
                  <a:gd name="T90" fmla="*/ 741 w 1321"/>
                  <a:gd name="T91" fmla="*/ 12 h 712"/>
                  <a:gd name="T92" fmla="*/ 804 w 1321"/>
                  <a:gd name="T93" fmla="*/ 22 h 712"/>
                  <a:gd name="T94" fmla="*/ 860 w 1321"/>
                  <a:gd name="T95" fmla="*/ 34 h 712"/>
                  <a:gd name="T96" fmla="*/ 913 w 1321"/>
                  <a:gd name="T97" fmla="*/ 48 h 712"/>
                  <a:gd name="T98" fmla="*/ 960 w 1321"/>
                  <a:gd name="T99" fmla="*/ 63 h 712"/>
                  <a:gd name="T100" fmla="*/ 1001 w 1321"/>
                  <a:gd name="T101" fmla="*/ 81 h 712"/>
                  <a:gd name="T102" fmla="*/ 1034 w 1321"/>
                  <a:gd name="T103" fmla="*/ 100 h 712"/>
                  <a:gd name="T104" fmla="*/ 1034 w 1321"/>
                  <a:gd name="T105" fmla="*/ 10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w="0">
                <a:noFill/>
                <a:prstDash val="solid"/>
                <a:round/>
                <a:headEnd/>
                <a:tailEnd/>
              </a:ln>
            </p:spPr>
            <p:txBody>
              <a:bodyPr/>
              <a:lstStyle/>
              <a:p>
                <a:endParaRPr lang="zh-CN" altLang="en-US"/>
              </a:p>
            </p:txBody>
          </p:sp>
        </p:grpSp>
        <p:sp>
          <p:nvSpPr>
            <p:cNvPr id="30754" name="Rectangle 68"/>
            <p:cNvSpPr>
              <a:spLocks noChangeArrowheads="1"/>
            </p:cNvSpPr>
            <p:nvPr/>
          </p:nvSpPr>
          <p:spPr bwMode="auto">
            <a:xfrm>
              <a:off x="473" y="1922"/>
              <a:ext cx="953" cy="227"/>
            </a:xfrm>
            <a:prstGeom prst="rect">
              <a:avLst/>
            </a:prstGeom>
            <a:noFill/>
            <a:ln w="9525">
              <a:noFill/>
              <a:miter lim="800000"/>
              <a:headEnd/>
              <a:tailEnd/>
            </a:ln>
          </p:spPr>
          <p:txBody>
            <a:bodyPr anchor="ctr"/>
            <a:lstStyle/>
            <a:p>
              <a:r>
                <a:rPr lang="zh-CN" altLang="en-US" b="1" dirty="0">
                  <a:solidFill>
                    <a:schemeClr val="tx1"/>
                  </a:solidFill>
                  <a:ea typeface="楷体_GB2312" pitchFamily="49" charset="-122"/>
                </a:rPr>
                <a:t>电控收费</a:t>
              </a:r>
            </a:p>
          </p:txBody>
        </p:sp>
      </p:grpSp>
      <p:grpSp>
        <p:nvGrpSpPr>
          <p:cNvPr id="25" name="Group 69"/>
          <p:cNvGrpSpPr>
            <a:grpSpLocks/>
          </p:cNvGrpSpPr>
          <p:nvPr/>
        </p:nvGrpSpPr>
        <p:grpSpPr bwMode="auto">
          <a:xfrm>
            <a:off x="2832100" y="4797697"/>
            <a:ext cx="1439863" cy="936625"/>
            <a:chOff x="454" y="1434"/>
            <a:chExt cx="972" cy="954"/>
          </a:xfrm>
        </p:grpSpPr>
        <p:grpSp>
          <p:nvGrpSpPr>
            <p:cNvPr id="30749" name="Group 70"/>
            <p:cNvGrpSpPr>
              <a:grpSpLocks/>
            </p:cNvGrpSpPr>
            <p:nvPr/>
          </p:nvGrpSpPr>
          <p:grpSpPr bwMode="auto">
            <a:xfrm>
              <a:off x="454" y="1434"/>
              <a:ext cx="937" cy="954"/>
              <a:chOff x="2016" y="1920"/>
              <a:chExt cx="1680" cy="1680"/>
            </a:xfrm>
          </p:grpSpPr>
          <p:sp>
            <p:nvSpPr>
              <p:cNvPr id="190535" name="Oval 71"/>
              <p:cNvSpPr>
                <a:spLocks noChangeArrowheads="1"/>
              </p:cNvSpPr>
              <p:nvPr/>
            </p:nvSpPr>
            <p:spPr bwMode="gray">
              <a:xfrm>
                <a:off x="2016" y="1920"/>
                <a:ext cx="1676" cy="1680"/>
              </a:xfrm>
              <a:prstGeom prst="ellipse">
                <a:avLst/>
              </a:prstGeom>
              <a:gradFill rotWithShape="1">
                <a:gsLst>
                  <a:gs pos="0">
                    <a:schemeClr val="accent2"/>
                  </a:gs>
                  <a:gs pos="100000">
                    <a:schemeClr val="accent2">
                      <a:gamma/>
                      <a:shade val="63529"/>
                      <a:invGamma/>
                    </a:schemeClr>
                  </a:gs>
                </a:gsLst>
                <a:lin ang="5400000" scaled="1"/>
              </a:gradFill>
              <a:ln w="9525">
                <a:noFill/>
                <a:round/>
                <a:headEnd/>
                <a:tailEnd/>
              </a:ln>
              <a:effectLst/>
            </p:spPr>
            <p:txBody>
              <a:bodyPr wrap="none" anchor="ctr"/>
              <a:lstStyle/>
              <a:p>
                <a:pPr>
                  <a:defRPr/>
                </a:pPr>
                <a:endParaRPr lang="zh-CN" altLang="en-US"/>
              </a:p>
            </p:txBody>
          </p:sp>
          <p:sp>
            <p:nvSpPr>
              <p:cNvPr id="30752" name="Freeform 72"/>
              <p:cNvSpPr>
                <a:spLocks/>
              </p:cNvSpPr>
              <p:nvPr/>
            </p:nvSpPr>
            <p:spPr bwMode="gray">
              <a:xfrm>
                <a:off x="2208" y="1948"/>
                <a:ext cx="1296" cy="634"/>
              </a:xfrm>
              <a:custGeom>
                <a:avLst/>
                <a:gdLst>
                  <a:gd name="T0" fmla="*/ 1034 w 1321"/>
                  <a:gd name="T1" fmla="*/ 100 h 712"/>
                  <a:gd name="T2" fmla="*/ 1047 w 1321"/>
                  <a:gd name="T3" fmla="*/ 110 h 712"/>
                  <a:gd name="T4" fmla="*/ 1050 w 1321"/>
                  <a:gd name="T5" fmla="*/ 119 h 712"/>
                  <a:gd name="T6" fmla="*/ 1045 w 1321"/>
                  <a:gd name="T7" fmla="*/ 128 h 712"/>
                  <a:gd name="T8" fmla="*/ 1032 w 1321"/>
                  <a:gd name="T9" fmla="*/ 135 h 712"/>
                  <a:gd name="T10" fmla="*/ 1011 w 1321"/>
                  <a:gd name="T11" fmla="*/ 144 h 712"/>
                  <a:gd name="T12" fmla="*/ 985 w 1321"/>
                  <a:gd name="T13" fmla="*/ 150 h 712"/>
                  <a:gd name="T14" fmla="*/ 951 w 1321"/>
                  <a:gd name="T15" fmla="*/ 156 h 712"/>
                  <a:gd name="T16" fmla="*/ 912 w 1321"/>
                  <a:gd name="T17" fmla="*/ 162 h 712"/>
                  <a:gd name="T18" fmla="*/ 868 w 1321"/>
                  <a:gd name="T19" fmla="*/ 166 h 712"/>
                  <a:gd name="T20" fmla="*/ 820 w 1321"/>
                  <a:gd name="T21" fmla="*/ 170 h 712"/>
                  <a:gd name="T22" fmla="*/ 769 w 1321"/>
                  <a:gd name="T23" fmla="*/ 171 h 712"/>
                  <a:gd name="T24" fmla="*/ 712 w 1321"/>
                  <a:gd name="T25" fmla="*/ 175 h 712"/>
                  <a:gd name="T26" fmla="*/ 655 w 1321"/>
                  <a:gd name="T27" fmla="*/ 176 h 712"/>
                  <a:gd name="T28" fmla="*/ 633 w 1321"/>
                  <a:gd name="T29" fmla="*/ 177 h 712"/>
                  <a:gd name="T30" fmla="*/ 379 w 1321"/>
                  <a:gd name="T31" fmla="*/ 177 h 712"/>
                  <a:gd name="T32" fmla="*/ 375 w 1321"/>
                  <a:gd name="T33" fmla="*/ 177 h 712"/>
                  <a:gd name="T34" fmla="*/ 325 w 1321"/>
                  <a:gd name="T35" fmla="*/ 176 h 712"/>
                  <a:gd name="T36" fmla="*/ 277 w 1321"/>
                  <a:gd name="T37" fmla="*/ 175 h 712"/>
                  <a:gd name="T38" fmla="*/ 231 w 1321"/>
                  <a:gd name="T39" fmla="*/ 173 h 712"/>
                  <a:gd name="T40" fmla="*/ 187 w 1321"/>
                  <a:gd name="T41" fmla="*/ 170 h 712"/>
                  <a:gd name="T42" fmla="*/ 149 w 1321"/>
                  <a:gd name="T43" fmla="*/ 168 h 712"/>
                  <a:gd name="T44" fmla="*/ 114 w 1321"/>
                  <a:gd name="T45" fmla="*/ 164 h 712"/>
                  <a:gd name="T46" fmla="*/ 78 w 1321"/>
                  <a:gd name="T47" fmla="*/ 161 h 712"/>
                  <a:gd name="T48" fmla="*/ 55 w 1321"/>
                  <a:gd name="T49" fmla="*/ 157 h 712"/>
                  <a:gd name="T50" fmla="*/ 27 w 1321"/>
                  <a:gd name="T51" fmla="*/ 151 h 712"/>
                  <a:gd name="T52" fmla="*/ 18 w 1321"/>
                  <a:gd name="T53" fmla="*/ 145 h 712"/>
                  <a:gd name="T54" fmla="*/ 6 w 1321"/>
                  <a:gd name="T55" fmla="*/ 138 h 712"/>
                  <a:gd name="T56" fmla="*/ 0 w 1321"/>
                  <a:gd name="T57" fmla="*/ 130 h 712"/>
                  <a:gd name="T58" fmla="*/ 0 w 1321"/>
                  <a:gd name="T59" fmla="*/ 129 h 712"/>
                  <a:gd name="T60" fmla="*/ 4 w 1321"/>
                  <a:gd name="T61" fmla="*/ 119 h 712"/>
                  <a:gd name="T62" fmla="*/ 16 w 1321"/>
                  <a:gd name="T63" fmla="*/ 111 h 712"/>
                  <a:gd name="T64" fmla="*/ 39 w 1321"/>
                  <a:gd name="T65" fmla="*/ 92 h 712"/>
                  <a:gd name="T66" fmla="*/ 74 w 1321"/>
                  <a:gd name="T67" fmla="*/ 74 h 712"/>
                  <a:gd name="T68" fmla="*/ 118 w 1321"/>
                  <a:gd name="T69" fmla="*/ 59 h 712"/>
                  <a:gd name="T70" fmla="*/ 163 w 1321"/>
                  <a:gd name="T71" fmla="*/ 43 h 712"/>
                  <a:gd name="T72" fmla="*/ 215 w 1321"/>
                  <a:gd name="T73" fmla="*/ 30 h 712"/>
                  <a:gd name="T74" fmla="*/ 272 w 1321"/>
                  <a:gd name="T75" fmla="*/ 20 h 712"/>
                  <a:gd name="T76" fmla="*/ 330 w 1321"/>
                  <a:gd name="T77" fmla="*/ 11 h 712"/>
                  <a:gd name="T78" fmla="*/ 395 w 1321"/>
                  <a:gd name="T79" fmla="*/ 5 h 712"/>
                  <a:gd name="T80" fmla="*/ 462 w 1321"/>
                  <a:gd name="T81" fmla="*/ 4 h 712"/>
                  <a:gd name="T82" fmla="*/ 531 w 1321"/>
                  <a:gd name="T83" fmla="*/ 0 h 712"/>
                  <a:gd name="T84" fmla="*/ 531 w 1321"/>
                  <a:gd name="T85" fmla="*/ 0 h 712"/>
                  <a:gd name="T86" fmla="*/ 603 w 1321"/>
                  <a:gd name="T87" fmla="*/ 4 h 712"/>
                  <a:gd name="T88" fmla="*/ 674 w 1321"/>
                  <a:gd name="T89" fmla="*/ 5 h 712"/>
                  <a:gd name="T90" fmla="*/ 741 w 1321"/>
                  <a:gd name="T91" fmla="*/ 12 h 712"/>
                  <a:gd name="T92" fmla="*/ 804 w 1321"/>
                  <a:gd name="T93" fmla="*/ 22 h 712"/>
                  <a:gd name="T94" fmla="*/ 860 w 1321"/>
                  <a:gd name="T95" fmla="*/ 34 h 712"/>
                  <a:gd name="T96" fmla="*/ 913 w 1321"/>
                  <a:gd name="T97" fmla="*/ 48 h 712"/>
                  <a:gd name="T98" fmla="*/ 960 w 1321"/>
                  <a:gd name="T99" fmla="*/ 63 h 712"/>
                  <a:gd name="T100" fmla="*/ 1001 w 1321"/>
                  <a:gd name="T101" fmla="*/ 81 h 712"/>
                  <a:gd name="T102" fmla="*/ 1034 w 1321"/>
                  <a:gd name="T103" fmla="*/ 100 h 712"/>
                  <a:gd name="T104" fmla="*/ 1034 w 1321"/>
                  <a:gd name="T105" fmla="*/ 10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w="0">
                <a:noFill/>
                <a:prstDash val="solid"/>
                <a:round/>
                <a:headEnd/>
                <a:tailEnd/>
              </a:ln>
            </p:spPr>
            <p:txBody>
              <a:bodyPr/>
              <a:lstStyle/>
              <a:p>
                <a:endParaRPr lang="zh-CN" altLang="en-US"/>
              </a:p>
            </p:txBody>
          </p:sp>
        </p:grpSp>
        <p:sp>
          <p:nvSpPr>
            <p:cNvPr id="30750" name="Rectangle 73"/>
            <p:cNvSpPr>
              <a:spLocks noChangeArrowheads="1"/>
            </p:cNvSpPr>
            <p:nvPr/>
          </p:nvSpPr>
          <p:spPr bwMode="auto">
            <a:xfrm>
              <a:off x="473" y="1922"/>
              <a:ext cx="953" cy="227"/>
            </a:xfrm>
            <a:prstGeom prst="rect">
              <a:avLst/>
            </a:prstGeom>
            <a:noFill/>
            <a:ln w="9525">
              <a:noFill/>
              <a:miter lim="800000"/>
              <a:headEnd/>
              <a:tailEnd/>
            </a:ln>
          </p:spPr>
          <p:txBody>
            <a:bodyPr anchor="ctr"/>
            <a:lstStyle/>
            <a:p>
              <a:r>
                <a:rPr lang="zh-CN" altLang="en-US" b="1" dirty="0">
                  <a:solidFill>
                    <a:schemeClr val="tx1"/>
                  </a:solidFill>
                  <a:ea typeface="楷体_GB2312" pitchFamily="49" charset="-122"/>
                </a:rPr>
                <a:t>水控管理</a:t>
              </a:r>
            </a:p>
          </p:txBody>
        </p:sp>
      </p:grpSp>
      <p:grpSp>
        <p:nvGrpSpPr>
          <p:cNvPr id="27" name="Group 74"/>
          <p:cNvGrpSpPr>
            <a:grpSpLocks/>
          </p:cNvGrpSpPr>
          <p:nvPr/>
        </p:nvGrpSpPr>
        <p:grpSpPr bwMode="auto">
          <a:xfrm>
            <a:off x="7119938" y="2067197"/>
            <a:ext cx="1439862" cy="936625"/>
            <a:chOff x="4921" y="1162"/>
            <a:chExt cx="907" cy="590"/>
          </a:xfrm>
        </p:grpSpPr>
        <p:grpSp>
          <p:nvGrpSpPr>
            <p:cNvPr id="30745" name="Group 75"/>
            <p:cNvGrpSpPr>
              <a:grpSpLocks/>
            </p:cNvGrpSpPr>
            <p:nvPr/>
          </p:nvGrpSpPr>
          <p:grpSpPr bwMode="auto">
            <a:xfrm>
              <a:off x="4921" y="1162"/>
              <a:ext cx="874" cy="590"/>
              <a:chOff x="2016" y="1920"/>
              <a:chExt cx="1680" cy="1680"/>
            </a:xfrm>
          </p:grpSpPr>
          <p:sp>
            <p:nvSpPr>
              <p:cNvPr id="190540" name="Oval 76"/>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63529"/>
                      <a:invGamma/>
                    </a:schemeClr>
                  </a:gs>
                </a:gsLst>
                <a:lin ang="5400000" scaled="1"/>
              </a:gradFill>
              <a:ln w="9525">
                <a:noFill/>
                <a:round/>
                <a:headEnd/>
                <a:tailEnd/>
              </a:ln>
              <a:effectLst/>
            </p:spPr>
            <p:txBody>
              <a:bodyPr wrap="none" anchor="ctr"/>
              <a:lstStyle/>
              <a:p>
                <a:pPr>
                  <a:defRPr/>
                </a:pPr>
                <a:endParaRPr lang="zh-CN" altLang="en-US"/>
              </a:p>
            </p:txBody>
          </p:sp>
          <p:sp>
            <p:nvSpPr>
              <p:cNvPr id="30748" name="Freeform 77"/>
              <p:cNvSpPr>
                <a:spLocks/>
              </p:cNvSpPr>
              <p:nvPr/>
            </p:nvSpPr>
            <p:spPr bwMode="gray">
              <a:xfrm>
                <a:off x="2208" y="1948"/>
                <a:ext cx="1296" cy="634"/>
              </a:xfrm>
              <a:custGeom>
                <a:avLst/>
                <a:gdLst>
                  <a:gd name="T0" fmla="*/ 1034 w 1321"/>
                  <a:gd name="T1" fmla="*/ 100 h 712"/>
                  <a:gd name="T2" fmla="*/ 1047 w 1321"/>
                  <a:gd name="T3" fmla="*/ 110 h 712"/>
                  <a:gd name="T4" fmla="*/ 1050 w 1321"/>
                  <a:gd name="T5" fmla="*/ 119 h 712"/>
                  <a:gd name="T6" fmla="*/ 1045 w 1321"/>
                  <a:gd name="T7" fmla="*/ 128 h 712"/>
                  <a:gd name="T8" fmla="*/ 1032 w 1321"/>
                  <a:gd name="T9" fmla="*/ 135 h 712"/>
                  <a:gd name="T10" fmla="*/ 1011 w 1321"/>
                  <a:gd name="T11" fmla="*/ 144 h 712"/>
                  <a:gd name="T12" fmla="*/ 985 w 1321"/>
                  <a:gd name="T13" fmla="*/ 150 h 712"/>
                  <a:gd name="T14" fmla="*/ 951 w 1321"/>
                  <a:gd name="T15" fmla="*/ 156 h 712"/>
                  <a:gd name="T16" fmla="*/ 912 w 1321"/>
                  <a:gd name="T17" fmla="*/ 162 h 712"/>
                  <a:gd name="T18" fmla="*/ 868 w 1321"/>
                  <a:gd name="T19" fmla="*/ 166 h 712"/>
                  <a:gd name="T20" fmla="*/ 820 w 1321"/>
                  <a:gd name="T21" fmla="*/ 170 h 712"/>
                  <a:gd name="T22" fmla="*/ 769 w 1321"/>
                  <a:gd name="T23" fmla="*/ 171 h 712"/>
                  <a:gd name="T24" fmla="*/ 712 w 1321"/>
                  <a:gd name="T25" fmla="*/ 175 h 712"/>
                  <a:gd name="T26" fmla="*/ 655 w 1321"/>
                  <a:gd name="T27" fmla="*/ 176 h 712"/>
                  <a:gd name="T28" fmla="*/ 633 w 1321"/>
                  <a:gd name="T29" fmla="*/ 177 h 712"/>
                  <a:gd name="T30" fmla="*/ 379 w 1321"/>
                  <a:gd name="T31" fmla="*/ 177 h 712"/>
                  <a:gd name="T32" fmla="*/ 375 w 1321"/>
                  <a:gd name="T33" fmla="*/ 177 h 712"/>
                  <a:gd name="T34" fmla="*/ 325 w 1321"/>
                  <a:gd name="T35" fmla="*/ 176 h 712"/>
                  <a:gd name="T36" fmla="*/ 277 w 1321"/>
                  <a:gd name="T37" fmla="*/ 175 h 712"/>
                  <a:gd name="T38" fmla="*/ 231 w 1321"/>
                  <a:gd name="T39" fmla="*/ 173 h 712"/>
                  <a:gd name="T40" fmla="*/ 187 w 1321"/>
                  <a:gd name="T41" fmla="*/ 170 h 712"/>
                  <a:gd name="T42" fmla="*/ 149 w 1321"/>
                  <a:gd name="T43" fmla="*/ 168 h 712"/>
                  <a:gd name="T44" fmla="*/ 114 w 1321"/>
                  <a:gd name="T45" fmla="*/ 164 h 712"/>
                  <a:gd name="T46" fmla="*/ 78 w 1321"/>
                  <a:gd name="T47" fmla="*/ 161 h 712"/>
                  <a:gd name="T48" fmla="*/ 55 w 1321"/>
                  <a:gd name="T49" fmla="*/ 157 h 712"/>
                  <a:gd name="T50" fmla="*/ 27 w 1321"/>
                  <a:gd name="T51" fmla="*/ 151 h 712"/>
                  <a:gd name="T52" fmla="*/ 18 w 1321"/>
                  <a:gd name="T53" fmla="*/ 145 h 712"/>
                  <a:gd name="T54" fmla="*/ 6 w 1321"/>
                  <a:gd name="T55" fmla="*/ 138 h 712"/>
                  <a:gd name="T56" fmla="*/ 0 w 1321"/>
                  <a:gd name="T57" fmla="*/ 130 h 712"/>
                  <a:gd name="T58" fmla="*/ 0 w 1321"/>
                  <a:gd name="T59" fmla="*/ 129 h 712"/>
                  <a:gd name="T60" fmla="*/ 4 w 1321"/>
                  <a:gd name="T61" fmla="*/ 119 h 712"/>
                  <a:gd name="T62" fmla="*/ 16 w 1321"/>
                  <a:gd name="T63" fmla="*/ 111 h 712"/>
                  <a:gd name="T64" fmla="*/ 39 w 1321"/>
                  <a:gd name="T65" fmla="*/ 92 h 712"/>
                  <a:gd name="T66" fmla="*/ 74 w 1321"/>
                  <a:gd name="T67" fmla="*/ 74 h 712"/>
                  <a:gd name="T68" fmla="*/ 118 w 1321"/>
                  <a:gd name="T69" fmla="*/ 59 h 712"/>
                  <a:gd name="T70" fmla="*/ 163 w 1321"/>
                  <a:gd name="T71" fmla="*/ 43 h 712"/>
                  <a:gd name="T72" fmla="*/ 215 w 1321"/>
                  <a:gd name="T73" fmla="*/ 30 h 712"/>
                  <a:gd name="T74" fmla="*/ 272 w 1321"/>
                  <a:gd name="T75" fmla="*/ 20 h 712"/>
                  <a:gd name="T76" fmla="*/ 330 w 1321"/>
                  <a:gd name="T77" fmla="*/ 11 h 712"/>
                  <a:gd name="T78" fmla="*/ 395 w 1321"/>
                  <a:gd name="T79" fmla="*/ 5 h 712"/>
                  <a:gd name="T80" fmla="*/ 462 w 1321"/>
                  <a:gd name="T81" fmla="*/ 4 h 712"/>
                  <a:gd name="T82" fmla="*/ 531 w 1321"/>
                  <a:gd name="T83" fmla="*/ 0 h 712"/>
                  <a:gd name="T84" fmla="*/ 531 w 1321"/>
                  <a:gd name="T85" fmla="*/ 0 h 712"/>
                  <a:gd name="T86" fmla="*/ 603 w 1321"/>
                  <a:gd name="T87" fmla="*/ 4 h 712"/>
                  <a:gd name="T88" fmla="*/ 674 w 1321"/>
                  <a:gd name="T89" fmla="*/ 5 h 712"/>
                  <a:gd name="T90" fmla="*/ 741 w 1321"/>
                  <a:gd name="T91" fmla="*/ 12 h 712"/>
                  <a:gd name="T92" fmla="*/ 804 w 1321"/>
                  <a:gd name="T93" fmla="*/ 22 h 712"/>
                  <a:gd name="T94" fmla="*/ 860 w 1321"/>
                  <a:gd name="T95" fmla="*/ 34 h 712"/>
                  <a:gd name="T96" fmla="*/ 913 w 1321"/>
                  <a:gd name="T97" fmla="*/ 48 h 712"/>
                  <a:gd name="T98" fmla="*/ 960 w 1321"/>
                  <a:gd name="T99" fmla="*/ 63 h 712"/>
                  <a:gd name="T100" fmla="*/ 1001 w 1321"/>
                  <a:gd name="T101" fmla="*/ 81 h 712"/>
                  <a:gd name="T102" fmla="*/ 1034 w 1321"/>
                  <a:gd name="T103" fmla="*/ 100 h 712"/>
                  <a:gd name="T104" fmla="*/ 1034 w 1321"/>
                  <a:gd name="T105" fmla="*/ 10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w="0">
                <a:noFill/>
                <a:prstDash val="solid"/>
                <a:round/>
                <a:headEnd/>
                <a:tailEnd/>
              </a:ln>
            </p:spPr>
            <p:txBody>
              <a:bodyPr/>
              <a:lstStyle/>
              <a:p>
                <a:endParaRPr lang="zh-CN" altLang="en-US"/>
              </a:p>
            </p:txBody>
          </p:sp>
        </p:grpSp>
        <p:sp>
          <p:nvSpPr>
            <p:cNvPr id="30746" name="Rectangle 78"/>
            <p:cNvSpPr>
              <a:spLocks noChangeArrowheads="1"/>
            </p:cNvSpPr>
            <p:nvPr/>
          </p:nvSpPr>
          <p:spPr bwMode="auto">
            <a:xfrm>
              <a:off x="4939" y="1464"/>
              <a:ext cx="889" cy="140"/>
            </a:xfrm>
            <a:prstGeom prst="rect">
              <a:avLst/>
            </a:prstGeom>
            <a:noFill/>
            <a:ln w="9525">
              <a:noFill/>
              <a:miter lim="800000"/>
              <a:headEnd/>
              <a:tailEnd/>
            </a:ln>
          </p:spPr>
          <p:txBody>
            <a:bodyPr anchor="ctr"/>
            <a:lstStyle/>
            <a:p>
              <a:r>
                <a:rPr lang="en-US" altLang="zh-CN" b="1">
                  <a:ea typeface="楷体_GB2312" pitchFamily="49" charset="-122"/>
                </a:rPr>
                <a:t>… …</a:t>
              </a:r>
              <a:endParaRPr lang="zh-CN" altLang="en-US" b="1">
                <a:ea typeface="楷体_GB2312" pitchFamily="49" charset="-122"/>
              </a:endParaRPr>
            </a:p>
          </p:txBody>
        </p:sp>
      </p:grpSp>
      <p:grpSp>
        <p:nvGrpSpPr>
          <p:cNvPr id="29" name="Group 84"/>
          <p:cNvGrpSpPr>
            <a:grpSpLocks/>
          </p:cNvGrpSpPr>
          <p:nvPr/>
        </p:nvGrpSpPr>
        <p:grpSpPr bwMode="auto">
          <a:xfrm>
            <a:off x="5424488" y="1556022"/>
            <a:ext cx="1439862" cy="936625"/>
            <a:chOff x="4921" y="1162"/>
            <a:chExt cx="907" cy="590"/>
          </a:xfrm>
        </p:grpSpPr>
        <p:grpSp>
          <p:nvGrpSpPr>
            <p:cNvPr id="30741" name="Group 85"/>
            <p:cNvGrpSpPr>
              <a:grpSpLocks/>
            </p:cNvGrpSpPr>
            <p:nvPr/>
          </p:nvGrpSpPr>
          <p:grpSpPr bwMode="auto">
            <a:xfrm>
              <a:off x="4921" y="1162"/>
              <a:ext cx="874" cy="590"/>
              <a:chOff x="2016" y="1920"/>
              <a:chExt cx="1680" cy="1680"/>
            </a:xfrm>
          </p:grpSpPr>
          <p:sp>
            <p:nvSpPr>
              <p:cNvPr id="190550" name="Oval 86"/>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63529"/>
                      <a:invGamma/>
                    </a:schemeClr>
                  </a:gs>
                </a:gsLst>
                <a:lin ang="5400000" scaled="1"/>
              </a:gradFill>
              <a:ln w="9525">
                <a:noFill/>
                <a:round/>
                <a:headEnd/>
                <a:tailEnd/>
              </a:ln>
              <a:effectLst/>
            </p:spPr>
            <p:txBody>
              <a:bodyPr wrap="none" anchor="ctr"/>
              <a:lstStyle/>
              <a:p>
                <a:pPr>
                  <a:defRPr/>
                </a:pPr>
                <a:endParaRPr lang="zh-CN" altLang="en-US"/>
              </a:p>
            </p:txBody>
          </p:sp>
          <p:sp>
            <p:nvSpPr>
              <p:cNvPr id="30744" name="Freeform 87"/>
              <p:cNvSpPr>
                <a:spLocks/>
              </p:cNvSpPr>
              <p:nvPr/>
            </p:nvSpPr>
            <p:spPr bwMode="gray">
              <a:xfrm>
                <a:off x="2208" y="1948"/>
                <a:ext cx="1296" cy="634"/>
              </a:xfrm>
              <a:custGeom>
                <a:avLst/>
                <a:gdLst>
                  <a:gd name="T0" fmla="*/ 1034 w 1321"/>
                  <a:gd name="T1" fmla="*/ 100 h 712"/>
                  <a:gd name="T2" fmla="*/ 1047 w 1321"/>
                  <a:gd name="T3" fmla="*/ 110 h 712"/>
                  <a:gd name="T4" fmla="*/ 1050 w 1321"/>
                  <a:gd name="T5" fmla="*/ 119 h 712"/>
                  <a:gd name="T6" fmla="*/ 1045 w 1321"/>
                  <a:gd name="T7" fmla="*/ 128 h 712"/>
                  <a:gd name="T8" fmla="*/ 1032 w 1321"/>
                  <a:gd name="T9" fmla="*/ 135 h 712"/>
                  <a:gd name="T10" fmla="*/ 1011 w 1321"/>
                  <a:gd name="T11" fmla="*/ 144 h 712"/>
                  <a:gd name="T12" fmla="*/ 985 w 1321"/>
                  <a:gd name="T13" fmla="*/ 150 h 712"/>
                  <a:gd name="T14" fmla="*/ 951 w 1321"/>
                  <a:gd name="T15" fmla="*/ 156 h 712"/>
                  <a:gd name="T16" fmla="*/ 912 w 1321"/>
                  <a:gd name="T17" fmla="*/ 162 h 712"/>
                  <a:gd name="T18" fmla="*/ 868 w 1321"/>
                  <a:gd name="T19" fmla="*/ 166 h 712"/>
                  <a:gd name="T20" fmla="*/ 820 w 1321"/>
                  <a:gd name="T21" fmla="*/ 170 h 712"/>
                  <a:gd name="T22" fmla="*/ 769 w 1321"/>
                  <a:gd name="T23" fmla="*/ 171 h 712"/>
                  <a:gd name="T24" fmla="*/ 712 w 1321"/>
                  <a:gd name="T25" fmla="*/ 175 h 712"/>
                  <a:gd name="T26" fmla="*/ 655 w 1321"/>
                  <a:gd name="T27" fmla="*/ 176 h 712"/>
                  <a:gd name="T28" fmla="*/ 633 w 1321"/>
                  <a:gd name="T29" fmla="*/ 177 h 712"/>
                  <a:gd name="T30" fmla="*/ 379 w 1321"/>
                  <a:gd name="T31" fmla="*/ 177 h 712"/>
                  <a:gd name="T32" fmla="*/ 375 w 1321"/>
                  <a:gd name="T33" fmla="*/ 177 h 712"/>
                  <a:gd name="T34" fmla="*/ 325 w 1321"/>
                  <a:gd name="T35" fmla="*/ 176 h 712"/>
                  <a:gd name="T36" fmla="*/ 277 w 1321"/>
                  <a:gd name="T37" fmla="*/ 175 h 712"/>
                  <a:gd name="T38" fmla="*/ 231 w 1321"/>
                  <a:gd name="T39" fmla="*/ 173 h 712"/>
                  <a:gd name="T40" fmla="*/ 187 w 1321"/>
                  <a:gd name="T41" fmla="*/ 170 h 712"/>
                  <a:gd name="T42" fmla="*/ 149 w 1321"/>
                  <a:gd name="T43" fmla="*/ 168 h 712"/>
                  <a:gd name="T44" fmla="*/ 114 w 1321"/>
                  <a:gd name="T45" fmla="*/ 164 h 712"/>
                  <a:gd name="T46" fmla="*/ 78 w 1321"/>
                  <a:gd name="T47" fmla="*/ 161 h 712"/>
                  <a:gd name="T48" fmla="*/ 55 w 1321"/>
                  <a:gd name="T49" fmla="*/ 157 h 712"/>
                  <a:gd name="T50" fmla="*/ 27 w 1321"/>
                  <a:gd name="T51" fmla="*/ 151 h 712"/>
                  <a:gd name="T52" fmla="*/ 18 w 1321"/>
                  <a:gd name="T53" fmla="*/ 145 h 712"/>
                  <a:gd name="T54" fmla="*/ 6 w 1321"/>
                  <a:gd name="T55" fmla="*/ 138 h 712"/>
                  <a:gd name="T56" fmla="*/ 0 w 1321"/>
                  <a:gd name="T57" fmla="*/ 130 h 712"/>
                  <a:gd name="T58" fmla="*/ 0 w 1321"/>
                  <a:gd name="T59" fmla="*/ 129 h 712"/>
                  <a:gd name="T60" fmla="*/ 4 w 1321"/>
                  <a:gd name="T61" fmla="*/ 119 h 712"/>
                  <a:gd name="T62" fmla="*/ 16 w 1321"/>
                  <a:gd name="T63" fmla="*/ 111 h 712"/>
                  <a:gd name="T64" fmla="*/ 39 w 1321"/>
                  <a:gd name="T65" fmla="*/ 92 h 712"/>
                  <a:gd name="T66" fmla="*/ 74 w 1321"/>
                  <a:gd name="T67" fmla="*/ 74 h 712"/>
                  <a:gd name="T68" fmla="*/ 118 w 1321"/>
                  <a:gd name="T69" fmla="*/ 59 h 712"/>
                  <a:gd name="T70" fmla="*/ 163 w 1321"/>
                  <a:gd name="T71" fmla="*/ 43 h 712"/>
                  <a:gd name="T72" fmla="*/ 215 w 1321"/>
                  <a:gd name="T73" fmla="*/ 30 h 712"/>
                  <a:gd name="T74" fmla="*/ 272 w 1321"/>
                  <a:gd name="T75" fmla="*/ 20 h 712"/>
                  <a:gd name="T76" fmla="*/ 330 w 1321"/>
                  <a:gd name="T77" fmla="*/ 11 h 712"/>
                  <a:gd name="T78" fmla="*/ 395 w 1321"/>
                  <a:gd name="T79" fmla="*/ 5 h 712"/>
                  <a:gd name="T80" fmla="*/ 462 w 1321"/>
                  <a:gd name="T81" fmla="*/ 4 h 712"/>
                  <a:gd name="T82" fmla="*/ 531 w 1321"/>
                  <a:gd name="T83" fmla="*/ 0 h 712"/>
                  <a:gd name="T84" fmla="*/ 531 w 1321"/>
                  <a:gd name="T85" fmla="*/ 0 h 712"/>
                  <a:gd name="T86" fmla="*/ 603 w 1321"/>
                  <a:gd name="T87" fmla="*/ 4 h 712"/>
                  <a:gd name="T88" fmla="*/ 674 w 1321"/>
                  <a:gd name="T89" fmla="*/ 5 h 712"/>
                  <a:gd name="T90" fmla="*/ 741 w 1321"/>
                  <a:gd name="T91" fmla="*/ 12 h 712"/>
                  <a:gd name="T92" fmla="*/ 804 w 1321"/>
                  <a:gd name="T93" fmla="*/ 22 h 712"/>
                  <a:gd name="T94" fmla="*/ 860 w 1321"/>
                  <a:gd name="T95" fmla="*/ 34 h 712"/>
                  <a:gd name="T96" fmla="*/ 913 w 1321"/>
                  <a:gd name="T97" fmla="*/ 48 h 712"/>
                  <a:gd name="T98" fmla="*/ 960 w 1321"/>
                  <a:gd name="T99" fmla="*/ 63 h 712"/>
                  <a:gd name="T100" fmla="*/ 1001 w 1321"/>
                  <a:gd name="T101" fmla="*/ 81 h 712"/>
                  <a:gd name="T102" fmla="*/ 1034 w 1321"/>
                  <a:gd name="T103" fmla="*/ 100 h 712"/>
                  <a:gd name="T104" fmla="*/ 1034 w 1321"/>
                  <a:gd name="T105" fmla="*/ 10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w="0">
                <a:noFill/>
                <a:prstDash val="solid"/>
                <a:round/>
                <a:headEnd/>
                <a:tailEnd/>
              </a:ln>
            </p:spPr>
            <p:txBody>
              <a:bodyPr/>
              <a:lstStyle/>
              <a:p>
                <a:endParaRPr lang="zh-CN" altLang="en-US"/>
              </a:p>
            </p:txBody>
          </p:sp>
        </p:grpSp>
        <p:sp>
          <p:nvSpPr>
            <p:cNvPr id="30742" name="Rectangle 88"/>
            <p:cNvSpPr>
              <a:spLocks noChangeArrowheads="1"/>
            </p:cNvSpPr>
            <p:nvPr/>
          </p:nvSpPr>
          <p:spPr bwMode="auto">
            <a:xfrm>
              <a:off x="4939" y="1464"/>
              <a:ext cx="889" cy="140"/>
            </a:xfrm>
            <a:prstGeom prst="rect">
              <a:avLst/>
            </a:prstGeom>
            <a:noFill/>
            <a:ln w="9525">
              <a:noFill/>
              <a:miter lim="800000"/>
              <a:headEnd/>
              <a:tailEnd/>
            </a:ln>
          </p:spPr>
          <p:txBody>
            <a:bodyPr anchor="ctr"/>
            <a:lstStyle/>
            <a:p>
              <a:r>
                <a:rPr lang="zh-CN" altLang="en-US" b="1" dirty="0">
                  <a:solidFill>
                    <a:schemeClr val="tx1"/>
                  </a:solidFill>
                  <a:ea typeface="楷体_GB2312" pitchFamily="49" charset="-122"/>
                </a:rPr>
                <a:t>机房收费</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90502"/>
                                        </p:tgtEl>
                                        <p:attrNameLst>
                                          <p:attrName>style.visibility</p:attrName>
                                        </p:attrNameLst>
                                      </p:cBhvr>
                                      <p:to>
                                        <p:strVal val="visible"/>
                                      </p:to>
                                    </p:set>
                                    <p:animEffect transition="in" filter="strips(upRight)">
                                      <p:cBhvr>
                                        <p:cTn id="7" dur="500"/>
                                        <p:tgtEl>
                                          <p:spTgt spid="190502"/>
                                        </p:tgtEl>
                                      </p:cBhvr>
                                    </p:animEffect>
                                  </p:childTnLst>
                                </p:cTn>
                              </p:par>
                              <p:par>
                                <p:cTn id="8" presetID="18" presetClass="entr" presetSubtype="3"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strips(upRight)">
                                      <p:cBhvr>
                                        <p:cTn id="10" dur="500"/>
                                        <p:tgtEl>
                                          <p:spTgt spid="13"/>
                                        </p:tgtEl>
                                      </p:cBhvr>
                                    </p:animEffect>
                                  </p:childTnLst>
                                </p:cTn>
                              </p:par>
                              <p:par>
                                <p:cTn id="11" presetID="18" presetClass="entr" presetSubtype="3"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strips(upRight)">
                                      <p:cBhvr>
                                        <p:cTn id="13" dur="500"/>
                                        <p:tgtEl>
                                          <p:spTgt spid="15"/>
                                        </p:tgtEl>
                                      </p:cBhvr>
                                    </p:animEffect>
                                  </p:childTnLst>
                                </p:cTn>
                              </p:par>
                              <p:par>
                                <p:cTn id="14" presetID="18" presetClass="entr" presetSubtype="3"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strips(upRight)">
                                      <p:cBhvr>
                                        <p:cTn id="16" dur="500"/>
                                        <p:tgtEl>
                                          <p:spTgt spid="17"/>
                                        </p:tgtEl>
                                      </p:cBhvr>
                                    </p:animEffect>
                                  </p:childTnLst>
                                </p:cTn>
                              </p:par>
                              <p:par>
                                <p:cTn id="17" presetID="18" presetClass="entr" presetSubtype="3"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strips(upRight)">
                                      <p:cBhvr>
                                        <p:cTn id="19" dur="500"/>
                                        <p:tgtEl>
                                          <p:spTgt spid="27"/>
                                        </p:tgtEl>
                                      </p:cBhvr>
                                    </p:animEffect>
                                  </p:childTnLst>
                                </p:cTn>
                              </p:par>
                              <p:par>
                                <p:cTn id="20" presetID="18" presetClass="entr" presetSubtype="3"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strips(upRight)">
                                      <p:cBhvr>
                                        <p:cTn id="22" dur="500"/>
                                        <p:tgtEl>
                                          <p:spTgt spid="19"/>
                                        </p:tgtEl>
                                      </p:cBhvr>
                                    </p:animEffect>
                                  </p:childTnLst>
                                </p:cTn>
                              </p:par>
                              <p:par>
                                <p:cTn id="23" presetID="18" presetClass="entr" presetSubtype="3"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strips(upRight)">
                                      <p:cBhvr>
                                        <p:cTn id="25" dur="500"/>
                                        <p:tgtEl>
                                          <p:spTgt spid="21"/>
                                        </p:tgtEl>
                                      </p:cBhvr>
                                    </p:animEffect>
                                  </p:childTnLst>
                                </p:cTn>
                              </p:par>
                              <p:par>
                                <p:cTn id="26" presetID="18" presetClass="entr" presetSubtype="3"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strips(upRight)">
                                      <p:cBhvr>
                                        <p:cTn id="28" dur="500"/>
                                        <p:tgtEl>
                                          <p:spTgt spid="23"/>
                                        </p:tgtEl>
                                      </p:cBhvr>
                                    </p:animEffect>
                                  </p:childTnLst>
                                </p:cTn>
                              </p:par>
                              <p:par>
                                <p:cTn id="29" presetID="18" presetClass="entr" presetSubtype="3"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strips(upRight)">
                                      <p:cBhvr>
                                        <p:cTn id="31" dur="500"/>
                                        <p:tgtEl>
                                          <p:spTgt spid="25"/>
                                        </p:tgtEl>
                                      </p:cBhvr>
                                    </p:animEffect>
                                  </p:childTnLst>
                                </p:cTn>
                              </p:par>
                              <p:par>
                                <p:cTn id="32" presetID="18" presetClass="entr" presetSubtype="3"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strips(upRight)">
                                      <p:cBhvr>
                                        <p:cTn id="3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50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xfrm>
            <a:off x="4731545" y="116632"/>
            <a:ext cx="3745706" cy="706437"/>
          </a:xfrm>
          <a:noFill/>
          <a:ln>
            <a:miter lim="800000"/>
            <a:headEnd/>
            <a:tailEnd/>
          </a:ln>
        </p:spPr>
        <p:txBody>
          <a:bodyPr vert="horz" wrap="square" lIns="91440" tIns="45720" rIns="91440" bIns="45720" numCol="1" anchor="ctr" anchorCtr="0" compatLnSpc="1">
            <a:prstTxWarp prst="textNoShape">
              <a:avLst/>
            </a:prstTxWarp>
          </a:bodyPr>
          <a:lstStyle/>
          <a:p>
            <a:pPr algn="l" eaLnBrk="1" hangingPunct="1"/>
            <a:r>
              <a:rPr lang="zh-CN" altLang="en-US" sz="2400" dirty="0" smtClean="0">
                <a:solidFill>
                  <a:schemeClr val="bg1"/>
                </a:solidFill>
                <a:latin typeface="黑体" pitchFamily="49" charset="-122"/>
                <a:ea typeface="黑体" pitchFamily="49" charset="-122"/>
              </a:rPr>
              <a:t>身份识别类应用</a:t>
            </a:r>
            <a:endParaRPr lang="zh-CN" altLang="en-GB" sz="2400" dirty="0" smtClean="0">
              <a:solidFill>
                <a:schemeClr val="bg1"/>
              </a:solidFill>
              <a:latin typeface="黑体" pitchFamily="49" charset="-122"/>
              <a:ea typeface="黑体" pitchFamily="49" charset="-122"/>
            </a:endParaRPr>
          </a:p>
        </p:txBody>
      </p:sp>
      <p:sp>
        <p:nvSpPr>
          <p:cNvPr id="191492" name="AutoShape 4"/>
          <p:cNvSpPr>
            <a:spLocks noChangeArrowheads="1"/>
          </p:cNvSpPr>
          <p:nvPr/>
        </p:nvSpPr>
        <p:spPr bwMode="gray">
          <a:xfrm>
            <a:off x="1763713" y="1485900"/>
            <a:ext cx="5935662" cy="574675"/>
          </a:xfrm>
          <a:prstGeom prst="roundRect">
            <a:avLst>
              <a:gd name="adj" fmla="val 50000"/>
            </a:avLst>
          </a:prstGeom>
          <a:gradFill rotWithShape="1">
            <a:gsLst>
              <a:gs pos="0">
                <a:schemeClr val="hlink">
                  <a:alpha val="99001"/>
                </a:schemeClr>
              </a:gs>
              <a:gs pos="50000">
                <a:schemeClr val="hlink">
                  <a:gamma/>
                  <a:tint val="64314"/>
                  <a:invGamma/>
                </a:schemeClr>
              </a:gs>
              <a:gs pos="100000">
                <a:schemeClr val="hlink">
                  <a:alpha val="99001"/>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eaLnBrk="0" hangingPunct="0">
              <a:defRPr/>
            </a:pPr>
            <a:r>
              <a:rPr lang="zh-CN" altLang="en-US" sz="2400" b="1" dirty="0">
                <a:solidFill>
                  <a:schemeClr val="tx1"/>
                </a:solidFill>
                <a:effectLst>
                  <a:outerShdw blurRad="38100" dist="38100" dir="2700000" algn="tl">
                    <a:srgbClr val="FFFFFF"/>
                  </a:outerShdw>
                </a:effectLst>
                <a:latin typeface="Verdana" pitchFamily="34" charset="0"/>
                <a:ea typeface="黑体" pitchFamily="2" charset="-122"/>
              </a:rPr>
              <a:t>校园</a:t>
            </a:r>
            <a:r>
              <a:rPr lang="zh-CN" altLang="en-US" sz="2400" b="1" dirty="0" smtClean="0">
                <a:solidFill>
                  <a:schemeClr val="tx1"/>
                </a:solidFill>
                <a:effectLst>
                  <a:outerShdw blurRad="38100" dist="38100" dir="2700000" algn="tl">
                    <a:srgbClr val="FFFFFF"/>
                  </a:outerShdw>
                </a:effectLst>
                <a:latin typeface="Verdana" pitchFamily="34" charset="0"/>
                <a:ea typeface="黑体" pitchFamily="2" charset="-122"/>
              </a:rPr>
              <a:t>通</a:t>
            </a:r>
            <a:r>
              <a:rPr lang="zh-CN" altLang="en-US" sz="2400" b="1" dirty="0">
                <a:solidFill>
                  <a:schemeClr val="tx1"/>
                </a:solidFill>
                <a:effectLst>
                  <a:outerShdw blurRad="38100" dist="38100" dir="2700000" algn="tl">
                    <a:srgbClr val="FFFFFF"/>
                  </a:outerShdw>
                </a:effectLst>
                <a:latin typeface="Verdana" pitchFamily="34" charset="0"/>
                <a:ea typeface="黑体" pitchFamily="2" charset="-122"/>
              </a:rPr>
              <a:t>核心管理平台</a:t>
            </a:r>
          </a:p>
        </p:txBody>
      </p:sp>
      <p:grpSp>
        <p:nvGrpSpPr>
          <p:cNvPr id="32772" name="Group 5"/>
          <p:cNvGrpSpPr>
            <a:grpSpLocks/>
          </p:cNvGrpSpPr>
          <p:nvPr/>
        </p:nvGrpSpPr>
        <p:grpSpPr bwMode="auto">
          <a:xfrm>
            <a:off x="1979613" y="2276475"/>
            <a:ext cx="5530850" cy="1911350"/>
            <a:chOff x="1247" y="1455"/>
            <a:chExt cx="3484" cy="1204"/>
          </a:xfrm>
        </p:grpSpPr>
        <p:sp>
          <p:nvSpPr>
            <p:cNvPr id="191494" name="AutoShape 6"/>
            <p:cNvSpPr>
              <a:spLocks noChangeArrowheads="1"/>
            </p:cNvSpPr>
            <p:nvPr/>
          </p:nvSpPr>
          <p:spPr bwMode="gray">
            <a:xfrm rot="-10800000">
              <a:off x="1247" y="1455"/>
              <a:ext cx="3484" cy="1204"/>
            </a:xfrm>
            <a:prstGeom prst="upArrow">
              <a:avLst>
                <a:gd name="adj1" fmla="val 57824"/>
                <a:gd name="adj2" fmla="val 54398"/>
              </a:avLst>
            </a:prstGeom>
            <a:gradFill rotWithShape="1">
              <a:gsLst>
                <a:gs pos="0">
                  <a:schemeClr val="bg2"/>
                </a:gs>
                <a:gs pos="100000">
                  <a:schemeClr val="bg2">
                    <a:gamma/>
                    <a:tint val="0"/>
                    <a:invGamma/>
                  </a:schemeClr>
                </a:gs>
              </a:gsLst>
              <a:lin ang="5400000" scaled="1"/>
            </a:gradFill>
            <a:ln w="9525" algn="ctr">
              <a:noFill/>
              <a:miter lim="800000"/>
              <a:headEnd/>
              <a:tailEnd/>
            </a:ln>
            <a:effectLst/>
          </p:spPr>
          <p:txBody>
            <a:bodyPr wrap="none" anchor="ctr"/>
            <a:lstStyle/>
            <a:p>
              <a:pPr>
                <a:defRPr/>
              </a:pPr>
              <a:endParaRPr lang="zh-CN" altLang="en-US"/>
            </a:p>
          </p:txBody>
        </p:sp>
        <p:sp>
          <p:nvSpPr>
            <p:cNvPr id="32840" name="Text Box 7"/>
            <p:cNvSpPr txBox="1">
              <a:spLocks noChangeArrowheads="1"/>
            </p:cNvSpPr>
            <p:nvPr/>
          </p:nvSpPr>
          <p:spPr bwMode="gray">
            <a:xfrm>
              <a:off x="2290" y="1700"/>
              <a:ext cx="1406" cy="596"/>
            </a:xfrm>
            <a:prstGeom prst="rect">
              <a:avLst/>
            </a:prstGeom>
            <a:noFill/>
            <a:ln w="9525" algn="ctr">
              <a:noFill/>
              <a:miter lim="800000"/>
              <a:headEnd/>
              <a:tailEnd/>
            </a:ln>
          </p:spPr>
          <p:txBody>
            <a:bodyPr>
              <a:spAutoFit/>
            </a:bodyPr>
            <a:lstStyle/>
            <a:p>
              <a:pPr eaLnBrk="0" hangingPunct="0"/>
              <a:r>
                <a:rPr lang="zh-CN" altLang="en-US" sz="2800" b="1">
                  <a:solidFill>
                    <a:schemeClr val="tx1"/>
                  </a:solidFill>
                  <a:latin typeface="High Tower Text" pitchFamily="18" charset="0"/>
                  <a:ea typeface="方正舒体" pitchFamily="2" charset="-122"/>
                </a:rPr>
                <a:t>支撑</a:t>
              </a:r>
            </a:p>
            <a:p>
              <a:pPr eaLnBrk="0" hangingPunct="0"/>
              <a:r>
                <a:rPr lang="zh-CN" altLang="en-US" sz="2800" b="1">
                  <a:solidFill>
                    <a:schemeClr val="tx1"/>
                  </a:solidFill>
                  <a:latin typeface="High Tower Text" pitchFamily="18" charset="0"/>
                  <a:ea typeface="方正舒体" pitchFamily="2" charset="-122"/>
                </a:rPr>
                <a:t>四大类应用</a:t>
              </a:r>
            </a:p>
          </p:txBody>
        </p:sp>
      </p:grpSp>
      <p:grpSp>
        <p:nvGrpSpPr>
          <p:cNvPr id="32773" name="Group 8"/>
          <p:cNvGrpSpPr>
            <a:grpSpLocks/>
          </p:cNvGrpSpPr>
          <p:nvPr/>
        </p:nvGrpSpPr>
        <p:grpSpPr bwMode="auto">
          <a:xfrm>
            <a:off x="1084263" y="4167188"/>
            <a:ext cx="1581150" cy="2070100"/>
            <a:chOff x="683" y="2625"/>
            <a:chExt cx="996" cy="1304"/>
          </a:xfrm>
        </p:grpSpPr>
        <p:grpSp>
          <p:nvGrpSpPr>
            <p:cNvPr id="32834" name="Group 9"/>
            <p:cNvGrpSpPr>
              <a:grpSpLocks/>
            </p:cNvGrpSpPr>
            <p:nvPr/>
          </p:nvGrpSpPr>
          <p:grpSpPr bwMode="auto">
            <a:xfrm>
              <a:off x="683" y="2625"/>
              <a:ext cx="937" cy="954"/>
              <a:chOff x="2016" y="1920"/>
              <a:chExt cx="1680" cy="1680"/>
            </a:xfrm>
          </p:grpSpPr>
          <p:sp>
            <p:nvSpPr>
              <p:cNvPr id="191498" name="Oval 10"/>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63529"/>
                      <a:invGamma/>
                    </a:schemeClr>
                  </a:gs>
                </a:gsLst>
                <a:lin ang="5400000" scaled="1"/>
              </a:gradFill>
              <a:ln w="9525">
                <a:noFill/>
                <a:round/>
                <a:headEnd/>
                <a:tailEnd/>
              </a:ln>
              <a:effectLst/>
            </p:spPr>
            <p:txBody>
              <a:bodyPr wrap="none" anchor="ctr"/>
              <a:lstStyle/>
              <a:p>
                <a:pPr>
                  <a:defRPr/>
                </a:pPr>
                <a:endParaRPr lang="zh-CN" altLang="en-US"/>
              </a:p>
            </p:txBody>
          </p:sp>
          <p:sp>
            <p:nvSpPr>
              <p:cNvPr id="32838" name="Freeform 11"/>
              <p:cNvSpPr>
                <a:spLocks/>
              </p:cNvSpPr>
              <p:nvPr/>
            </p:nvSpPr>
            <p:spPr bwMode="gray">
              <a:xfrm>
                <a:off x="2208" y="1948"/>
                <a:ext cx="1296" cy="634"/>
              </a:xfrm>
              <a:custGeom>
                <a:avLst/>
                <a:gdLst>
                  <a:gd name="T0" fmla="*/ 1034 w 1321"/>
                  <a:gd name="T1" fmla="*/ 100 h 712"/>
                  <a:gd name="T2" fmla="*/ 1047 w 1321"/>
                  <a:gd name="T3" fmla="*/ 110 h 712"/>
                  <a:gd name="T4" fmla="*/ 1050 w 1321"/>
                  <a:gd name="T5" fmla="*/ 119 h 712"/>
                  <a:gd name="T6" fmla="*/ 1045 w 1321"/>
                  <a:gd name="T7" fmla="*/ 128 h 712"/>
                  <a:gd name="T8" fmla="*/ 1032 w 1321"/>
                  <a:gd name="T9" fmla="*/ 135 h 712"/>
                  <a:gd name="T10" fmla="*/ 1011 w 1321"/>
                  <a:gd name="T11" fmla="*/ 144 h 712"/>
                  <a:gd name="T12" fmla="*/ 985 w 1321"/>
                  <a:gd name="T13" fmla="*/ 150 h 712"/>
                  <a:gd name="T14" fmla="*/ 951 w 1321"/>
                  <a:gd name="T15" fmla="*/ 156 h 712"/>
                  <a:gd name="T16" fmla="*/ 912 w 1321"/>
                  <a:gd name="T17" fmla="*/ 162 h 712"/>
                  <a:gd name="T18" fmla="*/ 868 w 1321"/>
                  <a:gd name="T19" fmla="*/ 166 h 712"/>
                  <a:gd name="T20" fmla="*/ 820 w 1321"/>
                  <a:gd name="T21" fmla="*/ 170 h 712"/>
                  <a:gd name="T22" fmla="*/ 769 w 1321"/>
                  <a:gd name="T23" fmla="*/ 171 h 712"/>
                  <a:gd name="T24" fmla="*/ 712 w 1321"/>
                  <a:gd name="T25" fmla="*/ 175 h 712"/>
                  <a:gd name="T26" fmla="*/ 655 w 1321"/>
                  <a:gd name="T27" fmla="*/ 176 h 712"/>
                  <a:gd name="T28" fmla="*/ 633 w 1321"/>
                  <a:gd name="T29" fmla="*/ 177 h 712"/>
                  <a:gd name="T30" fmla="*/ 379 w 1321"/>
                  <a:gd name="T31" fmla="*/ 177 h 712"/>
                  <a:gd name="T32" fmla="*/ 375 w 1321"/>
                  <a:gd name="T33" fmla="*/ 177 h 712"/>
                  <a:gd name="T34" fmla="*/ 325 w 1321"/>
                  <a:gd name="T35" fmla="*/ 176 h 712"/>
                  <a:gd name="T36" fmla="*/ 277 w 1321"/>
                  <a:gd name="T37" fmla="*/ 175 h 712"/>
                  <a:gd name="T38" fmla="*/ 231 w 1321"/>
                  <a:gd name="T39" fmla="*/ 173 h 712"/>
                  <a:gd name="T40" fmla="*/ 187 w 1321"/>
                  <a:gd name="T41" fmla="*/ 170 h 712"/>
                  <a:gd name="T42" fmla="*/ 149 w 1321"/>
                  <a:gd name="T43" fmla="*/ 168 h 712"/>
                  <a:gd name="T44" fmla="*/ 114 w 1321"/>
                  <a:gd name="T45" fmla="*/ 164 h 712"/>
                  <a:gd name="T46" fmla="*/ 78 w 1321"/>
                  <a:gd name="T47" fmla="*/ 161 h 712"/>
                  <a:gd name="T48" fmla="*/ 55 w 1321"/>
                  <a:gd name="T49" fmla="*/ 157 h 712"/>
                  <a:gd name="T50" fmla="*/ 27 w 1321"/>
                  <a:gd name="T51" fmla="*/ 151 h 712"/>
                  <a:gd name="T52" fmla="*/ 18 w 1321"/>
                  <a:gd name="T53" fmla="*/ 145 h 712"/>
                  <a:gd name="T54" fmla="*/ 6 w 1321"/>
                  <a:gd name="T55" fmla="*/ 138 h 712"/>
                  <a:gd name="T56" fmla="*/ 0 w 1321"/>
                  <a:gd name="T57" fmla="*/ 130 h 712"/>
                  <a:gd name="T58" fmla="*/ 0 w 1321"/>
                  <a:gd name="T59" fmla="*/ 129 h 712"/>
                  <a:gd name="T60" fmla="*/ 4 w 1321"/>
                  <a:gd name="T61" fmla="*/ 119 h 712"/>
                  <a:gd name="T62" fmla="*/ 16 w 1321"/>
                  <a:gd name="T63" fmla="*/ 111 h 712"/>
                  <a:gd name="T64" fmla="*/ 39 w 1321"/>
                  <a:gd name="T65" fmla="*/ 92 h 712"/>
                  <a:gd name="T66" fmla="*/ 74 w 1321"/>
                  <a:gd name="T67" fmla="*/ 74 h 712"/>
                  <a:gd name="T68" fmla="*/ 118 w 1321"/>
                  <a:gd name="T69" fmla="*/ 59 h 712"/>
                  <a:gd name="T70" fmla="*/ 163 w 1321"/>
                  <a:gd name="T71" fmla="*/ 43 h 712"/>
                  <a:gd name="T72" fmla="*/ 215 w 1321"/>
                  <a:gd name="T73" fmla="*/ 30 h 712"/>
                  <a:gd name="T74" fmla="*/ 272 w 1321"/>
                  <a:gd name="T75" fmla="*/ 20 h 712"/>
                  <a:gd name="T76" fmla="*/ 330 w 1321"/>
                  <a:gd name="T77" fmla="*/ 11 h 712"/>
                  <a:gd name="T78" fmla="*/ 395 w 1321"/>
                  <a:gd name="T79" fmla="*/ 5 h 712"/>
                  <a:gd name="T80" fmla="*/ 462 w 1321"/>
                  <a:gd name="T81" fmla="*/ 4 h 712"/>
                  <a:gd name="T82" fmla="*/ 531 w 1321"/>
                  <a:gd name="T83" fmla="*/ 0 h 712"/>
                  <a:gd name="T84" fmla="*/ 531 w 1321"/>
                  <a:gd name="T85" fmla="*/ 0 h 712"/>
                  <a:gd name="T86" fmla="*/ 603 w 1321"/>
                  <a:gd name="T87" fmla="*/ 4 h 712"/>
                  <a:gd name="T88" fmla="*/ 674 w 1321"/>
                  <a:gd name="T89" fmla="*/ 5 h 712"/>
                  <a:gd name="T90" fmla="*/ 741 w 1321"/>
                  <a:gd name="T91" fmla="*/ 12 h 712"/>
                  <a:gd name="T92" fmla="*/ 804 w 1321"/>
                  <a:gd name="T93" fmla="*/ 22 h 712"/>
                  <a:gd name="T94" fmla="*/ 860 w 1321"/>
                  <a:gd name="T95" fmla="*/ 34 h 712"/>
                  <a:gd name="T96" fmla="*/ 913 w 1321"/>
                  <a:gd name="T97" fmla="*/ 48 h 712"/>
                  <a:gd name="T98" fmla="*/ 960 w 1321"/>
                  <a:gd name="T99" fmla="*/ 63 h 712"/>
                  <a:gd name="T100" fmla="*/ 1001 w 1321"/>
                  <a:gd name="T101" fmla="*/ 81 h 712"/>
                  <a:gd name="T102" fmla="*/ 1034 w 1321"/>
                  <a:gd name="T103" fmla="*/ 100 h 712"/>
                  <a:gd name="T104" fmla="*/ 1034 w 1321"/>
                  <a:gd name="T105" fmla="*/ 10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w="0">
                <a:noFill/>
                <a:prstDash val="solid"/>
                <a:round/>
                <a:headEnd/>
                <a:tailEnd/>
              </a:ln>
            </p:spPr>
            <p:txBody>
              <a:bodyPr/>
              <a:lstStyle/>
              <a:p>
                <a:endParaRPr lang="zh-CN" altLang="en-US"/>
              </a:p>
            </p:txBody>
          </p:sp>
        </p:grpSp>
        <p:sp>
          <p:nvSpPr>
            <p:cNvPr id="32835" name="Oval 12"/>
            <p:cNvSpPr>
              <a:spLocks noChangeArrowheads="1"/>
            </p:cNvSpPr>
            <p:nvPr/>
          </p:nvSpPr>
          <p:spPr bwMode="gray">
            <a:xfrm>
              <a:off x="684" y="3653"/>
              <a:ext cx="995" cy="276"/>
            </a:xfrm>
            <a:prstGeom prst="ellipse">
              <a:avLst/>
            </a:prstGeom>
            <a:gradFill rotWithShape="1">
              <a:gsLst>
                <a:gs pos="0">
                  <a:srgbClr val="C0C0C0"/>
                </a:gs>
                <a:gs pos="100000">
                  <a:schemeClr val="bg1"/>
                </a:gs>
              </a:gsLst>
              <a:path path="shape">
                <a:fillToRect l="50000" t="50000" r="50000" b="50000"/>
              </a:path>
            </a:gradFill>
            <a:ln w="9525">
              <a:noFill/>
              <a:round/>
              <a:headEnd/>
              <a:tailEnd/>
            </a:ln>
          </p:spPr>
          <p:txBody>
            <a:bodyPr wrap="none" anchor="ctr"/>
            <a:lstStyle/>
            <a:p>
              <a:endParaRPr lang="zh-CN" altLang="zh-CN">
                <a:solidFill>
                  <a:schemeClr val="tx1"/>
                </a:solidFill>
              </a:endParaRPr>
            </a:p>
          </p:txBody>
        </p:sp>
        <p:sp>
          <p:nvSpPr>
            <p:cNvPr id="32836" name="Rectangle 13"/>
            <p:cNvSpPr>
              <a:spLocks noChangeArrowheads="1"/>
            </p:cNvSpPr>
            <p:nvPr/>
          </p:nvSpPr>
          <p:spPr bwMode="auto">
            <a:xfrm>
              <a:off x="702" y="3113"/>
              <a:ext cx="953" cy="227"/>
            </a:xfrm>
            <a:prstGeom prst="rect">
              <a:avLst/>
            </a:prstGeom>
            <a:noFill/>
            <a:ln w="9525">
              <a:noFill/>
              <a:miter lim="800000"/>
              <a:headEnd/>
              <a:tailEnd/>
            </a:ln>
          </p:spPr>
          <p:txBody>
            <a:bodyPr anchor="ctr"/>
            <a:lstStyle/>
            <a:p>
              <a:r>
                <a:rPr lang="zh-CN" altLang="en-US" sz="1600"/>
                <a:t>金融服务类</a:t>
              </a:r>
            </a:p>
          </p:txBody>
        </p:sp>
      </p:grpSp>
      <p:grpSp>
        <p:nvGrpSpPr>
          <p:cNvPr id="32774" name="Group 20"/>
          <p:cNvGrpSpPr>
            <a:grpSpLocks/>
          </p:cNvGrpSpPr>
          <p:nvPr/>
        </p:nvGrpSpPr>
        <p:grpSpPr bwMode="auto">
          <a:xfrm>
            <a:off x="5048250" y="4122738"/>
            <a:ext cx="1631950" cy="2114550"/>
            <a:chOff x="3180" y="2597"/>
            <a:chExt cx="1028" cy="1332"/>
          </a:xfrm>
        </p:grpSpPr>
        <p:grpSp>
          <p:nvGrpSpPr>
            <p:cNvPr id="32829" name="Group 21"/>
            <p:cNvGrpSpPr>
              <a:grpSpLocks/>
            </p:cNvGrpSpPr>
            <p:nvPr/>
          </p:nvGrpSpPr>
          <p:grpSpPr bwMode="auto">
            <a:xfrm>
              <a:off x="3180" y="2597"/>
              <a:ext cx="960" cy="958"/>
              <a:chOff x="2016" y="1920"/>
              <a:chExt cx="1680" cy="1680"/>
            </a:xfrm>
          </p:grpSpPr>
          <p:sp>
            <p:nvSpPr>
              <p:cNvPr id="191510" name="Oval 22"/>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51373"/>
                      <a:invGamma/>
                    </a:schemeClr>
                  </a:gs>
                </a:gsLst>
                <a:lin ang="5400000" scaled="1"/>
              </a:gradFill>
              <a:ln w="9525">
                <a:noFill/>
                <a:round/>
                <a:headEnd/>
                <a:tailEnd/>
              </a:ln>
              <a:effectLst/>
            </p:spPr>
            <p:txBody>
              <a:bodyPr wrap="none" anchor="ctr"/>
              <a:lstStyle/>
              <a:p>
                <a:pPr>
                  <a:defRPr/>
                </a:pPr>
                <a:endParaRPr lang="zh-CN" altLang="en-US"/>
              </a:p>
            </p:txBody>
          </p:sp>
          <p:sp>
            <p:nvSpPr>
              <p:cNvPr id="191511" name="Freeform 23"/>
              <p:cNvSpPr>
                <a:spLocks/>
              </p:cNvSpPr>
              <p:nvPr/>
            </p:nvSpPr>
            <p:spPr bwMode="gray">
              <a:xfrm>
                <a:off x="2209" y="1948"/>
                <a:ext cx="1295" cy="633"/>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accent1">
                      <a:gamma/>
                      <a:tint val="0"/>
                      <a:invGamma/>
                    </a:schemeClr>
                  </a:gs>
                  <a:gs pos="100000">
                    <a:schemeClr val="accent1"/>
                  </a:gs>
                </a:gsLst>
                <a:lin ang="5400000" scaled="1"/>
              </a:gradFill>
              <a:ln w="0">
                <a:noFill/>
                <a:prstDash val="solid"/>
                <a:round/>
                <a:headEnd/>
                <a:tailEnd/>
              </a:ln>
              <a:effectLst/>
            </p:spPr>
            <p:txBody>
              <a:bodyPr/>
              <a:lstStyle/>
              <a:p>
                <a:pPr>
                  <a:defRPr/>
                </a:pPr>
                <a:endParaRPr lang="zh-CN" altLang="en-US"/>
              </a:p>
            </p:txBody>
          </p:sp>
        </p:grpSp>
        <p:sp>
          <p:nvSpPr>
            <p:cNvPr id="32830" name="Oval 24"/>
            <p:cNvSpPr>
              <a:spLocks noChangeArrowheads="1"/>
            </p:cNvSpPr>
            <p:nvPr/>
          </p:nvSpPr>
          <p:spPr bwMode="gray">
            <a:xfrm>
              <a:off x="3213" y="3653"/>
              <a:ext cx="995" cy="276"/>
            </a:xfrm>
            <a:prstGeom prst="ellipse">
              <a:avLst/>
            </a:prstGeom>
            <a:gradFill rotWithShape="1">
              <a:gsLst>
                <a:gs pos="0">
                  <a:srgbClr val="C0C0C0"/>
                </a:gs>
                <a:gs pos="100000">
                  <a:schemeClr val="bg1"/>
                </a:gs>
              </a:gsLst>
              <a:path path="shape">
                <a:fillToRect l="50000" t="50000" r="50000" b="50000"/>
              </a:path>
            </a:gradFill>
            <a:ln w="9525">
              <a:noFill/>
              <a:round/>
              <a:headEnd/>
              <a:tailEnd/>
            </a:ln>
          </p:spPr>
          <p:txBody>
            <a:bodyPr wrap="none" anchor="ctr"/>
            <a:lstStyle/>
            <a:p>
              <a:endParaRPr lang="zh-CN" altLang="zh-CN">
                <a:solidFill>
                  <a:schemeClr val="tx1"/>
                </a:solidFill>
              </a:endParaRPr>
            </a:p>
          </p:txBody>
        </p:sp>
        <p:sp>
          <p:nvSpPr>
            <p:cNvPr id="32831" name="Rectangle 25"/>
            <p:cNvSpPr>
              <a:spLocks noChangeArrowheads="1"/>
            </p:cNvSpPr>
            <p:nvPr/>
          </p:nvSpPr>
          <p:spPr bwMode="auto">
            <a:xfrm>
              <a:off x="3198" y="3113"/>
              <a:ext cx="953" cy="227"/>
            </a:xfrm>
            <a:prstGeom prst="rect">
              <a:avLst/>
            </a:prstGeom>
            <a:noFill/>
            <a:ln w="9525">
              <a:noFill/>
              <a:miter lim="800000"/>
              <a:headEnd/>
              <a:tailEnd/>
            </a:ln>
          </p:spPr>
          <p:txBody>
            <a:bodyPr anchor="ctr"/>
            <a:lstStyle/>
            <a:p>
              <a:r>
                <a:rPr lang="zh-CN" altLang="en-US" sz="1600"/>
                <a:t>信息服务类</a:t>
              </a:r>
            </a:p>
          </p:txBody>
        </p:sp>
      </p:grpSp>
      <p:grpSp>
        <p:nvGrpSpPr>
          <p:cNvPr id="32775" name="Group 26"/>
          <p:cNvGrpSpPr>
            <a:grpSpLocks/>
          </p:cNvGrpSpPr>
          <p:nvPr/>
        </p:nvGrpSpPr>
        <p:grpSpPr bwMode="auto">
          <a:xfrm>
            <a:off x="6953250" y="4122738"/>
            <a:ext cx="1579563" cy="2114550"/>
            <a:chOff x="4380" y="2597"/>
            <a:chExt cx="995" cy="1332"/>
          </a:xfrm>
        </p:grpSpPr>
        <p:grpSp>
          <p:nvGrpSpPr>
            <p:cNvPr id="32824" name="Group 27"/>
            <p:cNvGrpSpPr>
              <a:grpSpLocks/>
            </p:cNvGrpSpPr>
            <p:nvPr/>
          </p:nvGrpSpPr>
          <p:grpSpPr bwMode="auto">
            <a:xfrm>
              <a:off x="4380" y="2597"/>
              <a:ext cx="960" cy="965"/>
              <a:chOff x="2016" y="1920"/>
              <a:chExt cx="1680" cy="1680"/>
            </a:xfrm>
          </p:grpSpPr>
          <p:sp>
            <p:nvSpPr>
              <p:cNvPr id="191516" name="Oval 28"/>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w="9525">
                <a:noFill/>
                <a:round/>
                <a:headEnd/>
                <a:tailEnd/>
              </a:ln>
              <a:effectLst/>
            </p:spPr>
            <p:txBody>
              <a:bodyPr wrap="none" anchor="ctr"/>
              <a:lstStyle/>
              <a:p>
                <a:pPr>
                  <a:defRPr/>
                </a:pPr>
                <a:endParaRPr lang="zh-CN" altLang="en-US"/>
              </a:p>
            </p:txBody>
          </p:sp>
          <p:sp>
            <p:nvSpPr>
              <p:cNvPr id="32828" name="Freeform 29"/>
              <p:cNvSpPr>
                <a:spLocks/>
              </p:cNvSpPr>
              <p:nvPr/>
            </p:nvSpPr>
            <p:spPr bwMode="gray">
              <a:xfrm>
                <a:off x="2208" y="1948"/>
                <a:ext cx="1296" cy="634"/>
              </a:xfrm>
              <a:custGeom>
                <a:avLst/>
                <a:gdLst>
                  <a:gd name="T0" fmla="*/ 1034 w 1321"/>
                  <a:gd name="T1" fmla="*/ 100 h 712"/>
                  <a:gd name="T2" fmla="*/ 1047 w 1321"/>
                  <a:gd name="T3" fmla="*/ 110 h 712"/>
                  <a:gd name="T4" fmla="*/ 1050 w 1321"/>
                  <a:gd name="T5" fmla="*/ 119 h 712"/>
                  <a:gd name="T6" fmla="*/ 1045 w 1321"/>
                  <a:gd name="T7" fmla="*/ 128 h 712"/>
                  <a:gd name="T8" fmla="*/ 1032 w 1321"/>
                  <a:gd name="T9" fmla="*/ 135 h 712"/>
                  <a:gd name="T10" fmla="*/ 1011 w 1321"/>
                  <a:gd name="T11" fmla="*/ 144 h 712"/>
                  <a:gd name="T12" fmla="*/ 985 w 1321"/>
                  <a:gd name="T13" fmla="*/ 150 h 712"/>
                  <a:gd name="T14" fmla="*/ 951 w 1321"/>
                  <a:gd name="T15" fmla="*/ 156 h 712"/>
                  <a:gd name="T16" fmla="*/ 912 w 1321"/>
                  <a:gd name="T17" fmla="*/ 162 h 712"/>
                  <a:gd name="T18" fmla="*/ 868 w 1321"/>
                  <a:gd name="T19" fmla="*/ 166 h 712"/>
                  <a:gd name="T20" fmla="*/ 820 w 1321"/>
                  <a:gd name="T21" fmla="*/ 170 h 712"/>
                  <a:gd name="T22" fmla="*/ 769 w 1321"/>
                  <a:gd name="T23" fmla="*/ 171 h 712"/>
                  <a:gd name="T24" fmla="*/ 712 w 1321"/>
                  <a:gd name="T25" fmla="*/ 175 h 712"/>
                  <a:gd name="T26" fmla="*/ 655 w 1321"/>
                  <a:gd name="T27" fmla="*/ 176 h 712"/>
                  <a:gd name="T28" fmla="*/ 633 w 1321"/>
                  <a:gd name="T29" fmla="*/ 177 h 712"/>
                  <a:gd name="T30" fmla="*/ 379 w 1321"/>
                  <a:gd name="T31" fmla="*/ 177 h 712"/>
                  <a:gd name="T32" fmla="*/ 375 w 1321"/>
                  <a:gd name="T33" fmla="*/ 177 h 712"/>
                  <a:gd name="T34" fmla="*/ 325 w 1321"/>
                  <a:gd name="T35" fmla="*/ 176 h 712"/>
                  <a:gd name="T36" fmla="*/ 277 w 1321"/>
                  <a:gd name="T37" fmla="*/ 175 h 712"/>
                  <a:gd name="T38" fmla="*/ 231 w 1321"/>
                  <a:gd name="T39" fmla="*/ 173 h 712"/>
                  <a:gd name="T40" fmla="*/ 187 w 1321"/>
                  <a:gd name="T41" fmla="*/ 170 h 712"/>
                  <a:gd name="T42" fmla="*/ 149 w 1321"/>
                  <a:gd name="T43" fmla="*/ 168 h 712"/>
                  <a:gd name="T44" fmla="*/ 114 w 1321"/>
                  <a:gd name="T45" fmla="*/ 164 h 712"/>
                  <a:gd name="T46" fmla="*/ 78 w 1321"/>
                  <a:gd name="T47" fmla="*/ 161 h 712"/>
                  <a:gd name="T48" fmla="*/ 55 w 1321"/>
                  <a:gd name="T49" fmla="*/ 157 h 712"/>
                  <a:gd name="T50" fmla="*/ 27 w 1321"/>
                  <a:gd name="T51" fmla="*/ 151 h 712"/>
                  <a:gd name="T52" fmla="*/ 18 w 1321"/>
                  <a:gd name="T53" fmla="*/ 145 h 712"/>
                  <a:gd name="T54" fmla="*/ 6 w 1321"/>
                  <a:gd name="T55" fmla="*/ 138 h 712"/>
                  <a:gd name="T56" fmla="*/ 0 w 1321"/>
                  <a:gd name="T57" fmla="*/ 130 h 712"/>
                  <a:gd name="T58" fmla="*/ 0 w 1321"/>
                  <a:gd name="T59" fmla="*/ 129 h 712"/>
                  <a:gd name="T60" fmla="*/ 4 w 1321"/>
                  <a:gd name="T61" fmla="*/ 119 h 712"/>
                  <a:gd name="T62" fmla="*/ 16 w 1321"/>
                  <a:gd name="T63" fmla="*/ 111 h 712"/>
                  <a:gd name="T64" fmla="*/ 39 w 1321"/>
                  <a:gd name="T65" fmla="*/ 92 h 712"/>
                  <a:gd name="T66" fmla="*/ 74 w 1321"/>
                  <a:gd name="T67" fmla="*/ 74 h 712"/>
                  <a:gd name="T68" fmla="*/ 118 w 1321"/>
                  <a:gd name="T69" fmla="*/ 59 h 712"/>
                  <a:gd name="T70" fmla="*/ 163 w 1321"/>
                  <a:gd name="T71" fmla="*/ 43 h 712"/>
                  <a:gd name="T72" fmla="*/ 215 w 1321"/>
                  <a:gd name="T73" fmla="*/ 30 h 712"/>
                  <a:gd name="T74" fmla="*/ 272 w 1321"/>
                  <a:gd name="T75" fmla="*/ 20 h 712"/>
                  <a:gd name="T76" fmla="*/ 330 w 1321"/>
                  <a:gd name="T77" fmla="*/ 11 h 712"/>
                  <a:gd name="T78" fmla="*/ 395 w 1321"/>
                  <a:gd name="T79" fmla="*/ 5 h 712"/>
                  <a:gd name="T80" fmla="*/ 462 w 1321"/>
                  <a:gd name="T81" fmla="*/ 4 h 712"/>
                  <a:gd name="T82" fmla="*/ 531 w 1321"/>
                  <a:gd name="T83" fmla="*/ 0 h 712"/>
                  <a:gd name="T84" fmla="*/ 531 w 1321"/>
                  <a:gd name="T85" fmla="*/ 0 h 712"/>
                  <a:gd name="T86" fmla="*/ 603 w 1321"/>
                  <a:gd name="T87" fmla="*/ 4 h 712"/>
                  <a:gd name="T88" fmla="*/ 674 w 1321"/>
                  <a:gd name="T89" fmla="*/ 5 h 712"/>
                  <a:gd name="T90" fmla="*/ 741 w 1321"/>
                  <a:gd name="T91" fmla="*/ 12 h 712"/>
                  <a:gd name="T92" fmla="*/ 804 w 1321"/>
                  <a:gd name="T93" fmla="*/ 22 h 712"/>
                  <a:gd name="T94" fmla="*/ 860 w 1321"/>
                  <a:gd name="T95" fmla="*/ 34 h 712"/>
                  <a:gd name="T96" fmla="*/ 913 w 1321"/>
                  <a:gd name="T97" fmla="*/ 48 h 712"/>
                  <a:gd name="T98" fmla="*/ 960 w 1321"/>
                  <a:gd name="T99" fmla="*/ 63 h 712"/>
                  <a:gd name="T100" fmla="*/ 1001 w 1321"/>
                  <a:gd name="T101" fmla="*/ 81 h 712"/>
                  <a:gd name="T102" fmla="*/ 1034 w 1321"/>
                  <a:gd name="T103" fmla="*/ 100 h 712"/>
                  <a:gd name="T104" fmla="*/ 1034 w 1321"/>
                  <a:gd name="T105" fmla="*/ 10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w="0">
                <a:noFill/>
                <a:prstDash val="solid"/>
                <a:round/>
                <a:headEnd/>
                <a:tailEnd/>
              </a:ln>
            </p:spPr>
            <p:txBody>
              <a:bodyPr/>
              <a:lstStyle/>
              <a:p>
                <a:endParaRPr lang="zh-CN" altLang="en-US"/>
              </a:p>
            </p:txBody>
          </p:sp>
        </p:grpSp>
        <p:sp>
          <p:nvSpPr>
            <p:cNvPr id="32825" name="Oval 30"/>
            <p:cNvSpPr>
              <a:spLocks noChangeArrowheads="1"/>
            </p:cNvSpPr>
            <p:nvPr/>
          </p:nvSpPr>
          <p:spPr bwMode="gray">
            <a:xfrm>
              <a:off x="4380" y="3653"/>
              <a:ext cx="995" cy="276"/>
            </a:xfrm>
            <a:prstGeom prst="ellipse">
              <a:avLst/>
            </a:prstGeom>
            <a:gradFill rotWithShape="1">
              <a:gsLst>
                <a:gs pos="0">
                  <a:srgbClr val="C0C0C0"/>
                </a:gs>
                <a:gs pos="100000">
                  <a:schemeClr val="bg1"/>
                </a:gs>
              </a:gsLst>
              <a:path path="shape">
                <a:fillToRect l="50000" t="50000" r="50000" b="50000"/>
              </a:path>
            </a:gradFill>
            <a:ln w="9525">
              <a:noFill/>
              <a:round/>
              <a:headEnd/>
              <a:tailEnd/>
            </a:ln>
          </p:spPr>
          <p:txBody>
            <a:bodyPr wrap="none" anchor="ctr"/>
            <a:lstStyle/>
            <a:p>
              <a:endParaRPr lang="zh-CN" altLang="zh-CN">
                <a:solidFill>
                  <a:schemeClr val="tx1"/>
                </a:solidFill>
              </a:endParaRPr>
            </a:p>
          </p:txBody>
        </p:sp>
        <p:sp>
          <p:nvSpPr>
            <p:cNvPr id="32826" name="Rectangle 31"/>
            <p:cNvSpPr>
              <a:spLocks noChangeArrowheads="1"/>
            </p:cNvSpPr>
            <p:nvPr/>
          </p:nvSpPr>
          <p:spPr bwMode="auto">
            <a:xfrm>
              <a:off x="4422" y="3113"/>
              <a:ext cx="953" cy="227"/>
            </a:xfrm>
            <a:prstGeom prst="rect">
              <a:avLst/>
            </a:prstGeom>
            <a:noFill/>
            <a:ln w="9525">
              <a:noFill/>
              <a:miter lim="800000"/>
              <a:headEnd/>
              <a:tailEnd/>
            </a:ln>
          </p:spPr>
          <p:txBody>
            <a:bodyPr anchor="ctr"/>
            <a:lstStyle/>
            <a:p>
              <a:r>
                <a:rPr lang="zh-CN" altLang="en-US" sz="1600"/>
                <a:t>流程整合类</a:t>
              </a:r>
            </a:p>
          </p:txBody>
        </p:sp>
      </p:grpSp>
      <p:sp>
        <p:nvSpPr>
          <p:cNvPr id="32776" name="Rectangle 32"/>
          <p:cNvSpPr>
            <a:spLocks noChangeArrowheads="1"/>
          </p:cNvSpPr>
          <p:nvPr/>
        </p:nvSpPr>
        <p:spPr bwMode="auto">
          <a:xfrm>
            <a:off x="494470" y="1268413"/>
            <a:ext cx="8351838" cy="5111750"/>
          </a:xfrm>
          <a:prstGeom prst="rect">
            <a:avLst/>
          </a:prstGeom>
          <a:solidFill>
            <a:srgbClr val="C0C0C0">
              <a:alpha val="72940"/>
            </a:srgbClr>
          </a:solidFill>
          <a:ln w="9525">
            <a:solidFill>
              <a:schemeClr val="tx1"/>
            </a:solidFill>
            <a:miter lim="800000"/>
            <a:headEnd/>
            <a:tailEnd/>
          </a:ln>
        </p:spPr>
        <p:txBody>
          <a:bodyPr wrap="none" anchor="ctr"/>
          <a:lstStyle/>
          <a:p>
            <a:endParaRPr lang="zh-CN" altLang="zh-CN">
              <a:solidFill>
                <a:srgbClr val="929497"/>
              </a:solidFill>
            </a:endParaRPr>
          </a:p>
        </p:txBody>
      </p:sp>
      <p:grpSp>
        <p:nvGrpSpPr>
          <p:cNvPr id="32777" name="Group 74"/>
          <p:cNvGrpSpPr>
            <a:grpSpLocks/>
          </p:cNvGrpSpPr>
          <p:nvPr/>
        </p:nvGrpSpPr>
        <p:grpSpPr bwMode="auto">
          <a:xfrm>
            <a:off x="2990850" y="4167188"/>
            <a:ext cx="1617663" cy="2070100"/>
            <a:chOff x="1884" y="2625"/>
            <a:chExt cx="1019" cy="1304"/>
          </a:xfrm>
        </p:grpSpPr>
        <p:grpSp>
          <p:nvGrpSpPr>
            <p:cNvPr id="32814" name="Group 14"/>
            <p:cNvGrpSpPr>
              <a:grpSpLocks/>
            </p:cNvGrpSpPr>
            <p:nvPr/>
          </p:nvGrpSpPr>
          <p:grpSpPr bwMode="auto">
            <a:xfrm>
              <a:off x="1884" y="2625"/>
              <a:ext cx="1019" cy="1304"/>
              <a:chOff x="1884" y="2625"/>
              <a:chExt cx="1019" cy="1304"/>
            </a:xfrm>
          </p:grpSpPr>
          <p:grpSp>
            <p:nvGrpSpPr>
              <p:cNvPr id="32819" name="Group 15"/>
              <p:cNvGrpSpPr>
                <a:grpSpLocks/>
              </p:cNvGrpSpPr>
              <p:nvPr/>
            </p:nvGrpSpPr>
            <p:grpSpPr bwMode="auto">
              <a:xfrm>
                <a:off x="1884" y="2625"/>
                <a:ext cx="960" cy="958"/>
                <a:chOff x="2016" y="1920"/>
                <a:chExt cx="1680" cy="1680"/>
              </a:xfrm>
            </p:grpSpPr>
            <p:sp>
              <p:nvSpPr>
                <p:cNvPr id="191504" name="Oval 16"/>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51373"/>
                        <a:invGamma/>
                      </a:schemeClr>
                    </a:gs>
                  </a:gsLst>
                  <a:lin ang="5400000" scaled="1"/>
                </a:gradFill>
                <a:ln w="9525">
                  <a:noFill/>
                  <a:round/>
                  <a:headEnd/>
                  <a:tailEnd/>
                </a:ln>
                <a:effectLst/>
              </p:spPr>
              <p:txBody>
                <a:bodyPr wrap="none" anchor="ctr"/>
                <a:lstStyle/>
                <a:p>
                  <a:pPr>
                    <a:defRPr/>
                  </a:pPr>
                  <a:endParaRPr lang="zh-CN" altLang="en-US"/>
                </a:p>
              </p:txBody>
            </p:sp>
            <p:sp>
              <p:nvSpPr>
                <p:cNvPr id="191505" name="Freeform 17"/>
                <p:cNvSpPr>
                  <a:spLocks/>
                </p:cNvSpPr>
                <p:nvPr/>
              </p:nvSpPr>
              <p:spPr bwMode="gray">
                <a:xfrm>
                  <a:off x="2209" y="1948"/>
                  <a:ext cx="1295" cy="633"/>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w="0">
                  <a:noFill/>
                  <a:prstDash val="solid"/>
                  <a:round/>
                  <a:headEnd/>
                  <a:tailEnd/>
                </a:ln>
                <a:effectLst/>
              </p:spPr>
              <p:txBody>
                <a:bodyPr/>
                <a:lstStyle/>
                <a:p>
                  <a:pPr>
                    <a:defRPr/>
                  </a:pPr>
                  <a:endParaRPr lang="zh-CN" altLang="en-US"/>
                </a:p>
              </p:txBody>
            </p:sp>
          </p:grpSp>
          <p:sp>
            <p:nvSpPr>
              <p:cNvPr id="32820" name="Oval 18"/>
              <p:cNvSpPr>
                <a:spLocks noChangeArrowheads="1"/>
              </p:cNvSpPr>
              <p:nvPr/>
            </p:nvSpPr>
            <p:spPr bwMode="gray">
              <a:xfrm>
                <a:off x="1908" y="3653"/>
                <a:ext cx="995" cy="276"/>
              </a:xfrm>
              <a:prstGeom prst="ellipse">
                <a:avLst/>
              </a:prstGeom>
              <a:gradFill rotWithShape="1">
                <a:gsLst>
                  <a:gs pos="0">
                    <a:srgbClr val="C0C0C0"/>
                  </a:gs>
                  <a:gs pos="100000">
                    <a:schemeClr val="bg1"/>
                  </a:gs>
                </a:gsLst>
                <a:path path="shape">
                  <a:fillToRect l="50000" t="50000" r="50000" b="50000"/>
                </a:path>
              </a:gradFill>
              <a:ln w="9525">
                <a:noFill/>
                <a:round/>
                <a:headEnd/>
                <a:tailEnd/>
              </a:ln>
            </p:spPr>
            <p:txBody>
              <a:bodyPr wrap="none" anchor="ctr"/>
              <a:lstStyle/>
              <a:p>
                <a:endParaRPr lang="zh-CN" altLang="zh-CN">
                  <a:solidFill>
                    <a:schemeClr val="tx1"/>
                  </a:solidFill>
                </a:endParaRPr>
              </a:p>
            </p:txBody>
          </p:sp>
          <p:sp>
            <p:nvSpPr>
              <p:cNvPr id="32821" name="Rectangle 19"/>
              <p:cNvSpPr>
                <a:spLocks noChangeArrowheads="1"/>
              </p:cNvSpPr>
              <p:nvPr/>
            </p:nvSpPr>
            <p:spPr bwMode="auto">
              <a:xfrm>
                <a:off x="1927" y="3113"/>
                <a:ext cx="953" cy="227"/>
              </a:xfrm>
              <a:prstGeom prst="rect">
                <a:avLst/>
              </a:prstGeom>
              <a:noFill/>
              <a:ln w="9525">
                <a:noFill/>
                <a:miter lim="800000"/>
                <a:headEnd/>
                <a:tailEnd/>
              </a:ln>
            </p:spPr>
            <p:txBody>
              <a:bodyPr anchor="ctr"/>
              <a:lstStyle/>
              <a:p>
                <a:r>
                  <a:rPr lang="zh-CN" altLang="en-US" sz="1600"/>
                  <a:t>身份识别类</a:t>
                </a:r>
              </a:p>
            </p:txBody>
          </p:sp>
        </p:grpSp>
        <p:grpSp>
          <p:nvGrpSpPr>
            <p:cNvPr id="32815" name="Group 34"/>
            <p:cNvGrpSpPr>
              <a:grpSpLocks/>
            </p:cNvGrpSpPr>
            <p:nvPr/>
          </p:nvGrpSpPr>
          <p:grpSpPr bwMode="auto">
            <a:xfrm>
              <a:off x="1884" y="2642"/>
              <a:ext cx="960" cy="958"/>
              <a:chOff x="2016" y="1920"/>
              <a:chExt cx="1680" cy="1680"/>
            </a:xfrm>
          </p:grpSpPr>
          <p:sp>
            <p:nvSpPr>
              <p:cNvPr id="191523" name="Oval 35"/>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51373"/>
                      <a:invGamma/>
                    </a:schemeClr>
                  </a:gs>
                </a:gsLst>
                <a:lin ang="5400000" scaled="1"/>
              </a:gradFill>
              <a:ln w="9525">
                <a:noFill/>
                <a:round/>
                <a:headEnd/>
                <a:tailEnd/>
              </a:ln>
              <a:effectLst/>
            </p:spPr>
            <p:txBody>
              <a:bodyPr wrap="none" anchor="ctr"/>
              <a:lstStyle/>
              <a:p>
                <a:pPr>
                  <a:defRPr/>
                </a:pPr>
                <a:endParaRPr lang="zh-CN" altLang="en-US"/>
              </a:p>
            </p:txBody>
          </p:sp>
          <p:sp>
            <p:nvSpPr>
              <p:cNvPr id="191524" name="Freeform 36"/>
              <p:cNvSpPr>
                <a:spLocks/>
              </p:cNvSpPr>
              <p:nvPr/>
            </p:nvSpPr>
            <p:spPr bwMode="gray">
              <a:xfrm>
                <a:off x="2209" y="1948"/>
                <a:ext cx="1295" cy="633"/>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w="0">
                <a:noFill/>
                <a:prstDash val="solid"/>
                <a:round/>
                <a:headEnd/>
                <a:tailEnd/>
              </a:ln>
              <a:effectLst/>
            </p:spPr>
            <p:txBody>
              <a:bodyPr/>
              <a:lstStyle/>
              <a:p>
                <a:pPr>
                  <a:defRPr/>
                </a:pPr>
                <a:endParaRPr lang="zh-CN" altLang="en-US"/>
              </a:p>
            </p:txBody>
          </p:sp>
        </p:grpSp>
        <p:sp>
          <p:nvSpPr>
            <p:cNvPr id="32816" name="Rectangle 37"/>
            <p:cNvSpPr>
              <a:spLocks noChangeArrowheads="1"/>
            </p:cNvSpPr>
            <p:nvPr/>
          </p:nvSpPr>
          <p:spPr bwMode="auto">
            <a:xfrm>
              <a:off x="1911" y="3130"/>
              <a:ext cx="953" cy="227"/>
            </a:xfrm>
            <a:prstGeom prst="rect">
              <a:avLst/>
            </a:prstGeom>
            <a:noFill/>
            <a:ln w="9525">
              <a:noFill/>
              <a:miter lim="800000"/>
              <a:headEnd/>
              <a:tailEnd/>
            </a:ln>
          </p:spPr>
          <p:txBody>
            <a:bodyPr anchor="ctr"/>
            <a:lstStyle/>
            <a:p>
              <a:r>
                <a:rPr lang="zh-CN" altLang="en-US" sz="2000" dirty="0">
                  <a:solidFill>
                    <a:schemeClr val="tx1">
                      <a:lumMod val="95000"/>
                      <a:lumOff val="5000"/>
                    </a:schemeClr>
                  </a:solidFill>
                  <a:ea typeface="黑体" pitchFamily="49" charset="-122"/>
                </a:rPr>
                <a:t>身份识别类</a:t>
              </a:r>
            </a:p>
          </p:txBody>
        </p:sp>
      </p:grpSp>
      <p:sp>
        <p:nvSpPr>
          <p:cNvPr id="191526" name="Freeform 38"/>
          <p:cNvSpPr>
            <a:spLocks noEditPoints="1"/>
          </p:cNvSpPr>
          <p:nvPr/>
        </p:nvSpPr>
        <p:spPr bwMode="gray">
          <a:xfrm>
            <a:off x="1476375" y="1412875"/>
            <a:ext cx="6261100" cy="2490788"/>
          </a:xfrm>
          <a:custGeom>
            <a:avLst/>
            <a:gdLst>
              <a:gd name="T0" fmla="*/ 2147483647 w 4040"/>
              <a:gd name="T1" fmla="*/ 2147483647 h 1888"/>
              <a:gd name="T2" fmla="*/ 2147483647 w 4040"/>
              <a:gd name="T3" fmla="*/ 2147483647 h 1888"/>
              <a:gd name="T4" fmla="*/ 2147483647 w 4040"/>
              <a:gd name="T5" fmla="*/ 2147483647 h 1888"/>
              <a:gd name="T6" fmla="*/ 2147483647 w 4040"/>
              <a:gd name="T7" fmla="*/ 2147483647 h 1888"/>
              <a:gd name="T8" fmla="*/ 2147483647 w 4040"/>
              <a:gd name="T9" fmla="*/ 2147483647 h 1888"/>
              <a:gd name="T10" fmla="*/ 2147483647 w 4040"/>
              <a:gd name="T11" fmla="*/ 2147483647 h 1888"/>
              <a:gd name="T12" fmla="*/ 0 w 4040"/>
              <a:gd name="T13" fmla="*/ 2147483647 h 1888"/>
              <a:gd name="T14" fmla="*/ 2147483647 w 4040"/>
              <a:gd name="T15" fmla="*/ 2147483647 h 1888"/>
              <a:gd name="T16" fmla="*/ 2147483647 w 4040"/>
              <a:gd name="T17" fmla="*/ 2147483647 h 1888"/>
              <a:gd name="T18" fmla="*/ 2147483647 w 4040"/>
              <a:gd name="T19" fmla="*/ 2147483647 h 1888"/>
              <a:gd name="T20" fmla="*/ 2147483647 w 4040"/>
              <a:gd name="T21" fmla="*/ 2147483647 h 1888"/>
              <a:gd name="T22" fmla="*/ 2147483647 w 4040"/>
              <a:gd name="T23" fmla="*/ 2147483647 h 1888"/>
              <a:gd name="T24" fmla="*/ 2147483647 w 4040"/>
              <a:gd name="T25" fmla="*/ 2147483647 h 1888"/>
              <a:gd name="T26" fmla="*/ 2147483647 w 4040"/>
              <a:gd name="T27" fmla="*/ 2147483647 h 1888"/>
              <a:gd name="T28" fmla="*/ 2147483647 w 4040"/>
              <a:gd name="T29" fmla="*/ 2147483647 h 1888"/>
              <a:gd name="T30" fmla="*/ 2147483647 w 4040"/>
              <a:gd name="T31" fmla="*/ 2147483647 h 1888"/>
              <a:gd name="T32" fmla="*/ 2147483647 w 4040"/>
              <a:gd name="T33" fmla="*/ 2147483647 h 1888"/>
              <a:gd name="T34" fmla="*/ 2147483647 w 4040"/>
              <a:gd name="T35" fmla="*/ 2147483647 h 1888"/>
              <a:gd name="T36" fmla="*/ 2147483647 w 4040"/>
              <a:gd name="T37" fmla="*/ 2147483647 h 1888"/>
              <a:gd name="T38" fmla="*/ 2147483647 w 4040"/>
              <a:gd name="T39" fmla="*/ 2147483647 h 1888"/>
              <a:gd name="T40" fmla="*/ 2147483647 w 4040"/>
              <a:gd name="T41" fmla="*/ 2147483647 h 1888"/>
              <a:gd name="T42" fmla="*/ 2147483647 w 4040"/>
              <a:gd name="T43" fmla="*/ 2147483647 h 1888"/>
              <a:gd name="T44" fmla="*/ 2147483647 w 4040"/>
              <a:gd name="T45" fmla="*/ 2147483647 h 1888"/>
              <a:gd name="T46" fmla="*/ 2147483647 w 4040"/>
              <a:gd name="T47" fmla="*/ 2147483647 h 1888"/>
              <a:gd name="T48" fmla="*/ 2147483647 w 4040"/>
              <a:gd name="T49" fmla="*/ 2147483647 h 1888"/>
              <a:gd name="T50" fmla="*/ 2147483647 w 4040"/>
              <a:gd name="T51" fmla="*/ 2147483647 h 1888"/>
              <a:gd name="T52" fmla="*/ 2147483647 w 4040"/>
              <a:gd name="T53" fmla="*/ 0 h 1888"/>
              <a:gd name="T54" fmla="*/ 2147483647 w 4040"/>
              <a:gd name="T55" fmla="*/ 2147483647 h 1888"/>
              <a:gd name="T56" fmla="*/ 2147483647 w 4040"/>
              <a:gd name="T57" fmla="*/ 2147483647 h 1888"/>
              <a:gd name="T58" fmla="*/ 2147483647 w 4040"/>
              <a:gd name="T59" fmla="*/ 2147483647 h 1888"/>
              <a:gd name="T60" fmla="*/ 2147483647 w 4040"/>
              <a:gd name="T61" fmla="*/ 2147483647 h 1888"/>
              <a:gd name="T62" fmla="*/ 2147483647 w 4040"/>
              <a:gd name="T63" fmla="*/ 2147483647 h 1888"/>
              <a:gd name="T64" fmla="*/ 2147483647 w 4040"/>
              <a:gd name="T65" fmla="*/ 2147483647 h 1888"/>
              <a:gd name="T66" fmla="*/ 2147483647 w 4040"/>
              <a:gd name="T67" fmla="*/ 2147483647 h 1888"/>
              <a:gd name="T68" fmla="*/ 2147483647 w 4040"/>
              <a:gd name="T69" fmla="*/ 2147483647 h 1888"/>
              <a:gd name="T70" fmla="*/ 2147483647 w 4040"/>
              <a:gd name="T71" fmla="*/ 2147483647 h 1888"/>
              <a:gd name="T72" fmla="*/ 2147483647 w 4040"/>
              <a:gd name="T73" fmla="*/ 2147483647 h 1888"/>
              <a:gd name="T74" fmla="*/ 2147483647 w 4040"/>
              <a:gd name="T75" fmla="*/ 2147483647 h 1888"/>
              <a:gd name="T76" fmla="*/ 2147483647 w 4040"/>
              <a:gd name="T77" fmla="*/ 2147483647 h 1888"/>
              <a:gd name="T78" fmla="*/ 2147483647 w 4040"/>
              <a:gd name="T79" fmla="*/ 2147483647 h 1888"/>
              <a:gd name="T80" fmla="*/ 2147483647 w 4040"/>
              <a:gd name="T81" fmla="*/ 2147483647 h 1888"/>
              <a:gd name="T82" fmla="*/ 2147483647 w 4040"/>
              <a:gd name="T83" fmla="*/ 2147483647 h 1888"/>
              <a:gd name="T84" fmla="*/ 2147483647 w 4040"/>
              <a:gd name="T85" fmla="*/ 2147483647 h 1888"/>
              <a:gd name="T86" fmla="*/ 2147483647 w 4040"/>
              <a:gd name="T87" fmla="*/ 2147483647 h 1888"/>
              <a:gd name="T88" fmla="*/ 2147483647 w 4040"/>
              <a:gd name="T89" fmla="*/ 2147483647 h 1888"/>
              <a:gd name="T90" fmla="*/ 2147483647 w 4040"/>
              <a:gd name="T91" fmla="*/ 2147483647 h 1888"/>
              <a:gd name="T92" fmla="*/ 2147483647 w 4040"/>
              <a:gd name="T93" fmla="*/ 2147483647 h 1888"/>
              <a:gd name="T94" fmla="*/ 2147483647 w 4040"/>
              <a:gd name="T95" fmla="*/ 2147483647 h 1888"/>
              <a:gd name="T96" fmla="*/ 2147483647 w 4040"/>
              <a:gd name="T97" fmla="*/ 2147483647 h 1888"/>
              <a:gd name="T98" fmla="*/ 2147483647 w 4040"/>
              <a:gd name="T99" fmla="*/ 2147483647 h 1888"/>
              <a:gd name="T100" fmla="*/ 2147483647 w 4040"/>
              <a:gd name="T101" fmla="*/ 2147483647 h 1888"/>
              <a:gd name="T102" fmla="*/ 2147483647 w 4040"/>
              <a:gd name="T103" fmla="*/ 2147483647 h 18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040"/>
              <a:gd name="T157" fmla="*/ 0 h 1888"/>
              <a:gd name="T158" fmla="*/ 4040 w 4040"/>
              <a:gd name="T159" fmla="*/ 1888 h 188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solidFill>
            <a:srgbClr val="FF99CC"/>
          </a:solidFill>
          <a:ln w="0">
            <a:noFill/>
            <a:prstDash val="solid"/>
            <a:round/>
            <a:headEnd/>
            <a:tailEnd/>
          </a:ln>
        </p:spPr>
        <p:txBody>
          <a:bodyPr/>
          <a:lstStyle/>
          <a:p>
            <a:endParaRPr lang="zh-CN" altLang="en-US"/>
          </a:p>
        </p:txBody>
      </p:sp>
      <p:grpSp>
        <p:nvGrpSpPr>
          <p:cNvPr id="13" name="Group 39"/>
          <p:cNvGrpSpPr>
            <a:grpSpLocks/>
          </p:cNvGrpSpPr>
          <p:nvPr/>
        </p:nvGrpSpPr>
        <p:grpSpPr bwMode="auto">
          <a:xfrm>
            <a:off x="1042988" y="2565400"/>
            <a:ext cx="1581150" cy="863600"/>
            <a:chOff x="1655" y="1434"/>
            <a:chExt cx="996" cy="958"/>
          </a:xfrm>
        </p:grpSpPr>
        <p:grpSp>
          <p:nvGrpSpPr>
            <p:cNvPr id="32810" name="Group 40"/>
            <p:cNvGrpSpPr>
              <a:grpSpLocks/>
            </p:cNvGrpSpPr>
            <p:nvPr/>
          </p:nvGrpSpPr>
          <p:grpSpPr bwMode="auto">
            <a:xfrm>
              <a:off x="1655" y="1434"/>
              <a:ext cx="960" cy="958"/>
              <a:chOff x="2016" y="1920"/>
              <a:chExt cx="1680" cy="1680"/>
            </a:xfrm>
          </p:grpSpPr>
          <p:sp>
            <p:nvSpPr>
              <p:cNvPr id="191529" name="Oval 41"/>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51373"/>
                      <a:invGamma/>
                    </a:schemeClr>
                  </a:gs>
                </a:gsLst>
                <a:lin ang="5400000" scaled="1"/>
              </a:gradFill>
              <a:ln w="9525">
                <a:noFill/>
                <a:round/>
                <a:headEnd/>
                <a:tailEnd/>
              </a:ln>
              <a:effectLst/>
            </p:spPr>
            <p:txBody>
              <a:bodyPr wrap="none" anchor="ctr"/>
              <a:lstStyle/>
              <a:p>
                <a:pPr>
                  <a:defRPr/>
                </a:pPr>
                <a:endParaRPr lang="zh-CN" altLang="en-US"/>
              </a:p>
            </p:txBody>
          </p:sp>
          <p:sp>
            <p:nvSpPr>
              <p:cNvPr id="191530" name="Freeform 42"/>
              <p:cNvSpPr>
                <a:spLocks/>
              </p:cNvSpPr>
              <p:nvPr/>
            </p:nvSpPr>
            <p:spPr bwMode="gray">
              <a:xfrm>
                <a:off x="2209" y="1948"/>
                <a:ext cx="1295" cy="633"/>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w="0">
                <a:noFill/>
                <a:prstDash val="solid"/>
                <a:round/>
                <a:headEnd/>
                <a:tailEnd/>
              </a:ln>
              <a:effectLst/>
            </p:spPr>
            <p:txBody>
              <a:bodyPr/>
              <a:lstStyle/>
              <a:p>
                <a:pPr>
                  <a:defRPr/>
                </a:pPr>
                <a:endParaRPr lang="zh-CN" altLang="en-US"/>
              </a:p>
            </p:txBody>
          </p:sp>
        </p:grpSp>
        <p:sp>
          <p:nvSpPr>
            <p:cNvPr id="32811" name="Rectangle 43"/>
            <p:cNvSpPr>
              <a:spLocks noChangeArrowheads="1"/>
            </p:cNvSpPr>
            <p:nvPr/>
          </p:nvSpPr>
          <p:spPr bwMode="auto">
            <a:xfrm>
              <a:off x="1698" y="1922"/>
              <a:ext cx="953" cy="227"/>
            </a:xfrm>
            <a:prstGeom prst="rect">
              <a:avLst/>
            </a:prstGeom>
            <a:noFill/>
            <a:ln w="9525">
              <a:noFill/>
              <a:miter lim="800000"/>
              <a:headEnd/>
              <a:tailEnd/>
            </a:ln>
          </p:spPr>
          <p:txBody>
            <a:bodyPr anchor="ctr"/>
            <a:lstStyle/>
            <a:p>
              <a:r>
                <a:rPr lang="zh-CN" altLang="en-US" b="1" dirty="0">
                  <a:solidFill>
                    <a:schemeClr val="tx1">
                      <a:lumMod val="95000"/>
                      <a:lumOff val="5000"/>
                    </a:schemeClr>
                  </a:solidFill>
                  <a:ea typeface="楷体_GB2312" pitchFamily="49" charset="-122"/>
                </a:rPr>
                <a:t>门禁管理</a:t>
              </a:r>
            </a:p>
          </p:txBody>
        </p:sp>
      </p:grpSp>
      <p:grpSp>
        <p:nvGrpSpPr>
          <p:cNvPr id="15" name="Group 44"/>
          <p:cNvGrpSpPr>
            <a:grpSpLocks/>
          </p:cNvGrpSpPr>
          <p:nvPr/>
        </p:nvGrpSpPr>
        <p:grpSpPr bwMode="auto">
          <a:xfrm>
            <a:off x="2771775" y="3068638"/>
            <a:ext cx="1581150" cy="863600"/>
            <a:chOff x="1655" y="1434"/>
            <a:chExt cx="996" cy="958"/>
          </a:xfrm>
        </p:grpSpPr>
        <p:grpSp>
          <p:nvGrpSpPr>
            <p:cNvPr id="32806" name="Group 45"/>
            <p:cNvGrpSpPr>
              <a:grpSpLocks/>
            </p:cNvGrpSpPr>
            <p:nvPr/>
          </p:nvGrpSpPr>
          <p:grpSpPr bwMode="auto">
            <a:xfrm>
              <a:off x="1655" y="1434"/>
              <a:ext cx="960" cy="958"/>
              <a:chOff x="2016" y="1920"/>
              <a:chExt cx="1680" cy="1680"/>
            </a:xfrm>
          </p:grpSpPr>
          <p:sp>
            <p:nvSpPr>
              <p:cNvPr id="191534" name="Oval 46"/>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51373"/>
                      <a:invGamma/>
                    </a:schemeClr>
                  </a:gs>
                </a:gsLst>
                <a:lin ang="5400000" scaled="1"/>
              </a:gradFill>
              <a:ln w="9525">
                <a:noFill/>
                <a:round/>
                <a:headEnd/>
                <a:tailEnd/>
              </a:ln>
              <a:effectLst/>
            </p:spPr>
            <p:txBody>
              <a:bodyPr wrap="none" anchor="ctr"/>
              <a:lstStyle/>
              <a:p>
                <a:pPr>
                  <a:defRPr/>
                </a:pPr>
                <a:endParaRPr lang="zh-CN" altLang="en-US"/>
              </a:p>
            </p:txBody>
          </p:sp>
          <p:sp>
            <p:nvSpPr>
              <p:cNvPr id="191535" name="Freeform 47"/>
              <p:cNvSpPr>
                <a:spLocks/>
              </p:cNvSpPr>
              <p:nvPr/>
            </p:nvSpPr>
            <p:spPr bwMode="gray">
              <a:xfrm>
                <a:off x="2209" y="1948"/>
                <a:ext cx="1295" cy="633"/>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w="0">
                <a:noFill/>
                <a:prstDash val="solid"/>
                <a:round/>
                <a:headEnd/>
                <a:tailEnd/>
              </a:ln>
              <a:effectLst/>
            </p:spPr>
            <p:txBody>
              <a:bodyPr/>
              <a:lstStyle/>
              <a:p>
                <a:pPr>
                  <a:defRPr/>
                </a:pPr>
                <a:endParaRPr lang="zh-CN" altLang="en-US"/>
              </a:p>
            </p:txBody>
          </p:sp>
        </p:grpSp>
        <p:sp>
          <p:nvSpPr>
            <p:cNvPr id="32807" name="Rectangle 48"/>
            <p:cNvSpPr>
              <a:spLocks noChangeArrowheads="1"/>
            </p:cNvSpPr>
            <p:nvPr/>
          </p:nvSpPr>
          <p:spPr bwMode="auto">
            <a:xfrm>
              <a:off x="1698" y="1922"/>
              <a:ext cx="953" cy="227"/>
            </a:xfrm>
            <a:prstGeom prst="rect">
              <a:avLst/>
            </a:prstGeom>
            <a:noFill/>
            <a:ln w="9525">
              <a:noFill/>
              <a:miter lim="800000"/>
              <a:headEnd/>
              <a:tailEnd/>
            </a:ln>
          </p:spPr>
          <p:txBody>
            <a:bodyPr anchor="ctr"/>
            <a:lstStyle/>
            <a:p>
              <a:r>
                <a:rPr lang="zh-CN" altLang="en-US" b="1" dirty="0">
                  <a:solidFill>
                    <a:schemeClr val="tx1">
                      <a:lumMod val="95000"/>
                      <a:lumOff val="5000"/>
                    </a:schemeClr>
                  </a:solidFill>
                  <a:ea typeface="楷体_GB2312" pitchFamily="49" charset="-122"/>
                </a:rPr>
                <a:t>会议签到</a:t>
              </a:r>
            </a:p>
          </p:txBody>
        </p:sp>
      </p:grpSp>
      <p:grpSp>
        <p:nvGrpSpPr>
          <p:cNvPr id="17" name="Group 49"/>
          <p:cNvGrpSpPr>
            <a:grpSpLocks/>
          </p:cNvGrpSpPr>
          <p:nvPr/>
        </p:nvGrpSpPr>
        <p:grpSpPr bwMode="auto">
          <a:xfrm>
            <a:off x="4716463" y="3068638"/>
            <a:ext cx="1581150" cy="863600"/>
            <a:chOff x="1655" y="1434"/>
            <a:chExt cx="996" cy="958"/>
          </a:xfrm>
        </p:grpSpPr>
        <p:grpSp>
          <p:nvGrpSpPr>
            <p:cNvPr id="32802" name="Group 50"/>
            <p:cNvGrpSpPr>
              <a:grpSpLocks/>
            </p:cNvGrpSpPr>
            <p:nvPr/>
          </p:nvGrpSpPr>
          <p:grpSpPr bwMode="auto">
            <a:xfrm>
              <a:off x="1655" y="1434"/>
              <a:ext cx="960" cy="958"/>
              <a:chOff x="2016" y="1920"/>
              <a:chExt cx="1680" cy="1680"/>
            </a:xfrm>
          </p:grpSpPr>
          <p:sp>
            <p:nvSpPr>
              <p:cNvPr id="191539" name="Oval 51"/>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51373"/>
                      <a:invGamma/>
                    </a:schemeClr>
                  </a:gs>
                </a:gsLst>
                <a:lin ang="5400000" scaled="1"/>
              </a:gradFill>
              <a:ln w="9525">
                <a:noFill/>
                <a:round/>
                <a:headEnd/>
                <a:tailEnd/>
              </a:ln>
              <a:effectLst/>
            </p:spPr>
            <p:txBody>
              <a:bodyPr wrap="none" anchor="ctr"/>
              <a:lstStyle/>
              <a:p>
                <a:pPr>
                  <a:defRPr/>
                </a:pPr>
                <a:endParaRPr lang="zh-CN" altLang="en-US"/>
              </a:p>
            </p:txBody>
          </p:sp>
          <p:sp>
            <p:nvSpPr>
              <p:cNvPr id="191540" name="Freeform 52"/>
              <p:cNvSpPr>
                <a:spLocks/>
              </p:cNvSpPr>
              <p:nvPr/>
            </p:nvSpPr>
            <p:spPr bwMode="gray">
              <a:xfrm>
                <a:off x="2209" y="1948"/>
                <a:ext cx="1295" cy="633"/>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w="0">
                <a:noFill/>
                <a:prstDash val="solid"/>
                <a:round/>
                <a:headEnd/>
                <a:tailEnd/>
              </a:ln>
              <a:effectLst/>
            </p:spPr>
            <p:txBody>
              <a:bodyPr/>
              <a:lstStyle/>
              <a:p>
                <a:pPr>
                  <a:defRPr/>
                </a:pPr>
                <a:endParaRPr lang="zh-CN" altLang="en-US"/>
              </a:p>
            </p:txBody>
          </p:sp>
        </p:grpSp>
        <p:sp>
          <p:nvSpPr>
            <p:cNvPr id="32803" name="Rectangle 53"/>
            <p:cNvSpPr>
              <a:spLocks noChangeArrowheads="1"/>
            </p:cNvSpPr>
            <p:nvPr/>
          </p:nvSpPr>
          <p:spPr bwMode="auto">
            <a:xfrm>
              <a:off x="1698" y="1922"/>
              <a:ext cx="953" cy="227"/>
            </a:xfrm>
            <a:prstGeom prst="rect">
              <a:avLst/>
            </a:prstGeom>
            <a:noFill/>
            <a:ln w="9525">
              <a:noFill/>
              <a:miter lim="800000"/>
              <a:headEnd/>
              <a:tailEnd/>
            </a:ln>
          </p:spPr>
          <p:txBody>
            <a:bodyPr anchor="ctr"/>
            <a:lstStyle/>
            <a:p>
              <a:r>
                <a:rPr lang="zh-CN" altLang="en-US" b="1" dirty="0">
                  <a:solidFill>
                    <a:schemeClr val="tx1">
                      <a:lumMod val="95000"/>
                      <a:lumOff val="5000"/>
                    </a:schemeClr>
                  </a:solidFill>
                  <a:ea typeface="楷体_GB2312" pitchFamily="49" charset="-122"/>
                </a:rPr>
                <a:t>无障碍通道</a:t>
              </a:r>
            </a:p>
          </p:txBody>
        </p:sp>
      </p:grpSp>
      <p:grpSp>
        <p:nvGrpSpPr>
          <p:cNvPr id="19" name="Group 54"/>
          <p:cNvGrpSpPr>
            <a:grpSpLocks/>
          </p:cNvGrpSpPr>
          <p:nvPr/>
        </p:nvGrpSpPr>
        <p:grpSpPr bwMode="auto">
          <a:xfrm>
            <a:off x="6591300" y="2565400"/>
            <a:ext cx="1581150" cy="863600"/>
            <a:chOff x="1655" y="1434"/>
            <a:chExt cx="996" cy="958"/>
          </a:xfrm>
        </p:grpSpPr>
        <p:grpSp>
          <p:nvGrpSpPr>
            <p:cNvPr id="32798" name="Group 55"/>
            <p:cNvGrpSpPr>
              <a:grpSpLocks/>
            </p:cNvGrpSpPr>
            <p:nvPr/>
          </p:nvGrpSpPr>
          <p:grpSpPr bwMode="auto">
            <a:xfrm>
              <a:off x="1655" y="1434"/>
              <a:ext cx="960" cy="958"/>
              <a:chOff x="2016" y="1920"/>
              <a:chExt cx="1680" cy="1680"/>
            </a:xfrm>
          </p:grpSpPr>
          <p:sp>
            <p:nvSpPr>
              <p:cNvPr id="191544" name="Oval 56"/>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51373"/>
                      <a:invGamma/>
                    </a:schemeClr>
                  </a:gs>
                </a:gsLst>
                <a:lin ang="5400000" scaled="1"/>
              </a:gradFill>
              <a:ln w="9525">
                <a:noFill/>
                <a:round/>
                <a:headEnd/>
                <a:tailEnd/>
              </a:ln>
              <a:effectLst/>
            </p:spPr>
            <p:txBody>
              <a:bodyPr wrap="none" anchor="ctr"/>
              <a:lstStyle/>
              <a:p>
                <a:pPr>
                  <a:defRPr/>
                </a:pPr>
                <a:endParaRPr lang="zh-CN" altLang="en-US"/>
              </a:p>
            </p:txBody>
          </p:sp>
          <p:sp>
            <p:nvSpPr>
              <p:cNvPr id="191545" name="Freeform 57"/>
              <p:cNvSpPr>
                <a:spLocks/>
              </p:cNvSpPr>
              <p:nvPr/>
            </p:nvSpPr>
            <p:spPr bwMode="gray">
              <a:xfrm>
                <a:off x="2208" y="1948"/>
                <a:ext cx="1295" cy="633"/>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w="0">
                <a:noFill/>
                <a:prstDash val="solid"/>
                <a:round/>
                <a:headEnd/>
                <a:tailEnd/>
              </a:ln>
              <a:effectLst/>
            </p:spPr>
            <p:txBody>
              <a:bodyPr/>
              <a:lstStyle/>
              <a:p>
                <a:pPr>
                  <a:defRPr/>
                </a:pPr>
                <a:endParaRPr lang="zh-CN" altLang="en-US"/>
              </a:p>
            </p:txBody>
          </p:sp>
        </p:grpSp>
        <p:sp>
          <p:nvSpPr>
            <p:cNvPr id="32799" name="Rectangle 58"/>
            <p:cNvSpPr>
              <a:spLocks noChangeArrowheads="1"/>
            </p:cNvSpPr>
            <p:nvPr/>
          </p:nvSpPr>
          <p:spPr bwMode="auto">
            <a:xfrm>
              <a:off x="1698" y="1922"/>
              <a:ext cx="953" cy="227"/>
            </a:xfrm>
            <a:prstGeom prst="rect">
              <a:avLst/>
            </a:prstGeom>
            <a:noFill/>
            <a:ln w="9525">
              <a:noFill/>
              <a:miter lim="800000"/>
              <a:headEnd/>
              <a:tailEnd/>
            </a:ln>
          </p:spPr>
          <p:txBody>
            <a:bodyPr anchor="ctr"/>
            <a:lstStyle/>
            <a:p>
              <a:r>
                <a:rPr lang="zh-CN" altLang="en-US" b="1" dirty="0">
                  <a:solidFill>
                    <a:schemeClr val="tx1">
                      <a:lumMod val="95000"/>
                      <a:lumOff val="5000"/>
                    </a:schemeClr>
                  </a:solidFill>
                  <a:ea typeface="楷体_GB2312" pitchFamily="49" charset="-122"/>
                </a:rPr>
                <a:t>报名考试</a:t>
              </a:r>
            </a:p>
          </p:txBody>
        </p:sp>
      </p:grpSp>
      <p:grpSp>
        <p:nvGrpSpPr>
          <p:cNvPr id="21" name="Group 59"/>
          <p:cNvGrpSpPr>
            <a:grpSpLocks/>
          </p:cNvGrpSpPr>
          <p:nvPr/>
        </p:nvGrpSpPr>
        <p:grpSpPr bwMode="auto">
          <a:xfrm>
            <a:off x="1908175" y="1268413"/>
            <a:ext cx="1581150" cy="863600"/>
            <a:chOff x="1655" y="1434"/>
            <a:chExt cx="996" cy="958"/>
          </a:xfrm>
        </p:grpSpPr>
        <p:grpSp>
          <p:nvGrpSpPr>
            <p:cNvPr id="32794" name="Group 60"/>
            <p:cNvGrpSpPr>
              <a:grpSpLocks/>
            </p:cNvGrpSpPr>
            <p:nvPr/>
          </p:nvGrpSpPr>
          <p:grpSpPr bwMode="auto">
            <a:xfrm>
              <a:off x="1655" y="1434"/>
              <a:ext cx="960" cy="958"/>
              <a:chOff x="2016" y="1920"/>
              <a:chExt cx="1680" cy="1680"/>
            </a:xfrm>
          </p:grpSpPr>
          <p:sp>
            <p:nvSpPr>
              <p:cNvPr id="191549" name="Oval 61"/>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51373"/>
                      <a:invGamma/>
                    </a:schemeClr>
                  </a:gs>
                </a:gsLst>
                <a:lin ang="5400000" scaled="1"/>
              </a:gradFill>
              <a:ln w="9525">
                <a:noFill/>
                <a:round/>
                <a:headEnd/>
                <a:tailEnd/>
              </a:ln>
              <a:effectLst/>
            </p:spPr>
            <p:txBody>
              <a:bodyPr wrap="none" anchor="ctr"/>
              <a:lstStyle/>
              <a:p>
                <a:pPr>
                  <a:defRPr/>
                </a:pPr>
                <a:endParaRPr lang="zh-CN" altLang="en-US"/>
              </a:p>
            </p:txBody>
          </p:sp>
          <p:sp>
            <p:nvSpPr>
              <p:cNvPr id="191550" name="Freeform 62"/>
              <p:cNvSpPr>
                <a:spLocks/>
              </p:cNvSpPr>
              <p:nvPr/>
            </p:nvSpPr>
            <p:spPr bwMode="gray">
              <a:xfrm>
                <a:off x="2209" y="1948"/>
                <a:ext cx="1295" cy="633"/>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w="0">
                <a:noFill/>
                <a:prstDash val="solid"/>
                <a:round/>
                <a:headEnd/>
                <a:tailEnd/>
              </a:ln>
              <a:effectLst/>
            </p:spPr>
            <p:txBody>
              <a:bodyPr/>
              <a:lstStyle/>
              <a:p>
                <a:pPr>
                  <a:defRPr/>
                </a:pPr>
                <a:endParaRPr lang="zh-CN" altLang="en-US"/>
              </a:p>
            </p:txBody>
          </p:sp>
        </p:grpSp>
        <p:sp>
          <p:nvSpPr>
            <p:cNvPr id="32795" name="Rectangle 63"/>
            <p:cNvSpPr>
              <a:spLocks noChangeArrowheads="1"/>
            </p:cNvSpPr>
            <p:nvPr/>
          </p:nvSpPr>
          <p:spPr bwMode="auto">
            <a:xfrm>
              <a:off x="1698" y="1922"/>
              <a:ext cx="953" cy="227"/>
            </a:xfrm>
            <a:prstGeom prst="rect">
              <a:avLst/>
            </a:prstGeom>
            <a:noFill/>
            <a:ln w="9525">
              <a:noFill/>
              <a:miter lim="800000"/>
              <a:headEnd/>
              <a:tailEnd/>
            </a:ln>
          </p:spPr>
          <p:txBody>
            <a:bodyPr anchor="ctr"/>
            <a:lstStyle/>
            <a:p>
              <a:r>
                <a:rPr lang="zh-CN" altLang="en-US" b="1" dirty="0">
                  <a:solidFill>
                    <a:schemeClr val="tx1">
                      <a:lumMod val="95000"/>
                      <a:lumOff val="5000"/>
                    </a:schemeClr>
                  </a:solidFill>
                  <a:ea typeface="楷体_GB2312" pitchFamily="49" charset="-122"/>
                </a:rPr>
                <a:t>考勤管理</a:t>
              </a:r>
            </a:p>
          </p:txBody>
        </p:sp>
      </p:grpSp>
      <p:grpSp>
        <p:nvGrpSpPr>
          <p:cNvPr id="23" name="Group 64"/>
          <p:cNvGrpSpPr>
            <a:grpSpLocks/>
          </p:cNvGrpSpPr>
          <p:nvPr/>
        </p:nvGrpSpPr>
        <p:grpSpPr bwMode="auto">
          <a:xfrm>
            <a:off x="3924300" y="981075"/>
            <a:ext cx="1581150" cy="863600"/>
            <a:chOff x="1655" y="1434"/>
            <a:chExt cx="996" cy="958"/>
          </a:xfrm>
        </p:grpSpPr>
        <p:grpSp>
          <p:nvGrpSpPr>
            <p:cNvPr id="32790" name="Group 65"/>
            <p:cNvGrpSpPr>
              <a:grpSpLocks/>
            </p:cNvGrpSpPr>
            <p:nvPr/>
          </p:nvGrpSpPr>
          <p:grpSpPr bwMode="auto">
            <a:xfrm>
              <a:off x="1655" y="1434"/>
              <a:ext cx="960" cy="958"/>
              <a:chOff x="2016" y="1920"/>
              <a:chExt cx="1680" cy="1680"/>
            </a:xfrm>
          </p:grpSpPr>
          <p:sp>
            <p:nvSpPr>
              <p:cNvPr id="191554" name="Oval 66"/>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51373"/>
                      <a:invGamma/>
                    </a:schemeClr>
                  </a:gs>
                </a:gsLst>
                <a:lin ang="5400000" scaled="1"/>
              </a:gradFill>
              <a:ln w="9525">
                <a:noFill/>
                <a:round/>
                <a:headEnd/>
                <a:tailEnd/>
              </a:ln>
              <a:effectLst/>
            </p:spPr>
            <p:txBody>
              <a:bodyPr wrap="none" anchor="ctr"/>
              <a:lstStyle/>
              <a:p>
                <a:pPr>
                  <a:defRPr/>
                </a:pPr>
                <a:endParaRPr lang="zh-CN" altLang="en-US"/>
              </a:p>
            </p:txBody>
          </p:sp>
          <p:sp>
            <p:nvSpPr>
              <p:cNvPr id="191555" name="Freeform 67"/>
              <p:cNvSpPr>
                <a:spLocks/>
              </p:cNvSpPr>
              <p:nvPr/>
            </p:nvSpPr>
            <p:spPr bwMode="gray">
              <a:xfrm>
                <a:off x="2209" y="1948"/>
                <a:ext cx="1295" cy="633"/>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w="0">
                <a:noFill/>
                <a:prstDash val="solid"/>
                <a:round/>
                <a:headEnd/>
                <a:tailEnd/>
              </a:ln>
              <a:effectLst/>
            </p:spPr>
            <p:txBody>
              <a:bodyPr/>
              <a:lstStyle/>
              <a:p>
                <a:pPr>
                  <a:defRPr/>
                </a:pPr>
                <a:endParaRPr lang="zh-CN" altLang="en-US"/>
              </a:p>
            </p:txBody>
          </p:sp>
        </p:grpSp>
        <p:sp>
          <p:nvSpPr>
            <p:cNvPr id="32791" name="Rectangle 68"/>
            <p:cNvSpPr>
              <a:spLocks noChangeArrowheads="1"/>
            </p:cNvSpPr>
            <p:nvPr/>
          </p:nvSpPr>
          <p:spPr bwMode="auto">
            <a:xfrm>
              <a:off x="1698" y="1922"/>
              <a:ext cx="953" cy="227"/>
            </a:xfrm>
            <a:prstGeom prst="rect">
              <a:avLst/>
            </a:prstGeom>
            <a:noFill/>
            <a:ln w="9525">
              <a:noFill/>
              <a:miter lim="800000"/>
              <a:headEnd/>
              <a:tailEnd/>
            </a:ln>
          </p:spPr>
          <p:txBody>
            <a:bodyPr anchor="ctr"/>
            <a:lstStyle/>
            <a:p>
              <a:r>
                <a:rPr lang="zh-CN" altLang="en-US" b="1" dirty="0">
                  <a:solidFill>
                    <a:schemeClr val="tx1">
                      <a:lumMod val="95000"/>
                      <a:lumOff val="5000"/>
                    </a:schemeClr>
                  </a:solidFill>
                  <a:ea typeface="楷体_GB2312" pitchFamily="49" charset="-122"/>
                </a:rPr>
                <a:t>通道管理</a:t>
              </a:r>
            </a:p>
          </p:txBody>
        </p:sp>
      </p:grpSp>
      <p:grpSp>
        <p:nvGrpSpPr>
          <p:cNvPr id="25" name="Group 69"/>
          <p:cNvGrpSpPr>
            <a:grpSpLocks/>
          </p:cNvGrpSpPr>
          <p:nvPr/>
        </p:nvGrpSpPr>
        <p:grpSpPr bwMode="auto">
          <a:xfrm>
            <a:off x="6015038" y="1412875"/>
            <a:ext cx="1581150" cy="863600"/>
            <a:chOff x="1655" y="1434"/>
            <a:chExt cx="996" cy="958"/>
          </a:xfrm>
        </p:grpSpPr>
        <p:grpSp>
          <p:nvGrpSpPr>
            <p:cNvPr id="32786" name="Group 70"/>
            <p:cNvGrpSpPr>
              <a:grpSpLocks/>
            </p:cNvGrpSpPr>
            <p:nvPr/>
          </p:nvGrpSpPr>
          <p:grpSpPr bwMode="auto">
            <a:xfrm>
              <a:off x="1655" y="1434"/>
              <a:ext cx="960" cy="958"/>
              <a:chOff x="2016" y="1920"/>
              <a:chExt cx="1680" cy="1680"/>
            </a:xfrm>
          </p:grpSpPr>
          <p:sp>
            <p:nvSpPr>
              <p:cNvPr id="191559" name="Oval 71"/>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51373"/>
                      <a:invGamma/>
                    </a:schemeClr>
                  </a:gs>
                </a:gsLst>
                <a:lin ang="5400000" scaled="1"/>
              </a:gradFill>
              <a:ln w="9525">
                <a:noFill/>
                <a:round/>
                <a:headEnd/>
                <a:tailEnd/>
              </a:ln>
              <a:effectLst/>
            </p:spPr>
            <p:txBody>
              <a:bodyPr wrap="none" anchor="ctr"/>
              <a:lstStyle/>
              <a:p>
                <a:pPr>
                  <a:defRPr/>
                </a:pPr>
                <a:endParaRPr lang="zh-CN" altLang="en-US"/>
              </a:p>
            </p:txBody>
          </p:sp>
          <p:sp>
            <p:nvSpPr>
              <p:cNvPr id="191560" name="Freeform 72"/>
              <p:cNvSpPr>
                <a:spLocks/>
              </p:cNvSpPr>
              <p:nvPr/>
            </p:nvSpPr>
            <p:spPr bwMode="gray">
              <a:xfrm>
                <a:off x="2209" y="1948"/>
                <a:ext cx="1295" cy="633"/>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w="0">
                <a:noFill/>
                <a:prstDash val="solid"/>
                <a:round/>
                <a:headEnd/>
                <a:tailEnd/>
              </a:ln>
              <a:effectLst/>
            </p:spPr>
            <p:txBody>
              <a:bodyPr/>
              <a:lstStyle/>
              <a:p>
                <a:pPr>
                  <a:defRPr/>
                </a:pPr>
                <a:endParaRPr lang="zh-CN" altLang="en-US"/>
              </a:p>
            </p:txBody>
          </p:sp>
        </p:grpSp>
        <p:sp>
          <p:nvSpPr>
            <p:cNvPr id="32787" name="Rectangle 73"/>
            <p:cNvSpPr>
              <a:spLocks noChangeArrowheads="1"/>
            </p:cNvSpPr>
            <p:nvPr/>
          </p:nvSpPr>
          <p:spPr bwMode="auto">
            <a:xfrm>
              <a:off x="1698" y="1922"/>
              <a:ext cx="953" cy="227"/>
            </a:xfrm>
            <a:prstGeom prst="rect">
              <a:avLst/>
            </a:prstGeom>
            <a:noFill/>
            <a:ln w="9525">
              <a:noFill/>
              <a:miter lim="800000"/>
              <a:headEnd/>
              <a:tailEnd/>
            </a:ln>
          </p:spPr>
          <p:txBody>
            <a:bodyPr anchor="ctr"/>
            <a:lstStyle/>
            <a:p>
              <a:r>
                <a:rPr lang="en-US" altLang="zh-CN" b="1">
                  <a:ea typeface="楷体_GB2312" pitchFamily="49" charset="-122"/>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91526"/>
                                        </p:tgtEl>
                                        <p:attrNameLst>
                                          <p:attrName>style.visibility</p:attrName>
                                        </p:attrNameLst>
                                      </p:cBhvr>
                                      <p:to>
                                        <p:strVal val="visible"/>
                                      </p:to>
                                    </p:set>
                                    <p:animEffect transition="in" filter="strips(upRight)">
                                      <p:cBhvr>
                                        <p:cTn id="7" dur="500"/>
                                        <p:tgtEl>
                                          <p:spTgt spid="191526"/>
                                        </p:tgtEl>
                                      </p:cBhvr>
                                    </p:animEffect>
                                  </p:childTnLst>
                                </p:cTn>
                              </p:par>
                              <p:par>
                                <p:cTn id="8" presetID="18" presetClass="entr" presetSubtype="3"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strips(upRight)">
                                      <p:cBhvr>
                                        <p:cTn id="10" dur="500"/>
                                        <p:tgtEl>
                                          <p:spTgt spid="13"/>
                                        </p:tgtEl>
                                      </p:cBhvr>
                                    </p:animEffect>
                                  </p:childTnLst>
                                </p:cTn>
                              </p:par>
                              <p:par>
                                <p:cTn id="11" presetID="18" presetClass="entr" presetSubtype="3"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strips(upRight)">
                                      <p:cBhvr>
                                        <p:cTn id="13" dur="500"/>
                                        <p:tgtEl>
                                          <p:spTgt spid="15"/>
                                        </p:tgtEl>
                                      </p:cBhvr>
                                    </p:animEffect>
                                  </p:childTnLst>
                                </p:cTn>
                              </p:par>
                              <p:par>
                                <p:cTn id="14" presetID="18" presetClass="entr" presetSubtype="3"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strips(upRight)">
                                      <p:cBhvr>
                                        <p:cTn id="16" dur="500"/>
                                        <p:tgtEl>
                                          <p:spTgt spid="17"/>
                                        </p:tgtEl>
                                      </p:cBhvr>
                                    </p:animEffect>
                                  </p:childTnLst>
                                </p:cTn>
                              </p:par>
                              <p:par>
                                <p:cTn id="17" presetID="18" presetClass="entr" presetSubtype="3"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strips(upRight)">
                                      <p:cBhvr>
                                        <p:cTn id="19" dur="500"/>
                                        <p:tgtEl>
                                          <p:spTgt spid="19"/>
                                        </p:tgtEl>
                                      </p:cBhvr>
                                    </p:animEffect>
                                  </p:childTnLst>
                                </p:cTn>
                              </p:par>
                              <p:par>
                                <p:cTn id="20" presetID="18" presetClass="entr" presetSubtype="3"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strips(upRight)">
                                      <p:cBhvr>
                                        <p:cTn id="22" dur="500"/>
                                        <p:tgtEl>
                                          <p:spTgt spid="25"/>
                                        </p:tgtEl>
                                      </p:cBhvr>
                                    </p:animEffect>
                                  </p:childTnLst>
                                </p:cTn>
                              </p:par>
                              <p:par>
                                <p:cTn id="23" presetID="18" presetClass="entr" presetSubtype="3"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strips(upRight)">
                                      <p:cBhvr>
                                        <p:cTn id="25" dur="500"/>
                                        <p:tgtEl>
                                          <p:spTgt spid="23"/>
                                        </p:tgtEl>
                                      </p:cBhvr>
                                    </p:animEffect>
                                  </p:childTnLst>
                                </p:cTn>
                              </p:par>
                              <p:par>
                                <p:cTn id="26" presetID="18" presetClass="entr" presetSubtype="3"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strips(upRight)">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bwMode="auto">
          <a:xfrm>
            <a:off x="34925" y="1125363"/>
            <a:ext cx="2305050" cy="5688013"/>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10000"/>
              </a:lnSpc>
              <a:buClr>
                <a:srgbClr val="A72127"/>
              </a:buClr>
              <a:buFont typeface="Wingdings" pitchFamily="2" charset="2"/>
              <a:buChar char="q"/>
            </a:pPr>
            <a:r>
              <a:rPr lang="zh-CN" altLang="en-US" sz="2000" b="1" dirty="0" smtClean="0">
                <a:latin typeface="黑体" pitchFamily="49" charset="-122"/>
                <a:ea typeface="黑体" pitchFamily="49" charset="-122"/>
              </a:rPr>
              <a:t>系统特点</a:t>
            </a:r>
          </a:p>
          <a:p>
            <a:pPr lvl="1" eaLnBrk="1" hangingPunct="1">
              <a:lnSpc>
                <a:spcPct val="80000"/>
              </a:lnSpc>
              <a:buClr>
                <a:srgbClr val="A72127"/>
              </a:buClr>
            </a:pPr>
            <a:r>
              <a:rPr lang="zh-CN" altLang="en-US" sz="1600" dirty="0" smtClean="0">
                <a:latin typeface="黑体" pitchFamily="49" charset="-122"/>
                <a:ea typeface="黑体" pitchFamily="49" charset="-122"/>
              </a:rPr>
              <a:t>支持排班和非排班两种模式</a:t>
            </a:r>
          </a:p>
          <a:p>
            <a:pPr lvl="1" eaLnBrk="1" hangingPunct="1">
              <a:lnSpc>
                <a:spcPct val="80000"/>
              </a:lnSpc>
              <a:buClr>
                <a:srgbClr val="A72127"/>
              </a:buClr>
            </a:pPr>
            <a:r>
              <a:rPr lang="zh-CN" altLang="en-US" sz="1600" dirty="0" smtClean="0">
                <a:latin typeface="黑体" pitchFamily="49" charset="-122"/>
                <a:ea typeface="黑体" pitchFamily="49" charset="-122"/>
              </a:rPr>
              <a:t>支持脱机模式</a:t>
            </a:r>
          </a:p>
          <a:p>
            <a:pPr lvl="1" eaLnBrk="1" hangingPunct="1">
              <a:lnSpc>
                <a:spcPct val="80000"/>
              </a:lnSpc>
              <a:buClr>
                <a:srgbClr val="A72127"/>
              </a:buClr>
            </a:pPr>
            <a:r>
              <a:rPr lang="zh-CN" altLang="en-US" sz="1600" dirty="0" smtClean="0">
                <a:latin typeface="黑体" pitchFamily="49" charset="-122"/>
                <a:ea typeface="黑体" pitchFamily="49" charset="-122"/>
              </a:rPr>
              <a:t>考勤制度、工作时间个性设置</a:t>
            </a:r>
          </a:p>
          <a:p>
            <a:pPr lvl="1" eaLnBrk="1" hangingPunct="1">
              <a:lnSpc>
                <a:spcPct val="80000"/>
              </a:lnSpc>
              <a:buClr>
                <a:srgbClr val="A72127"/>
              </a:buClr>
            </a:pPr>
            <a:r>
              <a:rPr lang="zh-CN" altLang="en-US" sz="1600" dirty="0" smtClean="0">
                <a:latin typeface="黑体" pitchFamily="49" charset="-122"/>
                <a:ea typeface="黑体" pitchFamily="49" charset="-122"/>
              </a:rPr>
              <a:t>分级授权，适合各个业务部门单独管理</a:t>
            </a:r>
          </a:p>
          <a:p>
            <a:pPr lvl="1" eaLnBrk="1" hangingPunct="1">
              <a:lnSpc>
                <a:spcPct val="80000"/>
              </a:lnSpc>
              <a:buClr>
                <a:srgbClr val="A72127"/>
              </a:buClr>
            </a:pPr>
            <a:r>
              <a:rPr lang="zh-CN" altLang="en-US" sz="1600" dirty="0" smtClean="0">
                <a:latin typeface="黑体" pitchFamily="49" charset="-122"/>
                <a:ea typeface="黑体" pitchFamily="49" charset="-122"/>
              </a:rPr>
              <a:t>支持网上请假申请审批</a:t>
            </a:r>
          </a:p>
          <a:p>
            <a:pPr lvl="1" eaLnBrk="1" hangingPunct="1">
              <a:lnSpc>
                <a:spcPct val="80000"/>
              </a:lnSpc>
              <a:buClr>
                <a:srgbClr val="A72127"/>
              </a:buClr>
            </a:pPr>
            <a:r>
              <a:rPr lang="zh-CN" altLang="en-US" sz="1600" dirty="0" smtClean="0">
                <a:latin typeface="黑体" pitchFamily="49" charset="-122"/>
                <a:ea typeface="黑体" pitchFamily="49" charset="-122"/>
              </a:rPr>
              <a:t>目前没有考虑与人事、工资等系统的接口</a:t>
            </a:r>
            <a:r>
              <a:rPr lang="zh-CN" altLang="en-US" sz="1800" dirty="0" smtClean="0">
                <a:latin typeface="黑体" pitchFamily="49" charset="-122"/>
                <a:ea typeface="黑体" pitchFamily="49" charset="-122"/>
              </a:rPr>
              <a:t>。</a:t>
            </a:r>
          </a:p>
          <a:p>
            <a:pPr eaLnBrk="1" hangingPunct="1">
              <a:lnSpc>
                <a:spcPct val="110000"/>
              </a:lnSpc>
              <a:buClr>
                <a:srgbClr val="A72127"/>
              </a:buClr>
              <a:buFont typeface="Wingdings" pitchFamily="2" charset="2"/>
              <a:buChar char="q"/>
            </a:pPr>
            <a:r>
              <a:rPr lang="zh-CN" altLang="en-US" sz="2000" b="1" dirty="0" smtClean="0">
                <a:latin typeface="黑体" pitchFamily="49" charset="-122"/>
                <a:ea typeface="黑体" pitchFamily="49" charset="-122"/>
              </a:rPr>
              <a:t>功能介绍</a:t>
            </a:r>
          </a:p>
          <a:p>
            <a:pPr lvl="1" eaLnBrk="1" hangingPunct="1">
              <a:lnSpc>
                <a:spcPct val="80000"/>
              </a:lnSpc>
              <a:buClr>
                <a:srgbClr val="A72127"/>
              </a:buClr>
            </a:pPr>
            <a:r>
              <a:rPr lang="zh-CN" altLang="en-US" sz="1600" dirty="0" smtClean="0">
                <a:latin typeface="黑体" pitchFamily="49" charset="-122"/>
                <a:ea typeface="黑体" pitchFamily="49" charset="-122"/>
              </a:rPr>
              <a:t>管理员权限管理</a:t>
            </a:r>
          </a:p>
          <a:p>
            <a:pPr lvl="1" eaLnBrk="1" hangingPunct="1">
              <a:lnSpc>
                <a:spcPct val="80000"/>
              </a:lnSpc>
              <a:buClr>
                <a:srgbClr val="A72127"/>
              </a:buClr>
            </a:pPr>
            <a:r>
              <a:rPr lang="zh-CN" altLang="en-US" sz="1600" dirty="0" smtClean="0">
                <a:latin typeface="黑体" pitchFamily="49" charset="-122"/>
                <a:ea typeface="黑体" pitchFamily="49" charset="-122"/>
              </a:rPr>
              <a:t>考勤参数设置</a:t>
            </a:r>
          </a:p>
          <a:p>
            <a:pPr lvl="1" eaLnBrk="1" hangingPunct="1">
              <a:lnSpc>
                <a:spcPct val="80000"/>
              </a:lnSpc>
              <a:buClr>
                <a:srgbClr val="A72127"/>
              </a:buClr>
            </a:pPr>
            <a:r>
              <a:rPr lang="zh-CN" altLang="en-US" sz="1600" dirty="0" smtClean="0">
                <a:latin typeface="黑体" pitchFamily="49" charset="-122"/>
                <a:ea typeface="黑体" pitchFamily="49" charset="-122"/>
              </a:rPr>
              <a:t>考勤排班管理</a:t>
            </a:r>
          </a:p>
          <a:p>
            <a:pPr lvl="1" eaLnBrk="1" hangingPunct="1">
              <a:lnSpc>
                <a:spcPct val="80000"/>
              </a:lnSpc>
              <a:buClr>
                <a:srgbClr val="A72127"/>
              </a:buClr>
            </a:pPr>
            <a:r>
              <a:rPr lang="zh-CN" altLang="en-US" sz="1600" dirty="0" smtClean="0">
                <a:latin typeface="黑体" pitchFamily="49" charset="-122"/>
                <a:ea typeface="黑体" pitchFamily="49" charset="-122"/>
              </a:rPr>
              <a:t>考勤业务处理</a:t>
            </a:r>
          </a:p>
          <a:p>
            <a:pPr lvl="1" eaLnBrk="1" hangingPunct="1">
              <a:lnSpc>
                <a:spcPct val="80000"/>
              </a:lnSpc>
              <a:buClr>
                <a:srgbClr val="A72127"/>
              </a:buClr>
            </a:pPr>
            <a:r>
              <a:rPr lang="zh-CN" altLang="en-US" sz="1600" dirty="0" smtClean="0">
                <a:latin typeface="黑体" pitchFamily="49" charset="-122"/>
                <a:ea typeface="黑体" pitchFamily="49" charset="-122"/>
              </a:rPr>
              <a:t>考勤日志管理</a:t>
            </a:r>
          </a:p>
          <a:p>
            <a:pPr lvl="1" eaLnBrk="1" hangingPunct="1">
              <a:lnSpc>
                <a:spcPct val="80000"/>
              </a:lnSpc>
              <a:buClr>
                <a:srgbClr val="A72127"/>
              </a:buClr>
            </a:pPr>
            <a:r>
              <a:rPr lang="zh-CN" altLang="en-US" sz="1600" dirty="0" smtClean="0">
                <a:latin typeface="黑体" pitchFamily="49" charset="-122"/>
                <a:ea typeface="黑体" pitchFamily="49" charset="-122"/>
              </a:rPr>
              <a:t>考勤统计分析</a:t>
            </a:r>
          </a:p>
        </p:txBody>
      </p:sp>
      <p:pic>
        <p:nvPicPr>
          <p:cNvPr id="33796" name="Picture 4"/>
          <p:cNvPicPr>
            <a:picLocks noChangeAspect="1" noChangeArrowheads="1"/>
          </p:cNvPicPr>
          <p:nvPr/>
        </p:nvPicPr>
        <p:blipFill rotWithShape="1">
          <a:blip r:embed="rId3" cstate="print"/>
          <a:srcRect t="23449" b="7240"/>
          <a:stretch/>
        </p:blipFill>
        <p:spPr bwMode="auto">
          <a:xfrm>
            <a:off x="2376487" y="2658139"/>
            <a:ext cx="6732587" cy="3253563"/>
          </a:xfrm>
          <a:prstGeom prst="rect">
            <a:avLst/>
          </a:prstGeom>
          <a:noFill/>
          <a:ln w="9525">
            <a:noFill/>
            <a:miter lim="800000"/>
            <a:headEnd/>
            <a:tailEnd/>
          </a:ln>
        </p:spPr>
      </p:pic>
      <p:sp>
        <p:nvSpPr>
          <p:cNvPr id="2" name="矩形 1"/>
          <p:cNvSpPr/>
          <p:nvPr/>
        </p:nvSpPr>
        <p:spPr>
          <a:xfrm>
            <a:off x="5076056" y="404664"/>
            <a:ext cx="2852063" cy="369332"/>
          </a:xfrm>
          <a:prstGeom prst="rect">
            <a:avLst/>
          </a:prstGeom>
        </p:spPr>
        <p:txBody>
          <a:bodyPr wrap="none">
            <a:spAutoFit/>
          </a:bodyPr>
          <a:lstStyle/>
          <a:p>
            <a:r>
              <a:rPr lang="zh-CN" altLang="en-US" dirty="0">
                <a:solidFill>
                  <a:schemeClr val="bg1"/>
                </a:solidFill>
                <a:latin typeface="黑体" pitchFamily="49" charset="-122"/>
                <a:ea typeface="黑体" pitchFamily="49" charset="-122"/>
              </a:rPr>
              <a:t>身份识别类应用</a:t>
            </a:r>
            <a:r>
              <a:rPr lang="en-US" altLang="zh-CN" dirty="0">
                <a:solidFill>
                  <a:schemeClr val="bg1"/>
                </a:solidFill>
                <a:latin typeface="黑体" pitchFamily="49" charset="-122"/>
                <a:ea typeface="黑体" pitchFamily="49" charset="-122"/>
              </a:rPr>
              <a:t>--</a:t>
            </a:r>
            <a:r>
              <a:rPr lang="zh-CN" altLang="en-US" sz="1600" dirty="0">
                <a:solidFill>
                  <a:schemeClr val="bg1"/>
                </a:solidFill>
                <a:ea typeface="黑体" pitchFamily="49" charset="-122"/>
              </a:rPr>
              <a:t>考勤管理</a:t>
            </a:r>
            <a:endParaRPr lang="zh-CN" alt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bwMode="auto">
          <a:xfrm>
            <a:off x="34925" y="1125363"/>
            <a:ext cx="2305050" cy="5688013"/>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10000"/>
              </a:lnSpc>
              <a:buClr>
                <a:srgbClr val="A72127"/>
              </a:buClr>
              <a:buFont typeface="Wingdings" pitchFamily="2" charset="2"/>
              <a:buChar char="q"/>
            </a:pPr>
            <a:r>
              <a:rPr lang="zh-CN" altLang="en-US" sz="1800" b="1" dirty="0" smtClean="0">
                <a:latin typeface="黑体" pitchFamily="49" charset="-122"/>
                <a:ea typeface="黑体" pitchFamily="49" charset="-122"/>
              </a:rPr>
              <a:t>系统特点</a:t>
            </a:r>
          </a:p>
          <a:p>
            <a:pPr lvl="1" eaLnBrk="1" hangingPunct="1">
              <a:lnSpc>
                <a:spcPct val="80000"/>
              </a:lnSpc>
              <a:buClr>
                <a:srgbClr val="A72127"/>
              </a:buClr>
            </a:pPr>
            <a:r>
              <a:rPr lang="zh-CN" altLang="en-US" sz="1600" dirty="0" smtClean="0">
                <a:latin typeface="黑体" pitchFamily="49" charset="-122"/>
                <a:ea typeface="黑体" pitchFamily="49" charset="-122"/>
              </a:rPr>
              <a:t>支持联机和脱机两种模式</a:t>
            </a:r>
          </a:p>
          <a:p>
            <a:pPr lvl="1" eaLnBrk="1" hangingPunct="1">
              <a:lnSpc>
                <a:spcPct val="80000"/>
              </a:lnSpc>
              <a:buClr>
                <a:srgbClr val="A72127"/>
              </a:buClr>
            </a:pPr>
            <a:r>
              <a:rPr lang="en-US" altLang="zh-CN" sz="1600" dirty="0" smtClean="0">
                <a:latin typeface="黑体" pitchFamily="49" charset="-122"/>
                <a:ea typeface="黑体" pitchFamily="49" charset="-122"/>
              </a:rPr>
              <a:t>Email&amp;</a:t>
            </a:r>
            <a:r>
              <a:rPr lang="zh-CN" altLang="en-US" sz="1600" dirty="0" smtClean="0">
                <a:latin typeface="黑体" pitchFamily="49" charset="-122"/>
                <a:ea typeface="黑体" pitchFamily="49" charset="-122"/>
              </a:rPr>
              <a:t>短信会议通知</a:t>
            </a:r>
          </a:p>
          <a:p>
            <a:pPr lvl="1" eaLnBrk="1" hangingPunct="1">
              <a:lnSpc>
                <a:spcPct val="80000"/>
              </a:lnSpc>
              <a:buClr>
                <a:srgbClr val="A72127"/>
              </a:buClr>
            </a:pPr>
            <a:r>
              <a:rPr lang="zh-CN" altLang="en-US" sz="1600" dirty="0" smtClean="0">
                <a:latin typeface="黑体" pitchFamily="49" charset="-122"/>
                <a:ea typeface="黑体" pitchFamily="49" charset="-122"/>
              </a:rPr>
              <a:t>会议现场实时反映签到情况，一目了然</a:t>
            </a:r>
          </a:p>
          <a:p>
            <a:pPr lvl="1" eaLnBrk="1" hangingPunct="1">
              <a:lnSpc>
                <a:spcPct val="80000"/>
              </a:lnSpc>
              <a:buClr>
                <a:srgbClr val="A72127"/>
              </a:buClr>
            </a:pPr>
            <a:r>
              <a:rPr lang="zh-CN" altLang="en-US" sz="1600" dirty="0" smtClean="0">
                <a:latin typeface="黑体" pitchFamily="49" charset="-122"/>
                <a:ea typeface="黑体" pitchFamily="49" charset="-122"/>
              </a:rPr>
              <a:t>支持代表团签到、无卡签到、替代签到、批量无卡签到等。</a:t>
            </a:r>
          </a:p>
          <a:p>
            <a:pPr eaLnBrk="1" hangingPunct="1">
              <a:lnSpc>
                <a:spcPct val="110000"/>
              </a:lnSpc>
              <a:buClr>
                <a:srgbClr val="A72127"/>
              </a:buClr>
              <a:buFont typeface="Wingdings" pitchFamily="2" charset="2"/>
              <a:buChar char="q"/>
            </a:pPr>
            <a:r>
              <a:rPr lang="zh-CN" altLang="en-US" sz="1800" b="1" dirty="0" smtClean="0">
                <a:latin typeface="黑体" pitchFamily="49" charset="-122"/>
                <a:ea typeface="黑体" pitchFamily="49" charset="-122"/>
              </a:rPr>
              <a:t>功能介绍</a:t>
            </a:r>
          </a:p>
          <a:p>
            <a:pPr lvl="1" eaLnBrk="1" hangingPunct="1">
              <a:lnSpc>
                <a:spcPct val="80000"/>
              </a:lnSpc>
              <a:buClr>
                <a:srgbClr val="A72127"/>
              </a:buClr>
            </a:pPr>
            <a:r>
              <a:rPr lang="zh-CN" altLang="en-US" sz="1600" dirty="0" smtClean="0">
                <a:latin typeface="黑体" pitchFamily="49" charset="-122"/>
                <a:ea typeface="黑体" pitchFamily="49" charset="-122"/>
              </a:rPr>
              <a:t>管理员权限管理</a:t>
            </a:r>
          </a:p>
          <a:p>
            <a:pPr lvl="1" eaLnBrk="1" hangingPunct="1">
              <a:lnSpc>
                <a:spcPct val="80000"/>
              </a:lnSpc>
              <a:buClr>
                <a:srgbClr val="A72127"/>
              </a:buClr>
            </a:pPr>
            <a:r>
              <a:rPr lang="zh-CN" altLang="en-US" sz="1600" dirty="0" smtClean="0">
                <a:latin typeface="黑体" pitchFamily="49" charset="-122"/>
                <a:ea typeface="黑体" pitchFamily="49" charset="-122"/>
              </a:rPr>
              <a:t>签到参数管理</a:t>
            </a:r>
          </a:p>
          <a:p>
            <a:pPr lvl="1" eaLnBrk="1" hangingPunct="1">
              <a:lnSpc>
                <a:spcPct val="80000"/>
              </a:lnSpc>
              <a:buClr>
                <a:srgbClr val="A72127"/>
              </a:buClr>
            </a:pPr>
            <a:r>
              <a:rPr lang="zh-CN" altLang="en-US" sz="1600" dirty="0" smtClean="0">
                <a:latin typeface="黑体" pitchFamily="49" charset="-122"/>
                <a:ea typeface="黑体" pitchFamily="49" charset="-122"/>
              </a:rPr>
              <a:t>签到人员组管理</a:t>
            </a:r>
          </a:p>
          <a:p>
            <a:pPr lvl="1" eaLnBrk="1" hangingPunct="1">
              <a:lnSpc>
                <a:spcPct val="80000"/>
              </a:lnSpc>
              <a:buClr>
                <a:srgbClr val="A72127"/>
              </a:buClr>
            </a:pPr>
            <a:r>
              <a:rPr lang="zh-CN" altLang="en-US" sz="1600" dirty="0" smtClean="0">
                <a:latin typeface="黑体" pitchFamily="49" charset="-122"/>
                <a:ea typeface="黑体" pitchFamily="49" charset="-122"/>
              </a:rPr>
              <a:t>会议管理和维护</a:t>
            </a:r>
          </a:p>
          <a:p>
            <a:pPr lvl="1" eaLnBrk="1" hangingPunct="1">
              <a:lnSpc>
                <a:spcPct val="80000"/>
              </a:lnSpc>
              <a:buClr>
                <a:srgbClr val="A72127"/>
              </a:buClr>
            </a:pPr>
            <a:r>
              <a:rPr lang="zh-CN" altLang="en-US" sz="1600" dirty="0" smtClean="0">
                <a:latin typeface="黑体" pitchFamily="49" charset="-122"/>
                <a:ea typeface="黑体" pitchFamily="49" charset="-122"/>
              </a:rPr>
              <a:t>会议现场签到管理。</a:t>
            </a:r>
          </a:p>
          <a:p>
            <a:pPr lvl="1" eaLnBrk="1" hangingPunct="1">
              <a:lnSpc>
                <a:spcPct val="80000"/>
              </a:lnSpc>
              <a:buClr>
                <a:srgbClr val="A72127"/>
              </a:buClr>
            </a:pPr>
            <a:r>
              <a:rPr lang="zh-CN" altLang="en-US" sz="1600" dirty="0" smtClean="0">
                <a:latin typeface="黑体" pitchFamily="49" charset="-122"/>
                <a:ea typeface="黑体" pitchFamily="49" charset="-122"/>
              </a:rPr>
              <a:t>会议签到统计分析</a:t>
            </a:r>
            <a:endParaRPr lang="zh-CN" altLang="en-US" sz="1600" b="1" dirty="0" smtClean="0">
              <a:latin typeface="黑体" pitchFamily="49" charset="-122"/>
              <a:ea typeface="黑体" pitchFamily="49" charset="-122"/>
            </a:endParaRPr>
          </a:p>
        </p:txBody>
      </p:sp>
      <p:pic>
        <p:nvPicPr>
          <p:cNvPr id="219141" name="Picture 5"/>
          <p:cNvPicPr>
            <a:picLocks noChangeAspect="1" noChangeArrowheads="1"/>
          </p:cNvPicPr>
          <p:nvPr/>
        </p:nvPicPr>
        <p:blipFill>
          <a:blip r:embed="rId3" cstate="print"/>
          <a:srcRect/>
          <a:stretch>
            <a:fillRect/>
          </a:stretch>
        </p:blipFill>
        <p:spPr bwMode="auto">
          <a:xfrm>
            <a:off x="2484438" y="1276772"/>
            <a:ext cx="6659562" cy="3808412"/>
          </a:xfrm>
          <a:prstGeom prst="rect">
            <a:avLst/>
          </a:prstGeom>
          <a:noFill/>
          <a:ln w="9525">
            <a:noFill/>
            <a:miter lim="800000"/>
            <a:headEnd/>
            <a:tailEnd/>
          </a:ln>
        </p:spPr>
      </p:pic>
      <p:pic>
        <p:nvPicPr>
          <p:cNvPr id="219142" name="Picture 6"/>
          <p:cNvPicPr>
            <a:picLocks noChangeAspect="1" noChangeArrowheads="1"/>
          </p:cNvPicPr>
          <p:nvPr/>
        </p:nvPicPr>
        <p:blipFill>
          <a:blip r:embed="rId4" cstate="print"/>
          <a:srcRect/>
          <a:stretch>
            <a:fillRect/>
          </a:stretch>
        </p:blipFill>
        <p:spPr bwMode="auto">
          <a:xfrm>
            <a:off x="2484438" y="2842468"/>
            <a:ext cx="6588125" cy="3898900"/>
          </a:xfrm>
          <a:prstGeom prst="rect">
            <a:avLst/>
          </a:prstGeom>
          <a:noFill/>
          <a:ln w="9525">
            <a:noFill/>
            <a:miter lim="800000"/>
            <a:headEnd/>
            <a:tailEnd/>
          </a:ln>
        </p:spPr>
      </p:pic>
      <p:sp>
        <p:nvSpPr>
          <p:cNvPr id="2" name="矩形 1"/>
          <p:cNvSpPr/>
          <p:nvPr/>
        </p:nvSpPr>
        <p:spPr>
          <a:xfrm>
            <a:off x="5004048" y="332656"/>
            <a:ext cx="2852063" cy="369332"/>
          </a:xfrm>
          <a:prstGeom prst="rect">
            <a:avLst/>
          </a:prstGeom>
        </p:spPr>
        <p:txBody>
          <a:bodyPr wrap="none">
            <a:spAutoFit/>
          </a:bodyPr>
          <a:lstStyle/>
          <a:p>
            <a:r>
              <a:rPr lang="zh-CN" altLang="en-US" dirty="0">
                <a:solidFill>
                  <a:schemeClr val="bg1"/>
                </a:solidFill>
                <a:latin typeface="黑体" pitchFamily="49" charset="-122"/>
                <a:ea typeface="黑体" pitchFamily="49" charset="-122"/>
              </a:rPr>
              <a:t>身份识别类应用</a:t>
            </a:r>
            <a:r>
              <a:rPr lang="en-US" altLang="zh-CN" dirty="0">
                <a:solidFill>
                  <a:schemeClr val="bg1"/>
                </a:solidFill>
                <a:latin typeface="黑体" pitchFamily="49" charset="-122"/>
                <a:ea typeface="黑体" pitchFamily="49" charset="-122"/>
              </a:rPr>
              <a:t>--</a:t>
            </a:r>
            <a:r>
              <a:rPr lang="zh-CN" altLang="en-US" sz="1600" dirty="0">
                <a:solidFill>
                  <a:schemeClr val="bg1"/>
                </a:solidFill>
                <a:ea typeface="黑体" pitchFamily="49" charset="-122"/>
              </a:rPr>
              <a:t>会议签到</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219141"/>
                                        </p:tgtEl>
                                        <p:attrNameLst>
                                          <p:attrName>style.visibility</p:attrName>
                                        </p:attrNameLst>
                                      </p:cBhvr>
                                      <p:to>
                                        <p:strVal val="visible"/>
                                      </p:to>
                                    </p:set>
                                    <p:animEffect transition="in" filter="box(in)">
                                      <p:cBhvr>
                                        <p:cTn id="7" dur="500"/>
                                        <p:tgtEl>
                                          <p:spTgt spid="21914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nodeType="clickEffect">
                                  <p:stCondLst>
                                    <p:cond delay="0"/>
                                  </p:stCondLst>
                                  <p:childTnLst>
                                    <p:animEffect transition="out" filter="box(in)">
                                      <p:cBhvr>
                                        <p:cTn id="11" dur="500"/>
                                        <p:tgtEl>
                                          <p:spTgt spid="219141"/>
                                        </p:tgtEl>
                                      </p:cBhvr>
                                    </p:animEffect>
                                    <p:set>
                                      <p:cBhvr>
                                        <p:cTn id="12" dur="1" fill="hold">
                                          <p:stCondLst>
                                            <p:cond delay="499"/>
                                          </p:stCondLst>
                                        </p:cTn>
                                        <p:tgtEl>
                                          <p:spTgt spid="219141"/>
                                        </p:tgtEl>
                                        <p:attrNameLst>
                                          <p:attrName>style.visibility</p:attrName>
                                        </p:attrNameLst>
                                      </p:cBhvr>
                                      <p:to>
                                        <p:strVal val="hidden"/>
                                      </p:to>
                                    </p:set>
                                  </p:childTnLst>
                                </p:cTn>
                              </p:par>
                            </p:childTnLst>
                          </p:cTn>
                        </p:par>
                        <p:par>
                          <p:cTn id="13" fill="hold">
                            <p:stCondLst>
                              <p:cond delay="500"/>
                            </p:stCondLst>
                            <p:childTnLst>
                              <p:par>
                                <p:cTn id="14" presetID="4" presetClass="entr" presetSubtype="16" fill="hold" nodeType="afterEffect">
                                  <p:stCondLst>
                                    <p:cond delay="0"/>
                                  </p:stCondLst>
                                  <p:childTnLst>
                                    <p:set>
                                      <p:cBhvr>
                                        <p:cTn id="15" dur="1" fill="hold">
                                          <p:stCondLst>
                                            <p:cond delay="0"/>
                                          </p:stCondLst>
                                        </p:cTn>
                                        <p:tgtEl>
                                          <p:spTgt spid="219142"/>
                                        </p:tgtEl>
                                        <p:attrNameLst>
                                          <p:attrName>style.visibility</p:attrName>
                                        </p:attrNameLst>
                                      </p:cBhvr>
                                      <p:to>
                                        <p:strVal val="visible"/>
                                      </p:to>
                                    </p:set>
                                    <p:animEffect transition="in" filter="box(in)">
                                      <p:cBhvr>
                                        <p:cTn id="16" dur="500"/>
                                        <p:tgtEl>
                                          <p:spTgt spid="219142"/>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xit" presetSubtype="16" fill="hold" nodeType="clickEffect">
                                  <p:stCondLst>
                                    <p:cond delay="0"/>
                                  </p:stCondLst>
                                  <p:childTnLst>
                                    <p:animEffect transition="out" filter="box(in)">
                                      <p:cBhvr>
                                        <p:cTn id="20" dur="500"/>
                                        <p:tgtEl>
                                          <p:spTgt spid="219142"/>
                                        </p:tgtEl>
                                      </p:cBhvr>
                                    </p:animEffect>
                                    <p:set>
                                      <p:cBhvr>
                                        <p:cTn id="21" dur="1" fill="hold">
                                          <p:stCondLst>
                                            <p:cond delay="499"/>
                                          </p:stCondLst>
                                        </p:cTn>
                                        <p:tgtEl>
                                          <p:spTgt spid="2191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3132</TotalTime>
  <Words>1406</Words>
  <Application>Microsoft Office PowerPoint</Application>
  <PresentationFormat>全屏显示(4:3)</PresentationFormat>
  <Paragraphs>211</Paragraphs>
  <Slides>16</Slides>
  <Notes>3</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PowerPoint 演示文稿</vt:lpstr>
      <vt:lpstr>PowerPoint 演示文稿</vt:lpstr>
      <vt:lpstr>PowerPoint 演示文稿</vt:lpstr>
      <vt:lpstr>智隆校园通功能结构</vt:lpstr>
      <vt:lpstr>智隆校园通功能清单</vt:lpstr>
      <vt:lpstr>金融消费类应用</vt:lpstr>
      <vt:lpstr>身份识别类应用</vt:lpstr>
      <vt:lpstr>PowerPoint 演示文稿</vt:lpstr>
      <vt:lpstr>PowerPoint 演示文稿</vt:lpstr>
      <vt:lpstr>流程整合类应用</vt:lpstr>
      <vt:lpstr>PowerPoint 演示文稿</vt:lpstr>
      <vt:lpstr>PowerPoint 演示文稿</vt:lpstr>
      <vt:lpstr>PowerPoint 演示文稿</vt:lpstr>
      <vt:lpstr>PowerPoint 演示文稿</vt:lpstr>
      <vt:lpstr>PowerPoint 演示文稿</vt:lpstr>
      <vt:lpstr>PowerPoint 演示文稿</vt:lpstr>
    </vt:vector>
  </TitlesOfParts>
  <Company>SunGard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yijin.zhai</dc:creator>
  <cp:lastModifiedBy>phy</cp:lastModifiedBy>
  <cp:revision>186</cp:revision>
  <dcterms:created xsi:type="dcterms:W3CDTF">2007-07-27T06:54:27Z</dcterms:created>
  <dcterms:modified xsi:type="dcterms:W3CDTF">2012-09-22T13:32:18Z</dcterms:modified>
</cp:coreProperties>
</file>