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DB7D133-6374-4D06-A819-3668324D210E}">
  <a:tblStyle styleId="{FDB7D133-6374-4D06-A819-3668324D2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B69DC3-44F1-4491-86C6-E259AA9C19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48C04-809E-4FB2-B5FD-16F7222E8F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06AA0-56EC-4916-ABDB-4844AE3B06A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57963-DF04-4149-A9E1-008E28A0E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62D7D-6C31-49EA-8394-85A7F31CF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142C-6677-43DB-9BCC-C4FF2246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7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lang="e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lvl="0" indent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lang="e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" name="Shape 13" descr="Image result for scuba ic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32125" y="1798875"/>
            <a:ext cx="1033775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7" name="Shape 17" descr="Image result for scuba ic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3775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300"/>
              </a:spcAft>
              <a:defRPr/>
            </a:lvl1pPr>
            <a:lvl2pPr lvl="1">
              <a:spcBef>
                <a:spcPts val="0"/>
              </a:spcBef>
              <a:spcAft>
                <a:spcPts val="0"/>
              </a:spcAft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2" name="Shape 22" descr="Image result for scuba ic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3775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300"/>
              </a:spcAft>
              <a:buSzPct val="100000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8" name="Shape 28" descr="Image result for scuba ic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3775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2" name="Shape 32" descr="Image result for scuba ic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3775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E69138"/>
              </a:buClr>
              <a:buSzPct val="100000"/>
              <a:buFont typeface="Calibri"/>
              <a:buNone/>
              <a:defRPr sz="2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ikexin9/deepxplo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epxplore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11700" y="1201675"/>
            <a:ext cx="8520600" cy="124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DeepXplore: Automated Whitebox Testing of Deep Learning Systems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11700" y="2913850"/>
            <a:ext cx="8520600" cy="11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Kexin Pei</a:t>
            </a:r>
            <a:r>
              <a:rPr lang="en" sz="24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Yinzhi Cao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Junfeng Yang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Suman Jana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endParaRPr sz="2000" baseline="30000"/>
          </a:p>
          <a:p>
            <a:pPr lvl="0">
              <a:spcBef>
                <a:spcPts val="0"/>
              </a:spcBef>
              <a:buNone/>
            </a:pPr>
            <a:r>
              <a:rPr lang="en" sz="2000" baseline="30000"/>
              <a:t>1</a:t>
            </a:r>
            <a:r>
              <a:rPr lang="en" sz="2000"/>
              <a:t>Columbia University, </a:t>
            </a:r>
            <a:r>
              <a:rPr lang="en" sz="2000" baseline="30000"/>
              <a:t>2</a:t>
            </a:r>
            <a:r>
              <a:rPr lang="en" sz="2000"/>
              <a:t>Lehigh University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Quick deep learning primer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Workflow of DeepXplore</a:t>
            </a:r>
          </a:p>
          <a:p>
            <a:pPr marL="914400" lvl="1" indent="-3175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Design</a:t>
            </a:r>
          </a:p>
          <a:p>
            <a:pPr marL="914400" lvl="1" indent="-3175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Detail of Neuron coverage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Implementation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Evaluation setup and results 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Deep learning primer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neural network is a function f(X) → Y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Trainable parameters (W</a:t>
            </a:r>
            <a:r>
              <a:rPr lang="en" baseline="-25000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 on each edge and </a:t>
            </a:r>
            <a:r>
              <a:rPr lang="en">
                <a:solidFill>
                  <a:schemeClr val="dk1"/>
                </a:solidFill>
              </a:rPr>
              <a:t>nonlinear activation function at each neuron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DNN learns the weights during training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dk1"/>
                </a:solidFill>
              </a:rPr>
              <a:t>Inference</a:t>
            </a:r>
            <a:r>
              <a:rPr lang="en">
                <a:solidFill>
                  <a:schemeClr val="dk1"/>
                </a:solidFill>
              </a:rPr>
              <a:t>: Simply propagates X through layers (fast)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 u="sng">
                <a:solidFill>
                  <a:srgbClr val="000000"/>
                </a:solidFill>
              </a:rPr>
              <a:t>Training:</a:t>
            </a:r>
            <a:r>
              <a:rPr lang="en">
                <a:solidFill>
                  <a:srgbClr val="000000"/>
                </a:solidFill>
              </a:rPr>
              <a:t> Given training set (X,Y), adjust W to minimize the prediction error (slow)</a:t>
            </a:r>
          </a:p>
        </p:txBody>
      </p:sp>
      <p:sp>
        <p:nvSpPr>
          <p:cNvPr id="193" name="Shape 193"/>
          <p:cNvSpPr/>
          <p:nvPr/>
        </p:nvSpPr>
        <p:spPr>
          <a:xfrm>
            <a:off x="4129865" y="2727469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29865" y="3229454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129865" y="3718213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129865" y="4200360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323500" y="3229454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323500" y="3731439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171847" y="4591903"/>
            <a:ext cx="1143300" cy="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Hidden layers</a:t>
            </a:r>
          </a:p>
        </p:txBody>
      </p:sp>
      <p:sp>
        <p:nvSpPr>
          <p:cNvPr id="200" name="Shape 200"/>
          <p:cNvSpPr/>
          <p:nvPr/>
        </p:nvSpPr>
        <p:spPr>
          <a:xfrm>
            <a:off x="4948791" y="2727469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948791" y="3229454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948791" y="3718213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948791" y="4200360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29413" y="4305071"/>
            <a:ext cx="749700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Input layer</a:t>
            </a:r>
          </a:p>
        </p:txBody>
      </p:sp>
      <p:sp>
        <p:nvSpPr>
          <p:cNvPr id="205" name="Shape 205"/>
          <p:cNvSpPr/>
          <p:nvPr/>
        </p:nvSpPr>
        <p:spPr>
          <a:xfrm>
            <a:off x="5815215" y="3229454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815215" y="3731439"/>
            <a:ext cx="361200" cy="354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572150" y="4305071"/>
            <a:ext cx="847500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Output layer</a:t>
            </a:r>
          </a:p>
        </p:txBody>
      </p:sp>
      <p:cxnSp>
        <p:nvCxnSpPr>
          <p:cNvPr id="208" name="Shape 208"/>
          <p:cNvCxnSpPr>
            <a:stCxn id="197" idx="6"/>
            <a:endCxn id="193" idx="2"/>
          </p:cNvCxnSpPr>
          <p:nvPr/>
        </p:nvCxnSpPr>
        <p:spPr>
          <a:xfrm rot="10800000" flipH="1">
            <a:off x="3684700" y="2904554"/>
            <a:ext cx="4452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>
            <a:stCxn id="197" idx="6"/>
            <a:endCxn id="194" idx="2"/>
          </p:cNvCxnSpPr>
          <p:nvPr/>
        </p:nvCxnSpPr>
        <p:spPr>
          <a:xfrm>
            <a:off x="3684700" y="3406454"/>
            <a:ext cx="44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0" name="Shape 210"/>
          <p:cNvCxnSpPr>
            <a:stCxn id="197" idx="6"/>
            <a:endCxn id="195" idx="2"/>
          </p:cNvCxnSpPr>
          <p:nvPr/>
        </p:nvCxnSpPr>
        <p:spPr>
          <a:xfrm>
            <a:off x="3684700" y="3406454"/>
            <a:ext cx="445200" cy="4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197" idx="6"/>
            <a:endCxn id="196" idx="2"/>
          </p:cNvCxnSpPr>
          <p:nvPr/>
        </p:nvCxnSpPr>
        <p:spPr>
          <a:xfrm>
            <a:off x="3684700" y="3406454"/>
            <a:ext cx="445200" cy="9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2" name="Shape 212"/>
          <p:cNvCxnSpPr>
            <a:stCxn id="198" idx="6"/>
            <a:endCxn id="193" idx="2"/>
          </p:cNvCxnSpPr>
          <p:nvPr/>
        </p:nvCxnSpPr>
        <p:spPr>
          <a:xfrm rot="10800000" flipH="1">
            <a:off x="3684700" y="2904339"/>
            <a:ext cx="445200" cy="10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3" name="Shape 213"/>
          <p:cNvCxnSpPr>
            <a:stCxn id="198" idx="6"/>
            <a:endCxn id="194" idx="2"/>
          </p:cNvCxnSpPr>
          <p:nvPr/>
        </p:nvCxnSpPr>
        <p:spPr>
          <a:xfrm rot="10800000" flipH="1">
            <a:off x="3684700" y="3406539"/>
            <a:ext cx="4452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>
            <a:stCxn id="198" idx="6"/>
            <a:endCxn id="195" idx="2"/>
          </p:cNvCxnSpPr>
          <p:nvPr/>
        </p:nvCxnSpPr>
        <p:spPr>
          <a:xfrm rot="10800000" flipH="1">
            <a:off x="3684700" y="3895239"/>
            <a:ext cx="4452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>
            <a:stCxn id="198" idx="6"/>
            <a:endCxn id="196" idx="2"/>
          </p:cNvCxnSpPr>
          <p:nvPr/>
        </p:nvCxnSpPr>
        <p:spPr>
          <a:xfrm>
            <a:off x="3684700" y="3908439"/>
            <a:ext cx="445200" cy="4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>
            <a:stCxn id="193" idx="6"/>
            <a:endCxn id="200" idx="2"/>
          </p:cNvCxnSpPr>
          <p:nvPr/>
        </p:nvCxnSpPr>
        <p:spPr>
          <a:xfrm>
            <a:off x="4491065" y="2904469"/>
            <a:ext cx="45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7" name="Shape 217"/>
          <p:cNvCxnSpPr>
            <a:stCxn id="193" idx="6"/>
            <a:endCxn id="201" idx="2"/>
          </p:cNvCxnSpPr>
          <p:nvPr/>
        </p:nvCxnSpPr>
        <p:spPr>
          <a:xfrm>
            <a:off x="4491065" y="2904469"/>
            <a:ext cx="4578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>
            <a:stCxn id="193" idx="6"/>
            <a:endCxn id="202" idx="2"/>
          </p:cNvCxnSpPr>
          <p:nvPr/>
        </p:nvCxnSpPr>
        <p:spPr>
          <a:xfrm>
            <a:off x="4491065" y="2904469"/>
            <a:ext cx="457800" cy="9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9" name="Shape 219"/>
          <p:cNvCxnSpPr>
            <a:stCxn id="193" idx="6"/>
            <a:endCxn id="203" idx="2"/>
          </p:cNvCxnSpPr>
          <p:nvPr/>
        </p:nvCxnSpPr>
        <p:spPr>
          <a:xfrm>
            <a:off x="4491065" y="2904469"/>
            <a:ext cx="457800" cy="14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0" name="Shape 220"/>
          <p:cNvCxnSpPr>
            <a:stCxn id="194" idx="6"/>
            <a:endCxn id="200" idx="2"/>
          </p:cNvCxnSpPr>
          <p:nvPr/>
        </p:nvCxnSpPr>
        <p:spPr>
          <a:xfrm rot="10800000" flipH="1">
            <a:off x="4491065" y="2904554"/>
            <a:ext cx="4578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1" name="Shape 221"/>
          <p:cNvCxnSpPr>
            <a:stCxn id="194" idx="6"/>
            <a:endCxn id="201" idx="2"/>
          </p:cNvCxnSpPr>
          <p:nvPr/>
        </p:nvCxnSpPr>
        <p:spPr>
          <a:xfrm>
            <a:off x="4491065" y="3406454"/>
            <a:ext cx="45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2" name="Shape 222"/>
          <p:cNvCxnSpPr>
            <a:stCxn id="194" idx="6"/>
            <a:endCxn id="202" idx="2"/>
          </p:cNvCxnSpPr>
          <p:nvPr/>
        </p:nvCxnSpPr>
        <p:spPr>
          <a:xfrm>
            <a:off x="4491065" y="3406454"/>
            <a:ext cx="457800" cy="4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>
            <a:stCxn id="194" idx="6"/>
            <a:endCxn id="203" idx="2"/>
          </p:cNvCxnSpPr>
          <p:nvPr/>
        </p:nvCxnSpPr>
        <p:spPr>
          <a:xfrm>
            <a:off x="4491065" y="3406454"/>
            <a:ext cx="457800" cy="9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4" name="Shape 224"/>
          <p:cNvCxnSpPr>
            <a:stCxn id="195" idx="6"/>
            <a:endCxn id="200" idx="2"/>
          </p:cNvCxnSpPr>
          <p:nvPr/>
        </p:nvCxnSpPr>
        <p:spPr>
          <a:xfrm rot="10800000" flipH="1">
            <a:off x="4491065" y="2904613"/>
            <a:ext cx="457800" cy="9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5" name="Shape 225"/>
          <p:cNvCxnSpPr>
            <a:stCxn id="195" idx="6"/>
            <a:endCxn id="201" idx="2"/>
          </p:cNvCxnSpPr>
          <p:nvPr/>
        </p:nvCxnSpPr>
        <p:spPr>
          <a:xfrm rot="10800000" flipH="1">
            <a:off x="4491065" y="3406513"/>
            <a:ext cx="457800" cy="4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6" name="Shape 226"/>
          <p:cNvCxnSpPr>
            <a:stCxn id="195" idx="6"/>
            <a:endCxn id="202" idx="2"/>
          </p:cNvCxnSpPr>
          <p:nvPr/>
        </p:nvCxnSpPr>
        <p:spPr>
          <a:xfrm>
            <a:off x="4491065" y="3895213"/>
            <a:ext cx="45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7" name="Shape 227"/>
          <p:cNvCxnSpPr>
            <a:stCxn id="195" idx="6"/>
            <a:endCxn id="203" idx="2"/>
          </p:cNvCxnSpPr>
          <p:nvPr/>
        </p:nvCxnSpPr>
        <p:spPr>
          <a:xfrm>
            <a:off x="4491065" y="3895213"/>
            <a:ext cx="457800" cy="4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196" idx="6"/>
            <a:endCxn id="200" idx="2"/>
          </p:cNvCxnSpPr>
          <p:nvPr/>
        </p:nvCxnSpPr>
        <p:spPr>
          <a:xfrm rot="10800000" flipH="1">
            <a:off x="4491065" y="2904360"/>
            <a:ext cx="457800" cy="14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9" name="Shape 229"/>
          <p:cNvCxnSpPr>
            <a:stCxn id="196" idx="6"/>
            <a:endCxn id="201" idx="2"/>
          </p:cNvCxnSpPr>
          <p:nvPr/>
        </p:nvCxnSpPr>
        <p:spPr>
          <a:xfrm rot="10800000" flipH="1">
            <a:off x="4491065" y="3406560"/>
            <a:ext cx="457800" cy="9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>
            <a:stCxn id="196" idx="6"/>
            <a:endCxn id="202" idx="2"/>
          </p:cNvCxnSpPr>
          <p:nvPr/>
        </p:nvCxnSpPr>
        <p:spPr>
          <a:xfrm rot="10800000" flipH="1">
            <a:off x="4491065" y="3895260"/>
            <a:ext cx="457800" cy="4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1" name="Shape 231"/>
          <p:cNvCxnSpPr>
            <a:stCxn id="196" idx="6"/>
            <a:endCxn id="203" idx="2"/>
          </p:cNvCxnSpPr>
          <p:nvPr/>
        </p:nvCxnSpPr>
        <p:spPr>
          <a:xfrm>
            <a:off x="4491065" y="4377360"/>
            <a:ext cx="45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>
            <a:stCxn id="200" idx="6"/>
            <a:endCxn id="205" idx="2"/>
          </p:cNvCxnSpPr>
          <p:nvPr/>
        </p:nvCxnSpPr>
        <p:spPr>
          <a:xfrm>
            <a:off x="5309991" y="2904469"/>
            <a:ext cx="5052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>
            <a:stCxn id="201" idx="6"/>
            <a:endCxn id="205" idx="2"/>
          </p:cNvCxnSpPr>
          <p:nvPr/>
        </p:nvCxnSpPr>
        <p:spPr>
          <a:xfrm>
            <a:off x="5309991" y="3406454"/>
            <a:ext cx="5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02" idx="6"/>
            <a:endCxn id="205" idx="2"/>
          </p:cNvCxnSpPr>
          <p:nvPr/>
        </p:nvCxnSpPr>
        <p:spPr>
          <a:xfrm rot="10800000" flipH="1">
            <a:off x="5309991" y="3406513"/>
            <a:ext cx="505200" cy="4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03" idx="6"/>
            <a:endCxn id="205" idx="2"/>
          </p:cNvCxnSpPr>
          <p:nvPr/>
        </p:nvCxnSpPr>
        <p:spPr>
          <a:xfrm rot="10800000" flipH="1">
            <a:off x="5309991" y="3406560"/>
            <a:ext cx="505200" cy="9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6" name="Shape 236"/>
          <p:cNvCxnSpPr>
            <a:stCxn id="200" idx="6"/>
            <a:endCxn id="206" idx="2"/>
          </p:cNvCxnSpPr>
          <p:nvPr/>
        </p:nvCxnSpPr>
        <p:spPr>
          <a:xfrm>
            <a:off x="5309991" y="2904469"/>
            <a:ext cx="505200" cy="10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01" idx="6"/>
            <a:endCxn id="206" idx="2"/>
          </p:cNvCxnSpPr>
          <p:nvPr/>
        </p:nvCxnSpPr>
        <p:spPr>
          <a:xfrm>
            <a:off x="5309991" y="3406454"/>
            <a:ext cx="5052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238"/>
          <p:cNvCxnSpPr>
            <a:stCxn id="202" idx="6"/>
            <a:endCxn id="206" idx="2"/>
          </p:cNvCxnSpPr>
          <p:nvPr/>
        </p:nvCxnSpPr>
        <p:spPr>
          <a:xfrm>
            <a:off x="5309991" y="3895213"/>
            <a:ext cx="5052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9" name="Shape 239"/>
          <p:cNvCxnSpPr>
            <a:stCxn id="203" idx="6"/>
            <a:endCxn id="206" idx="2"/>
          </p:cNvCxnSpPr>
          <p:nvPr/>
        </p:nvCxnSpPr>
        <p:spPr>
          <a:xfrm rot="10800000" flipH="1">
            <a:off x="5309991" y="3908460"/>
            <a:ext cx="505200" cy="4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2583700" y="3493577"/>
            <a:ext cx="338100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X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587446" y="3493577"/>
            <a:ext cx="338100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</a:t>
            </a:r>
          </a:p>
        </p:txBody>
      </p:sp>
      <p:cxnSp>
        <p:nvCxnSpPr>
          <p:cNvPr id="242" name="Shape 242"/>
          <p:cNvCxnSpPr>
            <a:stCxn id="240" idx="3"/>
            <a:endCxn id="243" idx="2"/>
          </p:cNvCxnSpPr>
          <p:nvPr/>
        </p:nvCxnSpPr>
        <p:spPr>
          <a:xfrm rot="10800000" flipH="1">
            <a:off x="2921800" y="3390377"/>
            <a:ext cx="39600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4" name="Shape 244"/>
          <p:cNvCxnSpPr>
            <a:stCxn id="245" idx="6"/>
            <a:endCxn id="241" idx="1"/>
          </p:cNvCxnSpPr>
          <p:nvPr/>
        </p:nvCxnSpPr>
        <p:spPr>
          <a:xfrm>
            <a:off x="6194230" y="3393278"/>
            <a:ext cx="393300" cy="2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3" name="Shape 243"/>
          <p:cNvSpPr/>
          <p:nvPr/>
        </p:nvSpPr>
        <p:spPr>
          <a:xfrm>
            <a:off x="3317946" y="3203627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307782" y="3729041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121957" y="2721183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117324" y="3209451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136134" y="3714917"/>
            <a:ext cx="361200" cy="354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129956" y="4206966"/>
            <a:ext cx="361200" cy="354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947341" y="2714721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942708" y="3202989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951842" y="3717818"/>
            <a:ext cx="361200" cy="354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955340" y="4200504"/>
            <a:ext cx="361200" cy="354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817130" y="3206528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806966" y="3731942"/>
            <a:ext cx="377100" cy="373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3555745" y="2904643"/>
            <a:ext cx="505500" cy="2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 baseline="-25000"/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467304" y="2643750"/>
            <a:ext cx="505500" cy="2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 baseline="-25000"/>
              <a:t>2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378250" y="2921128"/>
            <a:ext cx="505500" cy="2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 baseline="-25000"/>
              <a:t>3</a:t>
            </a:r>
          </a:p>
        </p:txBody>
      </p:sp>
      <p:cxnSp>
        <p:nvCxnSpPr>
          <p:cNvPr id="259" name="Shape 259"/>
          <p:cNvCxnSpPr>
            <a:stCxn id="240" idx="3"/>
            <a:endCxn id="246" idx="2"/>
          </p:cNvCxnSpPr>
          <p:nvPr/>
        </p:nvCxnSpPr>
        <p:spPr>
          <a:xfrm>
            <a:off x="2921800" y="3657677"/>
            <a:ext cx="386100" cy="2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0" name="Shape 260"/>
          <p:cNvCxnSpPr>
            <a:stCxn id="255" idx="6"/>
            <a:endCxn id="241" idx="1"/>
          </p:cNvCxnSpPr>
          <p:nvPr/>
        </p:nvCxnSpPr>
        <p:spPr>
          <a:xfrm rot="10800000" flipH="1">
            <a:off x="6184066" y="3657692"/>
            <a:ext cx="403500" cy="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Quick deep learning primer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Workflow of DeepXplore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Design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Detail of Neuron coverage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Implementation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Evaluation setup and results 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5141600" y="4343200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12</a:t>
            </a:r>
            <a:r>
              <a:rPr lang="en" sz="1000" baseline="3000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096450" y="4381913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10</a:t>
            </a:r>
            <a:r>
              <a:rPr lang="en" sz="1000" baseline="3000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096450" y="3200813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20</a:t>
            </a:r>
            <a:r>
              <a:rPr lang="en" sz="1000" baseline="3000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122375" y="3183113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24</a:t>
            </a:r>
            <a:r>
              <a:rPr lang="en" sz="1000" baseline="3000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096450" y="1942288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20</a:t>
            </a:r>
            <a:r>
              <a:rPr lang="en" sz="1000" baseline="3000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122375" y="1924588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25</a:t>
            </a:r>
            <a:r>
              <a:rPr lang="en" sz="1000" baseline="3000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122375" y="4364213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21</a:t>
            </a:r>
            <a:r>
              <a:rPr lang="en" sz="1000" baseline="3000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141600" y="3162100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22</a:t>
            </a:r>
            <a:r>
              <a:rPr lang="en" sz="1000" baseline="3000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141600" y="1903575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23</a:t>
            </a:r>
            <a:r>
              <a:rPr lang="en" sz="1000" baseline="3000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063125" y="4099838"/>
            <a:ext cx="604500" cy="3174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063125" y="4099850"/>
            <a:ext cx="667200" cy="3174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 How DeepXplore works?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78438" y="1737625"/>
            <a:ext cx="2198700" cy="3174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 inputs without labels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79975" y="1017725"/>
            <a:ext cx="2198700" cy="3174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 into multiple DNNs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004975" y="1283050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DNN1</a:t>
            </a:r>
          </a:p>
        </p:txBody>
      </p:sp>
      <p:cxnSp>
        <p:nvCxnSpPr>
          <p:cNvPr id="288" name="Shape 288"/>
          <p:cNvCxnSpPr>
            <a:stCxn id="289" idx="3"/>
            <a:endCxn id="290" idx="1"/>
          </p:cNvCxnSpPr>
          <p:nvPr/>
        </p:nvCxnSpPr>
        <p:spPr>
          <a:xfrm rot="10800000" flipH="1">
            <a:off x="3179979" y="1825100"/>
            <a:ext cx="689100" cy="12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91" name="Shape 291"/>
          <p:cNvCxnSpPr>
            <a:stCxn id="289" idx="3"/>
            <a:endCxn id="292" idx="1"/>
          </p:cNvCxnSpPr>
          <p:nvPr/>
        </p:nvCxnSpPr>
        <p:spPr>
          <a:xfrm rot="10800000" flipH="1">
            <a:off x="3179979" y="3068000"/>
            <a:ext cx="6888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93" name="Shape 293"/>
          <p:cNvCxnSpPr>
            <a:stCxn id="289" idx="3"/>
            <a:endCxn id="294" idx="1"/>
          </p:cNvCxnSpPr>
          <p:nvPr/>
        </p:nvCxnSpPr>
        <p:spPr>
          <a:xfrm>
            <a:off x="3179979" y="3074300"/>
            <a:ext cx="688800" cy="11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95" name="Shape 295"/>
          <p:cNvCxnSpPr>
            <a:stCxn id="290" idx="3"/>
            <a:endCxn id="296" idx="1"/>
          </p:cNvCxnSpPr>
          <p:nvPr/>
        </p:nvCxnSpPr>
        <p:spPr>
          <a:xfrm>
            <a:off x="4689737" y="1825087"/>
            <a:ext cx="38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073875" y="1666375"/>
            <a:ext cx="604500" cy="3174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</a:p>
        </p:txBody>
      </p:sp>
      <p:cxnSp>
        <p:nvCxnSpPr>
          <p:cNvPr id="297" name="Shape 297"/>
          <p:cNvCxnSpPr>
            <a:stCxn id="292" idx="3"/>
            <a:endCxn id="298" idx="1"/>
          </p:cNvCxnSpPr>
          <p:nvPr/>
        </p:nvCxnSpPr>
        <p:spPr>
          <a:xfrm>
            <a:off x="4689725" y="3068012"/>
            <a:ext cx="3735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99" name="Shape 299"/>
          <p:cNvCxnSpPr>
            <a:stCxn id="294" idx="3"/>
            <a:endCxn id="282" idx="1"/>
          </p:cNvCxnSpPr>
          <p:nvPr/>
        </p:nvCxnSpPr>
        <p:spPr>
          <a:xfrm>
            <a:off x="4689725" y="4258550"/>
            <a:ext cx="37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0" name="Shape 300"/>
          <p:cNvCxnSpPr>
            <a:stCxn id="296" idx="3"/>
            <a:endCxn id="301" idx="1"/>
          </p:cNvCxnSpPr>
          <p:nvPr/>
        </p:nvCxnSpPr>
        <p:spPr>
          <a:xfrm>
            <a:off x="5678375" y="1825075"/>
            <a:ext cx="362700" cy="12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2" name="Shape 302"/>
          <p:cNvCxnSpPr>
            <a:stCxn id="298" idx="3"/>
            <a:endCxn id="301" idx="1"/>
          </p:cNvCxnSpPr>
          <p:nvPr/>
        </p:nvCxnSpPr>
        <p:spPr>
          <a:xfrm>
            <a:off x="5667625" y="3069888"/>
            <a:ext cx="3735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6041025" y="2479100"/>
            <a:ext cx="2378100" cy="11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differences &amp; neuron coverage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realistic constraints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lighting)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303" name="Shape 303"/>
          <p:cNvCxnSpPr>
            <a:stCxn id="282" idx="3"/>
            <a:endCxn id="301" idx="1"/>
          </p:cNvCxnSpPr>
          <p:nvPr/>
        </p:nvCxnSpPr>
        <p:spPr>
          <a:xfrm rot="10800000" flipH="1">
            <a:off x="5667625" y="3074438"/>
            <a:ext cx="373500" cy="11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4" name="Shape 304"/>
          <p:cNvSpPr txBox="1"/>
          <p:nvPr/>
        </p:nvSpPr>
        <p:spPr>
          <a:xfrm>
            <a:off x="7142825" y="3947450"/>
            <a:ext cx="1823400" cy="7215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Mutate using gradient descent (DNNs are differentiable)</a:t>
            </a:r>
          </a:p>
        </p:txBody>
      </p:sp>
      <p:pic>
        <p:nvPicPr>
          <p:cNvPr id="290" name="Shape 290" descr="Image result for neural networ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37" y="1414687"/>
            <a:ext cx="820800" cy="8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 descr="Image result for neural networ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25" y="2657612"/>
            <a:ext cx="820800" cy="8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 descr="Image result for neural networ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25" y="3848150"/>
            <a:ext cx="820800" cy="8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5063125" y="2911188"/>
            <a:ext cx="604500" cy="3174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</a:p>
        </p:txBody>
      </p:sp>
      <p:cxnSp>
        <p:nvCxnSpPr>
          <p:cNvPr id="305" name="Shape 305"/>
          <p:cNvCxnSpPr>
            <a:stCxn id="301" idx="2"/>
            <a:endCxn id="289" idx="2"/>
          </p:cNvCxnSpPr>
          <p:nvPr/>
        </p:nvCxnSpPr>
        <p:spPr>
          <a:xfrm rot="5400000">
            <a:off x="4363275" y="1184000"/>
            <a:ext cx="381300" cy="5352300"/>
          </a:xfrm>
          <a:prstGeom prst="bentConnector3">
            <a:avLst>
              <a:gd name="adj1" fmla="val 26893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6" name="Shape 306"/>
          <p:cNvSpPr txBox="1"/>
          <p:nvPr/>
        </p:nvSpPr>
        <p:spPr>
          <a:xfrm>
            <a:off x="6278225" y="1903563"/>
            <a:ext cx="1881600" cy="5727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Testing as an optimization problem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308" name="Shape 308"/>
          <p:cNvSpPr txBox="1"/>
          <p:nvPr/>
        </p:nvSpPr>
        <p:spPr>
          <a:xfrm>
            <a:off x="4004975" y="2476275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DNN2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004975" y="3669500"/>
            <a:ext cx="548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DNN3</a:t>
            </a:r>
          </a:p>
        </p:txBody>
      </p:sp>
      <p:sp>
        <p:nvSpPr>
          <p:cNvPr id="310" name="Shape 310"/>
          <p:cNvSpPr/>
          <p:nvPr/>
        </p:nvSpPr>
        <p:spPr>
          <a:xfrm>
            <a:off x="4238900" y="1526050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238900" y="2051025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504880" y="1656022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978956" y="1915966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497404" y="2897650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246376" y="3035098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971480" y="2897650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504880" y="4086946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246376" y="4215478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238900" y="4475422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00" y="2097662"/>
            <a:ext cx="2604379" cy="19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3978956" y="4330498"/>
            <a:ext cx="74700" cy="81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600" y="2099275"/>
            <a:ext cx="2604379" cy="19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600" y="2097662"/>
            <a:ext cx="2604379" cy="19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2557000" y="4782425"/>
            <a:ext cx="42225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On new input, activate different neurons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achieve multiple goals simultaneously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Goal 1: systematically find corner cases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Generate inputs that maximize neuron coverage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Goal 2: find DNN errors without manual labels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Differential testing: use multiple DNNs as cross-referencing oracles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Goal 3: generate realistic test inputs 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Domain-specific constraints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31" name="Shape 331"/>
          <p:cNvSpPr txBox="1"/>
          <p:nvPr/>
        </p:nvSpPr>
        <p:spPr>
          <a:xfrm>
            <a:off x="3070800" y="3015550"/>
            <a:ext cx="2850000" cy="11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corner-case differences &amp; neuron coverage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realistic constraints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lighting)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260725" y="3275863"/>
            <a:ext cx="1881600" cy="5727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Testing DNNs is an optimization problem</a:t>
            </a:r>
          </a:p>
        </p:txBody>
      </p:sp>
      <p:sp>
        <p:nvSpPr>
          <p:cNvPr id="333" name="Shape 333"/>
          <p:cNvSpPr/>
          <p:nvPr/>
        </p:nvSpPr>
        <p:spPr>
          <a:xfrm>
            <a:off x="6246375" y="1230775"/>
            <a:ext cx="2586000" cy="1938000"/>
          </a:xfrm>
          <a:prstGeom prst="wedgeRectCallout">
            <a:avLst>
              <a:gd name="adj1" fmla="val -54818"/>
              <a:gd name="adj2" fmla="val 68496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DNNs are differentiable → use gradient descent to solve the optimization problem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Apply mutation w.r.t input with realistic constraints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See paper for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5663375" y="2205275"/>
            <a:ext cx="2632500" cy="2318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Neuron coverage = # neurons activated / # total neurons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Intuition: layerwise feature detection (</a:t>
            </a:r>
            <a:r>
              <a:rPr lang="en" sz="1400">
                <a:solidFill>
                  <a:srgbClr val="000000"/>
                </a:solidFill>
              </a:rPr>
              <a:t>Lee et al. ICML’09</a:t>
            </a:r>
            <a:r>
              <a:rPr lang="en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193450" y="3029650"/>
            <a:ext cx="39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Neuron coverage → how much decision logic exercised </a:t>
            </a:r>
          </a:p>
        </p:txBody>
      </p:sp>
      <p:sp>
        <p:nvSpPr>
          <p:cNvPr id="342" name="Shape 342"/>
          <p:cNvSpPr/>
          <p:nvPr/>
        </p:nvSpPr>
        <p:spPr>
          <a:xfrm>
            <a:off x="2290282" y="2466791"/>
            <a:ext cx="519900" cy="546300"/>
          </a:xfrm>
          <a:prstGeom prst="ellipse">
            <a:avLst/>
          </a:prstGeom>
          <a:solidFill>
            <a:srgbClr val="ADADA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290282" y="3241478"/>
            <a:ext cx="519900" cy="546300"/>
          </a:xfrm>
          <a:prstGeom prst="ellipse">
            <a:avLst/>
          </a:prstGeom>
          <a:solidFill>
            <a:srgbClr val="ADADA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335171" y="2110175"/>
            <a:ext cx="519900" cy="546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335171" y="2864453"/>
            <a:ext cx="519900" cy="546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335171" y="3608525"/>
            <a:ext cx="519900" cy="546300"/>
          </a:xfrm>
          <a:prstGeom prst="ellipse">
            <a:avLst/>
          </a:prstGeom>
          <a:solidFill>
            <a:srgbClr val="ADADA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429090" y="2466791"/>
            <a:ext cx="519900" cy="546300"/>
          </a:xfrm>
          <a:prstGeom prst="ellipse">
            <a:avLst/>
          </a:prstGeom>
          <a:solidFill>
            <a:srgbClr val="ADADA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429091" y="3220688"/>
            <a:ext cx="519900" cy="546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9" name="Shape 349"/>
          <p:cNvCxnSpPr>
            <a:stCxn id="342" idx="6"/>
            <a:endCxn id="344" idx="2"/>
          </p:cNvCxnSpPr>
          <p:nvPr/>
        </p:nvCxnSpPr>
        <p:spPr>
          <a:xfrm rot="10800000" flipH="1">
            <a:off x="2810182" y="2383241"/>
            <a:ext cx="525000" cy="3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0" name="Shape 350"/>
          <p:cNvCxnSpPr>
            <a:stCxn id="342" idx="6"/>
            <a:endCxn id="345" idx="2"/>
          </p:cNvCxnSpPr>
          <p:nvPr/>
        </p:nvCxnSpPr>
        <p:spPr>
          <a:xfrm>
            <a:off x="2810182" y="2739941"/>
            <a:ext cx="525000" cy="3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1" name="Shape 351"/>
          <p:cNvCxnSpPr>
            <a:stCxn id="342" idx="6"/>
            <a:endCxn id="346" idx="2"/>
          </p:cNvCxnSpPr>
          <p:nvPr/>
        </p:nvCxnSpPr>
        <p:spPr>
          <a:xfrm>
            <a:off x="2810182" y="2739941"/>
            <a:ext cx="525000" cy="11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2" name="Shape 352"/>
          <p:cNvCxnSpPr>
            <a:stCxn id="343" idx="6"/>
            <a:endCxn id="344" idx="2"/>
          </p:cNvCxnSpPr>
          <p:nvPr/>
        </p:nvCxnSpPr>
        <p:spPr>
          <a:xfrm rot="10800000" flipH="1">
            <a:off x="2810182" y="2383328"/>
            <a:ext cx="525000" cy="113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3" name="Shape 353"/>
          <p:cNvCxnSpPr>
            <a:stCxn id="343" idx="6"/>
            <a:endCxn id="345" idx="2"/>
          </p:cNvCxnSpPr>
          <p:nvPr/>
        </p:nvCxnSpPr>
        <p:spPr>
          <a:xfrm rot="10800000" flipH="1">
            <a:off x="2810182" y="3137528"/>
            <a:ext cx="52500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4" name="Shape 354"/>
          <p:cNvCxnSpPr>
            <a:stCxn id="343" idx="6"/>
            <a:endCxn id="346" idx="2"/>
          </p:cNvCxnSpPr>
          <p:nvPr/>
        </p:nvCxnSpPr>
        <p:spPr>
          <a:xfrm>
            <a:off x="2810182" y="3514628"/>
            <a:ext cx="525000" cy="3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5" name="Shape 355"/>
          <p:cNvCxnSpPr>
            <a:stCxn id="344" idx="6"/>
            <a:endCxn id="347" idx="2"/>
          </p:cNvCxnSpPr>
          <p:nvPr/>
        </p:nvCxnSpPr>
        <p:spPr>
          <a:xfrm>
            <a:off x="3855071" y="2383325"/>
            <a:ext cx="573900" cy="3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6" name="Shape 356"/>
          <p:cNvCxnSpPr>
            <a:stCxn id="345" idx="6"/>
            <a:endCxn id="347" idx="2"/>
          </p:cNvCxnSpPr>
          <p:nvPr/>
        </p:nvCxnSpPr>
        <p:spPr>
          <a:xfrm rot="10800000" flipH="1">
            <a:off x="3855071" y="2739803"/>
            <a:ext cx="573900" cy="3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7" name="Shape 357"/>
          <p:cNvCxnSpPr>
            <a:stCxn id="346" idx="6"/>
            <a:endCxn id="347" idx="2"/>
          </p:cNvCxnSpPr>
          <p:nvPr/>
        </p:nvCxnSpPr>
        <p:spPr>
          <a:xfrm rot="10800000" flipH="1">
            <a:off x="3855071" y="2739875"/>
            <a:ext cx="573900" cy="11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8" name="Shape 358"/>
          <p:cNvCxnSpPr>
            <a:stCxn id="344" idx="6"/>
            <a:endCxn id="348" idx="2"/>
          </p:cNvCxnSpPr>
          <p:nvPr/>
        </p:nvCxnSpPr>
        <p:spPr>
          <a:xfrm>
            <a:off x="3855071" y="2383325"/>
            <a:ext cx="573900" cy="11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9" name="Shape 359"/>
          <p:cNvCxnSpPr>
            <a:stCxn id="345" idx="6"/>
            <a:endCxn id="348" idx="2"/>
          </p:cNvCxnSpPr>
          <p:nvPr/>
        </p:nvCxnSpPr>
        <p:spPr>
          <a:xfrm>
            <a:off x="3855071" y="3137603"/>
            <a:ext cx="573900" cy="3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0" name="Shape 360"/>
          <p:cNvCxnSpPr>
            <a:stCxn id="346" idx="6"/>
            <a:endCxn id="348" idx="2"/>
          </p:cNvCxnSpPr>
          <p:nvPr/>
        </p:nvCxnSpPr>
        <p:spPr>
          <a:xfrm rot="10800000" flipH="1">
            <a:off x="3855071" y="3493775"/>
            <a:ext cx="5739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1" name="Shape 361"/>
          <p:cNvCxnSpPr>
            <a:stCxn id="362" idx="3"/>
            <a:endCxn id="342" idx="2"/>
          </p:cNvCxnSpPr>
          <p:nvPr/>
        </p:nvCxnSpPr>
        <p:spPr>
          <a:xfrm rot="10800000" flipH="1">
            <a:off x="1899400" y="2739801"/>
            <a:ext cx="390900" cy="3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3" name="Shape 363"/>
          <p:cNvCxnSpPr>
            <a:stCxn id="362" idx="3"/>
            <a:endCxn id="343" idx="2"/>
          </p:cNvCxnSpPr>
          <p:nvPr/>
        </p:nvCxnSpPr>
        <p:spPr>
          <a:xfrm>
            <a:off x="1899400" y="3137601"/>
            <a:ext cx="39090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362" name="Shape 362" descr="Image result for face c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75" y="2576150"/>
            <a:ext cx="1496425" cy="11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4429076" y="2646800"/>
            <a:ext cx="519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Car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458810" y="3357650"/>
            <a:ext cx="460500" cy="2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Face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2249757" y="2646800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hedge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249757" y="3400700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vedge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249757" y="3034138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294658" y="2290175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Nose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294658" y="3023738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Eyes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294658" y="3798713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Wheel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3283059" y="2623325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294658" y="3375013"/>
            <a:ext cx="600900" cy="1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4388559" y="3023750"/>
            <a:ext cx="600900" cy="11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718300" y="2205275"/>
            <a:ext cx="14175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f: ReLU max(x,0)</a:t>
            </a:r>
          </a:p>
        </p:txBody>
      </p:sp>
      <p:sp>
        <p:nvSpPr>
          <p:cNvPr id="376" name="Shape 376"/>
          <p:cNvSpPr/>
          <p:nvPr/>
        </p:nvSpPr>
        <p:spPr>
          <a:xfrm>
            <a:off x="5802250" y="2468842"/>
            <a:ext cx="391200" cy="377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77" name="Shape 377"/>
          <p:cNvSpPr/>
          <p:nvPr/>
        </p:nvSpPr>
        <p:spPr>
          <a:xfrm>
            <a:off x="5817638" y="2996467"/>
            <a:ext cx="391200" cy="377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8" name="Shape 378"/>
          <p:cNvSpPr/>
          <p:nvPr/>
        </p:nvSpPr>
        <p:spPr>
          <a:xfrm>
            <a:off x="5817650" y="3524105"/>
            <a:ext cx="391200" cy="377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9" name="Shape 379"/>
          <p:cNvSpPr/>
          <p:nvPr/>
        </p:nvSpPr>
        <p:spPr>
          <a:xfrm>
            <a:off x="6656030" y="2988944"/>
            <a:ext cx="391200" cy="377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0" name="Shape 380"/>
          <p:cNvCxnSpPr>
            <a:stCxn id="376" idx="6"/>
            <a:endCxn id="379" idx="2"/>
          </p:cNvCxnSpPr>
          <p:nvPr/>
        </p:nvCxnSpPr>
        <p:spPr>
          <a:xfrm>
            <a:off x="6193450" y="2657542"/>
            <a:ext cx="46260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81" name="Shape 381"/>
          <p:cNvCxnSpPr>
            <a:stCxn id="377" idx="6"/>
            <a:endCxn id="379" idx="2"/>
          </p:cNvCxnSpPr>
          <p:nvPr/>
        </p:nvCxnSpPr>
        <p:spPr>
          <a:xfrm rot="10800000" flipH="1">
            <a:off x="6208838" y="3177667"/>
            <a:ext cx="447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82" name="Shape 382"/>
          <p:cNvCxnSpPr>
            <a:stCxn id="378" idx="6"/>
            <a:endCxn id="379" idx="2"/>
          </p:cNvCxnSpPr>
          <p:nvPr/>
        </p:nvCxnSpPr>
        <p:spPr>
          <a:xfrm rot="10800000" flipH="1">
            <a:off x="6208850" y="3177605"/>
            <a:ext cx="447300" cy="5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3" name="Shape 383"/>
          <p:cNvSpPr txBox="1"/>
          <p:nvPr/>
        </p:nvSpPr>
        <p:spPr>
          <a:xfrm>
            <a:off x="6313441" y="2681439"/>
            <a:ext cx="2226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6313436" y="3419667"/>
            <a:ext cx="2226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85" name="Shape 385"/>
          <p:cNvCxnSpPr>
            <a:stCxn id="379" idx="6"/>
            <a:endCxn id="386" idx="1"/>
          </p:cNvCxnSpPr>
          <p:nvPr/>
        </p:nvCxnSpPr>
        <p:spPr>
          <a:xfrm>
            <a:off x="7047230" y="3177644"/>
            <a:ext cx="525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7" name="Shape 387"/>
          <p:cNvSpPr txBox="1"/>
          <p:nvPr/>
        </p:nvSpPr>
        <p:spPr>
          <a:xfrm>
            <a:off x="7033255" y="2867650"/>
            <a:ext cx="4605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f(1)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572650" y="3051425"/>
            <a:ext cx="4605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7077500" y="3357650"/>
            <a:ext cx="13023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Activation threshold=0.75</a:t>
            </a:r>
          </a:p>
        </p:txBody>
      </p:sp>
      <p:cxnSp>
        <p:nvCxnSpPr>
          <p:cNvPr id="389" name="Shape 389"/>
          <p:cNvCxnSpPr>
            <a:stCxn id="379" idx="4"/>
            <a:endCxn id="390" idx="0"/>
          </p:cNvCxnSpPr>
          <p:nvPr/>
        </p:nvCxnSpPr>
        <p:spPr>
          <a:xfrm flipH="1">
            <a:off x="6819830" y="3366344"/>
            <a:ext cx="31800" cy="8517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0" name="Shape 390"/>
          <p:cNvSpPr txBox="1"/>
          <p:nvPr/>
        </p:nvSpPr>
        <p:spPr>
          <a:xfrm>
            <a:off x="6001575" y="4218125"/>
            <a:ext cx="16368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[3,1,2]  [2,-11,1]</a:t>
            </a:r>
            <a:r>
              <a:rPr lang="en" baseline="3000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</a:p>
        </p:txBody>
      </p:sp>
      <p:cxnSp>
        <p:nvCxnSpPr>
          <p:cNvPr id="391" name="Shape 391"/>
          <p:cNvCxnSpPr>
            <a:stCxn id="387" idx="0"/>
            <a:endCxn id="375" idx="2"/>
          </p:cNvCxnSpPr>
          <p:nvPr/>
        </p:nvCxnSpPr>
        <p:spPr>
          <a:xfrm rot="10800000" flipH="1">
            <a:off x="7263505" y="2561350"/>
            <a:ext cx="163500" cy="306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2" name="Shape 392"/>
          <p:cNvSpPr txBox="1"/>
          <p:nvPr/>
        </p:nvSpPr>
        <p:spPr>
          <a:xfrm>
            <a:off x="2495250" y="4269425"/>
            <a:ext cx="21765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Neuron coverage: 4/7=57%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cxnSp>
        <p:nvCxnSpPr>
          <p:cNvPr id="394" name="Shape 394"/>
          <p:cNvCxnSpPr>
            <a:stCxn id="364" idx="3"/>
          </p:cNvCxnSpPr>
          <p:nvPr/>
        </p:nvCxnSpPr>
        <p:spPr>
          <a:xfrm rot="10800000" flipH="1">
            <a:off x="4948976" y="2234450"/>
            <a:ext cx="725400" cy="5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95" name="Shape 395"/>
          <p:cNvCxnSpPr>
            <a:stCxn id="364" idx="3"/>
          </p:cNvCxnSpPr>
          <p:nvPr/>
        </p:nvCxnSpPr>
        <p:spPr>
          <a:xfrm>
            <a:off x="4948976" y="2739950"/>
            <a:ext cx="736500" cy="17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96" name="Shape 396"/>
          <p:cNvSpPr txBox="1"/>
          <p:nvPr/>
        </p:nvSpPr>
        <p:spPr>
          <a:xfrm>
            <a:off x="6495700" y="4217225"/>
            <a:ext cx="222600" cy="3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Quick deep learning primer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Workflow of DeepXplore</a:t>
            </a:r>
          </a:p>
          <a:p>
            <a:pPr marL="914400" lvl="1" indent="-3175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Design</a:t>
            </a:r>
          </a:p>
          <a:p>
            <a:pPr marL="914400" lvl="1" indent="-3175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Detail of Neuron coverage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Evaluation setup and results summary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Implementation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747625" y="3454275"/>
            <a:ext cx="2759700" cy="601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88250" y="3529725"/>
            <a:ext cx="773100" cy="45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CPU</a:t>
            </a:r>
          </a:p>
        </p:txBody>
      </p:sp>
      <p:sp>
        <p:nvSpPr>
          <p:cNvPr id="411" name="Shape 411"/>
          <p:cNvSpPr/>
          <p:nvPr/>
        </p:nvSpPr>
        <p:spPr>
          <a:xfrm>
            <a:off x="1749375" y="3529725"/>
            <a:ext cx="773100" cy="45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GPU</a:t>
            </a:r>
          </a:p>
        </p:txBody>
      </p:sp>
      <p:sp>
        <p:nvSpPr>
          <p:cNvPr id="412" name="Shape 412"/>
          <p:cNvSpPr/>
          <p:nvPr/>
        </p:nvSpPr>
        <p:spPr>
          <a:xfrm>
            <a:off x="2610500" y="3529725"/>
            <a:ext cx="773100" cy="45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Linux</a:t>
            </a:r>
          </a:p>
        </p:txBody>
      </p:sp>
      <p:sp>
        <p:nvSpPr>
          <p:cNvPr id="413" name="Shape 413"/>
          <p:cNvSpPr/>
          <p:nvPr/>
        </p:nvSpPr>
        <p:spPr>
          <a:xfrm>
            <a:off x="1037575" y="2759488"/>
            <a:ext cx="2179800" cy="601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TensorFlow 1.0.1</a:t>
            </a:r>
          </a:p>
        </p:txBody>
      </p:sp>
      <p:sp>
        <p:nvSpPr>
          <p:cNvPr id="414" name="Shape 414"/>
          <p:cNvSpPr/>
          <p:nvPr/>
        </p:nvSpPr>
        <p:spPr>
          <a:xfrm>
            <a:off x="1219725" y="2102800"/>
            <a:ext cx="1832400" cy="6018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Keras 2.0.3</a:t>
            </a:r>
          </a:p>
        </p:txBody>
      </p:sp>
      <p:sp>
        <p:nvSpPr>
          <p:cNvPr id="415" name="Shape 415"/>
          <p:cNvSpPr/>
          <p:nvPr/>
        </p:nvSpPr>
        <p:spPr>
          <a:xfrm>
            <a:off x="1318075" y="1446100"/>
            <a:ext cx="1618800" cy="601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DeepXplore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606875" y="2354400"/>
            <a:ext cx="4715400" cy="74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Efficient gradient computation &amp;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support for intercepting outputs of intermediate neurons for calculating neuron coverage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418" name="Shape 418"/>
          <p:cNvSpPr/>
          <p:nvPr/>
        </p:nvSpPr>
        <p:spPr>
          <a:xfrm>
            <a:off x="3217375" y="2367150"/>
            <a:ext cx="442500" cy="663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Quick deep learning primer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Workflow of DeepXplore</a:t>
            </a:r>
          </a:p>
          <a:p>
            <a:pPr marL="914400" lvl="1" indent="-3175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Design</a:t>
            </a:r>
          </a:p>
          <a:p>
            <a:pPr marL="914400" lvl="1" indent="-3175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Detail of Neuron coverage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Implementation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Evaluation setup and results summary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Shape 430"/>
          <p:cNvGraphicFramePr/>
          <p:nvPr>
            <p:extLst>
              <p:ext uri="{D42A27DB-BD31-4B8C-83A1-F6EECF244321}">
                <p14:modId xmlns:p14="http://schemas.microsoft.com/office/powerpoint/2010/main" val="2752412638"/>
              </p:ext>
            </p:extLst>
          </p:nvPr>
        </p:nvGraphicFramePr>
        <p:xfrm>
          <a:off x="311700" y="1131350"/>
          <a:ext cx="8234850" cy="3702380"/>
        </p:xfrm>
        <a:graphic>
          <a:graphicData uri="http://schemas.openxmlformats.org/drawingml/2006/table">
            <a:tbl>
              <a:tblPr>
                <a:noFill/>
                <a:tableStyleId>{FDB7D133-6374-4D06-A819-3668324D210E}</a:tableStyleId>
              </a:tblPr>
              <a:tblGrid>
                <a:gridCol w="9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2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DNNs</a:t>
                      </a: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random testing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neuron coverage improvement over random/adversarial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Violations found by DeepXplore (2000 seeds)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MNIST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Handwritten digits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LeNet variants</a:t>
                      </a: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98.63%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30.5% → 70%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1,289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2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ImageNet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 Images in 1000 categories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VGG16, VGG19, ResNet15</a:t>
                      </a: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93.91%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 → 69%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1,980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Driving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Udacity self-driving car competition dataset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Dave-2 variants</a:t>
                      </a: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99.94%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3.2% → 59%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1,839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2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Contagio/VirusTotal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PDF malware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 connected</a:t>
                      </a: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96.29%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18% → 70%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1,048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Drebin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 malware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 connected</a:t>
                      </a: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96.03%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18.5% → 40%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aseline="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2,000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" name="Shape 431"/>
          <p:cNvSpPr/>
          <p:nvPr/>
        </p:nvSpPr>
        <p:spPr>
          <a:xfrm>
            <a:off x="4312625" y="1118125"/>
            <a:ext cx="1044300" cy="37156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7008175" y="1118125"/>
            <a:ext cx="1538400" cy="37156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5349400" y="1118125"/>
            <a:ext cx="1658700" cy="37156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Evaluation setup and results summary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Deep learning (DL) has matched human performance!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Image recognition, speech recognition, machine translation, intrusion detection...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Wide deployment in real-world systems</a:t>
            </a:r>
          </a:p>
        </p:txBody>
      </p:sp>
      <p:pic>
        <p:nvPicPr>
          <p:cNvPr id="74" name="Shape 74" descr="Image result for google earbud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863" y="2069188"/>
            <a:ext cx="2031049" cy="20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Image result for amazon ech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088" y="2318775"/>
            <a:ext cx="2660975" cy="15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Image result for apple face id ic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625" y="2318775"/>
            <a:ext cx="2296019" cy="15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Sample corner-case errors for images</a:t>
            </a:r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182" y="3779150"/>
            <a:ext cx="1068668" cy="94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775" y="3779150"/>
            <a:ext cx="1068668" cy="94417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2204644" y="4667300"/>
            <a:ext cx="528600" cy="2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351636" y="4667300"/>
            <a:ext cx="528600" cy="2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994" y="2387500"/>
            <a:ext cx="1092856" cy="104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4775" y="2389060"/>
            <a:ext cx="1092856" cy="10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/>
        </p:nvSpPr>
        <p:spPr>
          <a:xfrm>
            <a:off x="1942657" y="3371214"/>
            <a:ext cx="1092900" cy="2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cardigan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225127" y="3371226"/>
            <a:ext cx="668700" cy="2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Diaper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962987" y="1961426"/>
            <a:ext cx="1233900" cy="30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Turn right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1950809" y="1961425"/>
            <a:ext cx="963900" cy="30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straight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52" name="Shape 452"/>
          <p:cNvSpPr txBox="1"/>
          <p:nvPr/>
        </p:nvSpPr>
        <p:spPr>
          <a:xfrm>
            <a:off x="1237575" y="4172646"/>
            <a:ext cx="628200" cy="28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MNIST: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108400" y="2793200"/>
            <a:ext cx="842400" cy="29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ImageNet: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175625" y="1348550"/>
            <a:ext cx="7143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Driving:</a:t>
            </a:r>
          </a:p>
        </p:txBody>
      </p:sp>
      <p:pic>
        <p:nvPicPr>
          <p:cNvPr id="455" name="Shape 4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4231" y="993457"/>
            <a:ext cx="1080451" cy="112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04775" y="977750"/>
            <a:ext cx="1080451" cy="112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2923" y="2279032"/>
            <a:ext cx="1114971" cy="111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3829" y="2279029"/>
            <a:ext cx="1114971" cy="111683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5829400" y="3335138"/>
            <a:ext cx="680400" cy="27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bolete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6922073" y="3335138"/>
            <a:ext cx="775200" cy="27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buckeye</a:t>
            </a:r>
          </a:p>
        </p:txBody>
      </p:sp>
      <p:pic>
        <p:nvPicPr>
          <p:cNvPr id="461" name="Shape 4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63805" y="3697725"/>
            <a:ext cx="1104095" cy="10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19650" y="3697725"/>
            <a:ext cx="1114975" cy="10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5884913" y="4722217"/>
            <a:ext cx="534300" cy="2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6962815" y="4722217"/>
            <a:ext cx="673800" cy="2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630525" y="1918226"/>
            <a:ext cx="1084800" cy="27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straight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965398" y="1918226"/>
            <a:ext cx="744000" cy="27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Turn left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9597504" y="4759126"/>
            <a:ext cx="414000" cy="297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68" name="Shape 468"/>
          <p:cNvSpPr txBox="1"/>
          <p:nvPr/>
        </p:nvSpPr>
        <p:spPr>
          <a:xfrm>
            <a:off x="5000524" y="4079643"/>
            <a:ext cx="630000" cy="29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MNIST: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836250" y="2794125"/>
            <a:ext cx="842400" cy="2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ImageNet: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5000525" y="1357422"/>
            <a:ext cx="680100" cy="29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Driving:</a:t>
            </a:r>
          </a:p>
        </p:txBody>
      </p:sp>
      <p:pic>
        <p:nvPicPr>
          <p:cNvPr id="471" name="Shape 47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604350" y="977750"/>
            <a:ext cx="1104100" cy="11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52925" y="977750"/>
            <a:ext cx="1114975" cy="11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Sample corner-case errors for malware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Android malware: mutations only add features to the manifest file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aphicFrame>
        <p:nvGraphicFramePr>
          <p:cNvPr id="480" name="Shape 480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{FDB7D133-6374-4D06-A819-3668324D210E}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feature::bluetooth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permission::call_phone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Before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Malicious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After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Benign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Sample corner-case errors for malware (cont.)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PDF malware: Mutations that do not change functionality (</a:t>
            </a:r>
            <a:r>
              <a:rPr lang="en" sz="1200">
                <a:solidFill>
                  <a:schemeClr val="dk1"/>
                </a:solidFill>
              </a:rPr>
              <a:t>Srndic &amp; Laskov Oakland’14</a:t>
            </a:r>
            <a:r>
              <a:rPr lang="en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aphicFrame>
        <p:nvGraphicFramePr>
          <p:cNvPr id="488" name="Shape 488"/>
          <p:cNvGraphicFramePr/>
          <p:nvPr/>
        </p:nvGraphicFramePr>
        <p:xfrm>
          <a:off x="952475" y="2306775"/>
          <a:ext cx="7239050" cy="1188630"/>
        </p:xfrm>
        <a:graphic>
          <a:graphicData uri="http://schemas.openxmlformats.org/drawingml/2006/table">
            <a:tbl>
              <a:tblPr>
                <a:noFill/>
                <a:tableStyleId>{FDB7D133-6374-4D06-A819-3668324D210E}</a:tableStyleId>
              </a:tblPr>
              <a:tblGrid>
                <a:gridCol w="14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count_font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author_num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Before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Malicious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After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Benign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Conclusions and future work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Systematically testing DL for realistic corner cases is a hard problem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DeepXplore is the first step for systematic DL testing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Neuron coverage: first testing coverage metric for deep nerual net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Automated: differential testing by cross-checking multiple DNNs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Realistic: physically realizable transformations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Effective: find neumerous unexpected corner-case errors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A lot of exciting new research problems!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Build analysis tools for testing and verification of ML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Build better debugging support for opaque ML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311700" y="1207400"/>
            <a:ext cx="8520600" cy="2620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Check the paper for more results!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/>
              <a:t>Source code</a:t>
            </a:r>
            <a:r>
              <a:rPr lang="en" sz="2900">
                <a:solidFill>
                  <a:schemeClr val="dk2"/>
                </a:solidFill>
              </a:rPr>
              <a:t>: </a:t>
            </a:r>
            <a:r>
              <a:rPr lang="en" sz="2900" u="sng">
                <a:solidFill>
                  <a:schemeClr val="accent5"/>
                </a:solidFill>
                <a:hlinkClick r:id="rId3"/>
              </a:rPr>
              <a:t>https://github.com/peikexin9/deepxplore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/>
              <a:t>Play demo at</a:t>
            </a:r>
            <a:r>
              <a:rPr lang="en" sz="2900">
                <a:solidFill>
                  <a:schemeClr val="dk2"/>
                </a:solidFill>
              </a:rPr>
              <a:t>: </a:t>
            </a:r>
            <a:r>
              <a:rPr lang="en" sz="2900" u="sng">
                <a:solidFill>
                  <a:schemeClr val="accent5"/>
                </a:solidFill>
                <a:hlinkClick r:id="rId4"/>
              </a:rPr>
              <a:t>www.deepxplore.org</a:t>
            </a:r>
          </a:p>
          <a:p>
            <a:pPr lvl="0">
              <a:spcBef>
                <a:spcPts val="0"/>
              </a:spcBef>
              <a:buNone/>
            </a:pPr>
            <a:r>
              <a:rPr lang="en" sz="2900">
                <a:solidFill>
                  <a:srgbClr val="000000"/>
                </a:solidFill>
              </a:rPr>
              <a:t>Thank you! </a:t>
            </a:r>
          </a:p>
          <a:p>
            <a:pPr lvl="0">
              <a:spcBef>
                <a:spcPts val="0"/>
              </a:spcBef>
              <a:buNone/>
            </a:pPr>
            <a:r>
              <a:rPr lang="en" sz="2900">
                <a:solidFill>
                  <a:srgbClr val="000000"/>
                </a:solidFill>
              </a:rPr>
              <a:t>Questions?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Deep learning is increasingly used in safety-critical systems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Deep learning correctness and security is crucial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25" y="2297700"/>
            <a:ext cx="2776417" cy="166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675" y="2297700"/>
            <a:ext cx="2960323" cy="16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025" y="2297700"/>
            <a:ext cx="2383875" cy="16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117388" y="4023550"/>
            <a:ext cx="1448100" cy="2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Self-driving car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992725" y="4023550"/>
            <a:ext cx="1761300" cy="2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Medical diagnosis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697300" y="4023550"/>
            <a:ext cx="1761300" cy="2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Malware detection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Unreliable deep learning contributed to Tesla fatal crash</a:t>
            </a:r>
          </a:p>
        </p:txBody>
      </p:sp>
      <p:pic>
        <p:nvPicPr>
          <p:cNvPr id="96" name="Shape 96" descr="Image result for tesla accident white truc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50" y="1131575"/>
            <a:ext cx="5164125" cy="29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814250" y="4151900"/>
            <a:ext cx="5515500" cy="76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Tesla autopilot failed to recognize a white truck against bright sky leading to fatal crash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Existing DL testing methods are seriously limited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5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Common practice: measure accuracy on a test input set of randomly chosen data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Problem 1: how good is the coverage of the test set?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DL decision logic is incredibly complex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More fundamentally, what is testing coverage metric for DL?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Problem 2: it requires expensive labeling effort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Data in test set must be manually labelled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To enlarge the test set, we need to manually label more data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Existing DL testing methods are seriously limited (cont.)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5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Adversarial testing (</a:t>
            </a:r>
            <a:r>
              <a:rPr lang="en" sz="1400" dirty="0">
                <a:solidFill>
                  <a:schemeClr val="dk1"/>
                </a:solidFill>
              </a:rPr>
              <a:t>Szegedy et al. ICLR’14)</a:t>
            </a:r>
            <a:r>
              <a:rPr lang="en" dirty="0">
                <a:solidFill>
                  <a:srgbClr val="000000"/>
                </a:solidFill>
              </a:rPr>
              <a:t>: find corner-case inputs imperceptible to human but induce errors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Problem 1: how good is the coverage of the test set?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Problem 2: it requires expensive labeling effort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Problem 3: Not realistic. (Theoretical, assumes a very powerful adversary. [Sharif et al. CCS’16])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13" name="Shape 113" descr="The left image is unaltered and would be classified as a school bus, while the right would be classified as an ostrich. The middle image shows the distortions made to the adversarial exampl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824" y="2605350"/>
            <a:ext cx="6520339" cy="20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684402" y="4596225"/>
            <a:ext cx="1084200" cy="2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bus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572361" y="4520025"/>
            <a:ext cx="950400" cy="2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Ostrich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405938" y="4520025"/>
            <a:ext cx="2331900" cy="2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Carefully crafted noise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800">
                <a:solidFill>
                  <a:srgbClr val="000000"/>
                </a:solidFill>
              </a:rPr>
              <a:t>DL decision logic is embedded in neurons and layers, not in code 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Many traditional software testing techniques don’t apply to DL</a:t>
            </a:r>
          </a:p>
        </p:txBody>
      </p:sp>
      <p:sp>
        <p:nvSpPr>
          <p:cNvPr id="123" name="Shape 123"/>
          <p:cNvSpPr/>
          <p:nvPr/>
        </p:nvSpPr>
        <p:spPr>
          <a:xfrm>
            <a:off x="7287748" y="2183767"/>
            <a:ext cx="501900" cy="41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x=0</a:t>
            </a:r>
          </a:p>
        </p:txBody>
      </p:sp>
      <p:cxnSp>
        <p:nvCxnSpPr>
          <p:cNvPr id="124" name="Shape 124"/>
          <p:cNvCxnSpPr>
            <a:stCxn id="123" idx="2"/>
            <a:endCxn id="125" idx="0"/>
          </p:cNvCxnSpPr>
          <p:nvPr/>
        </p:nvCxnSpPr>
        <p:spPr>
          <a:xfrm>
            <a:off x="7538698" y="2603167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5" name="Shape 125"/>
          <p:cNvSpPr/>
          <p:nvPr/>
        </p:nvSpPr>
        <p:spPr>
          <a:xfrm>
            <a:off x="7114175" y="2921950"/>
            <a:ext cx="849300" cy="41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If (x==8)</a:t>
            </a:r>
          </a:p>
        </p:txBody>
      </p:sp>
      <p:sp>
        <p:nvSpPr>
          <p:cNvPr id="126" name="Shape 126"/>
          <p:cNvSpPr/>
          <p:nvPr/>
        </p:nvSpPr>
        <p:spPr>
          <a:xfrm>
            <a:off x="6820232" y="3613227"/>
            <a:ext cx="588000" cy="41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x+=1</a:t>
            </a:r>
          </a:p>
        </p:txBody>
      </p:sp>
      <p:sp>
        <p:nvSpPr>
          <p:cNvPr id="127" name="Shape 127"/>
          <p:cNvSpPr/>
          <p:nvPr/>
        </p:nvSpPr>
        <p:spPr>
          <a:xfrm>
            <a:off x="7669331" y="3613227"/>
            <a:ext cx="588000" cy="41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x+=2</a:t>
            </a:r>
          </a:p>
        </p:txBody>
      </p:sp>
      <p:cxnSp>
        <p:nvCxnSpPr>
          <p:cNvPr id="128" name="Shape 128"/>
          <p:cNvCxnSpPr>
            <a:stCxn id="125" idx="2"/>
            <a:endCxn id="126" idx="0"/>
          </p:cNvCxnSpPr>
          <p:nvPr/>
        </p:nvCxnSpPr>
        <p:spPr>
          <a:xfrm flipH="1">
            <a:off x="7114325" y="3341350"/>
            <a:ext cx="424500" cy="2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9" name="Shape 129"/>
          <p:cNvCxnSpPr>
            <a:stCxn id="125" idx="2"/>
            <a:endCxn id="127" idx="0"/>
          </p:cNvCxnSpPr>
          <p:nvPr/>
        </p:nvCxnSpPr>
        <p:spPr>
          <a:xfrm>
            <a:off x="7538825" y="3341350"/>
            <a:ext cx="424500" cy="2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0" name="Shape 130"/>
          <p:cNvCxnSpPr>
            <a:stCxn id="127" idx="3"/>
            <a:endCxn id="123" idx="3"/>
          </p:cNvCxnSpPr>
          <p:nvPr/>
        </p:nvCxnSpPr>
        <p:spPr>
          <a:xfrm rot="10800000">
            <a:off x="7789631" y="2393427"/>
            <a:ext cx="467700" cy="1429500"/>
          </a:xfrm>
          <a:prstGeom prst="bentConnector3">
            <a:avLst>
              <a:gd name="adj1" fmla="val -362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31" name="Shape 131"/>
          <p:cNvSpPr/>
          <p:nvPr/>
        </p:nvSpPr>
        <p:spPr>
          <a:xfrm>
            <a:off x="1109623" y="2653344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98302" y="2653344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42501" y="2653344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109623" y="2121825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42501" y="3256204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109623" y="3256192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698302" y="3256204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109623" y="3786076"/>
            <a:ext cx="373500" cy="389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9" name="Shape 139"/>
          <p:cNvCxnSpPr>
            <a:stCxn id="134" idx="4"/>
            <a:endCxn id="131" idx="0"/>
          </p:cNvCxnSpPr>
          <p:nvPr/>
        </p:nvCxnSpPr>
        <p:spPr>
          <a:xfrm>
            <a:off x="1296373" y="2510925"/>
            <a:ext cx="0" cy="1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0" name="Shape 140"/>
          <p:cNvCxnSpPr>
            <a:stCxn id="134" idx="4"/>
            <a:endCxn id="132" idx="0"/>
          </p:cNvCxnSpPr>
          <p:nvPr/>
        </p:nvCxnSpPr>
        <p:spPr>
          <a:xfrm>
            <a:off x="1296373" y="2510925"/>
            <a:ext cx="588600" cy="1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1" name="Shape 141"/>
          <p:cNvCxnSpPr>
            <a:stCxn id="134" idx="4"/>
            <a:endCxn id="133" idx="0"/>
          </p:cNvCxnSpPr>
          <p:nvPr/>
        </p:nvCxnSpPr>
        <p:spPr>
          <a:xfrm flipH="1">
            <a:off x="729373" y="2510925"/>
            <a:ext cx="567000" cy="1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2" name="Shape 142"/>
          <p:cNvCxnSpPr>
            <a:stCxn id="131" idx="4"/>
            <a:endCxn id="135" idx="0"/>
          </p:cNvCxnSpPr>
          <p:nvPr/>
        </p:nvCxnSpPr>
        <p:spPr>
          <a:xfrm flipH="1">
            <a:off x="729373" y="3042444"/>
            <a:ext cx="5670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1" idx="4"/>
            <a:endCxn id="136" idx="0"/>
          </p:cNvCxnSpPr>
          <p:nvPr/>
        </p:nvCxnSpPr>
        <p:spPr>
          <a:xfrm>
            <a:off x="1296373" y="3042444"/>
            <a:ext cx="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4" name="Shape 144"/>
          <p:cNvCxnSpPr>
            <a:stCxn id="131" idx="4"/>
            <a:endCxn id="137" idx="0"/>
          </p:cNvCxnSpPr>
          <p:nvPr/>
        </p:nvCxnSpPr>
        <p:spPr>
          <a:xfrm>
            <a:off x="1296373" y="3042444"/>
            <a:ext cx="5886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5" name="Shape 145"/>
          <p:cNvCxnSpPr>
            <a:stCxn id="132" idx="4"/>
            <a:endCxn id="135" idx="0"/>
          </p:cNvCxnSpPr>
          <p:nvPr/>
        </p:nvCxnSpPr>
        <p:spPr>
          <a:xfrm flipH="1">
            <a:off x="729152" y="3042444"/>
            <a:ext cx="11559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6" name="Shape 146"/>
          <p:cNvCxnSpPr>
            <a:stCxn id="132" idx="4"/>
            <a:endCxn id="136" idx="0"/>
          </p:cNvCxnSpPr>
          <p:nvPr/>
        </p:nvCxnSpPr>
        <p:spPr>
          <a:xfrm flipH="1">
            <a:off x="1296452" y="3042444"/>
            <a:ext cx="5886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7" name="Shape 147"/>
          <p:cNvCxnSpPr>
            <a:stCxn id="132" idx="4"/>
            <a:endCxn id="137" idx="0"/>
          </p:cNvCxnSpPr>
          <p:nvPr/>
        </p:nvCxnSpPr>
        <p:spPr>
          <a:xfrm>
            <a:off x="1885052" y="3042444"/>
            <a:ext cx="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8" name="Shape 148"/>
          <p:cNvCxnSpPr>
            <a:stCxn id="133" idx="4"/>
            <a:endCxn id="135" idx="0"/>
          </p:cNvCxnSpPr>
          <p:nvPr/>
        </p:nvCxnSpPr>
        <p:spPr>
          <a:xfrm>
            <a:off x="729251" y="3042444"/>
            <a:ext cx="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9" name="Shape 149"/>
          <p:cNvCxnSpPr>
            <a:stCxn id="133" idx="4"/>
            <a:endCxn id="136" idx="0"/>
          </p:cNvCxnSpPr>
          <p:nvPr/>
        </p:nvCxnSpPr>
        <p:spPr>
          <a:xfrm>
            <a:off x="729251" y="3042444"/>
            <a:ext cx="5670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0" name="Shape 150"/>
          <p:cNvCxnSpPr>
            <a:stCxn id="133" idx="4"/>
            <a:endCxn id="137" idx="0"/>
          </p:cNvCxnSpPr>
          <p:nvPr/>
        </p:nvCxnSpPr>
        <p:spPr>
          <a:xfrm>
            <a:off x="729251" y="3042444"/>
            <a:ext cx="11559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1" name="Shape 151"/>
          <p:cNvCxnSpPr>
            <a:stCxn id="135" idx="4"/>
            <a:endCxn id="138" idx="0"/>
          </p:cNvCxnSpPr>
          <p:nvPr/>
        </p:nvCxnSpPr>
        <p:spPr>
          <a:xfrm>
            <a:off x="729251" y="3645304"/>
            <a:ext cx="56700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2" name="Shape 152"/>
          <p:cNvCxnSpPr>
            <a:stCxn id="136" idx="4"/>
            <a:endCxn id="138" idx="0"/>
          </p:cNvCxnSpPr>
          <p:nvPr/>
        </p:nvCxnSpPr>
        <p:spPr>
          <a:xfrm>
            <a:off x="1296373" y="3645292"/>
            <a:ext cx="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3" name="Shape 153"/>
          <p:cNvCxnSpPr>
            <a:stCxn id="137" idx="4"/>
            <a:endCxn id="138" idx="0"/>
          </p:cNvCxnSpPr>
          <p:nvPr/>
        </p:nvCxnSpPr>
        <p:spPr>
          <a:xfrm flipH="1">
            <a:off x="1296452" y="3645304"/>
            <a:ext cx="58860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6735400" y="4109273"/>
            <a:ext cx="1606800" cy="31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Traditional program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(control flow graph)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57460" y="4175121"/>
            <a:ext cx="1614300" cy="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Neural network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500" y="2334150"/>
            <a:ext cx="4589703" cy="17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Quick Summary of DeepXplore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0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The first step towards systematic testing of Deep Neural Nets (DNNs)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Neuron coverage: first testing coverage metric for deep nerual net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Automated: cross-check multiple DNNs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Realistic: physically realizable transformations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Effective: 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 dirty="0">
                <a:solidFill>
                  <a:srgbClr val="000000"/>
                </a:solidFill>
              </a:rPr>
              <a:t>15 State-of-the-art DNNs on 5 large datasets (ImageNet, Self-driving cars, PDF/Android malware) 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 dirty="0">
                <a:solidFill>
                  <a:srgbClr val="000000"/>
                </a:solidFill>
              </a:rPr>
              <a:t>Numerous corner-case errors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 dirty="0">
                <a:solidFill>
                  <a:srgbClr val="000000"/>
                </a:solidFill>
              </a:rPr>
              <a:t>50% more neuron coverage than existing testing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0" y="1224279"/>
            <a:ext cx="1445546" cy="13049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6199450" y="988150"/>
            <a:ext cx="1370100" cy="2148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114275" rIns="114275" bIns="1142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accident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913" y="3499425"/>
            <a:ext cx="1389625" cy="13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190991" y="4717672"/>
            <a:ext cx="1311900" cy="4578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114275" rIns="114275" bIns="1142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Darker: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Accident</a:t>
            </a:r>
          </a:p>
        </p:txBody>
      </p:sp>
      <p:pic>
        <p:nvPicPr>
          <p:cNvPr id="168" name="Shape 168" descr="Image result for scuba ic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800" y="2775673"/>
            <a:ext cx="539922" cy="47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69" name="Shape 169"/>
          <p:cNvCxnSpPr>
            <a:stCxn id="164" idx="2"/>
            <a:endCxn id="168" idx="0"/>
          </p:cNvCxnSpPr>
          <p:nvPr/>
        </p:nvCxnSpPr>
        <p:spPr>
          <a:xfrm>
            <a:off x="6879272" y="2529231"/>
            <a:ext cx="10500" cy="24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0" name="Shape 170"/>
          <p:cNvCxnSpPr>
            <a:stCxn id="168" idx="2"/>
            <a:endCxn id="166" idx="0"/>
          </p:cNvCxnSpPr>
          <p:nvPr/>
        </p:nvCxnSpPr>
        <p:spPr>
          <a:xfrm>
            <a:off x="6889761" y="3252973"/>
            <a:ext cx="3900" cy="24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7115450" y="2907000"/>
            <a:ext cx="1011300" cy="2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DeepXplore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Quick deep learning primer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Workflow of DeepXplore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Design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Detail of Neuron coverage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Evaluation setup and results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1171</Words>
  <Application>Microsoft Office PowerPoint</Application>
  <PresentationFormat>On-screen Show (16:9)</PresentationFormat>
  <Paragraphs>306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DeepXplore: Automated Whitebox Testing of Deep Learning Systems</vt:lpstr>
      <vt:lpstr>Deep learning (DL) has matched human performance!</vt:lpstr>
      <vt:lpstr>Deep learning is increasingly used in safety-critical systems</vt:lpstr>
      <vt:lpstr>Unreliable deep learning contributed to Tesla fatal crash</vt:lpstr>
      <vt:lpstr>Existing DL testing methods are seriously limited</vt:lpstr>
      <vt:lpstr>Existing DL testing methods are seriously limited (cont.)</vt:lpstr>
      <vt:lpstr>Many traditional software testing techniques don’t apply to DL</vt:lpstr>
      <vt:lpstr>Quick Summary of DeepXplore</vt:lpstr>
      <vt:lpstr>Outline</vt:lpstr>
      <vt:lpstr>Outline</vt:lpstr>
      <vt:lpstr>Deep learning primer</vt:lpstr>
      <vt:lpstr>Outline</vt:lpstr>
      <vt:lpstr> How DeepXplore works?</vt:lpstr>
      <vt:lpstr>How to achieve multiple goals simultaneously</vt:lpstr>
      <vt:lpstr>Neuron coverage → how much decision logic exercised </vt:lpstr>
      <vt:lpstr>Outline</vt:lpstr>
      <vt:lpstr>Implementation</vt:lpstr>
      <vt:lpstr>Outline</vt:lpstr>
      <vt:lpstr>Evaluation setup and results summary</vt:lpstr>
      <vt:lpstr>Sample corner-case errors for images</vt:lpstr>
      <vt:lpstr>Sample corner-case errors for malware</vt:lpstr>
      <vt:lpstr>Sample corner-case errors for malware (cont.)</vt:lpstr>
      <vt:lpstr>Conclusions and future work</vt:lpstr>
      <vt:lpstr>Check the paper for more results! Source code: https://github.com/peikexin9/deepxplore Play demo at: www.deepxplore.org 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DeepXplore: Automated Whitebox Testing of Deep Learning Systems</dc:title>
  <cp:lastModifiedBy>Kexin Pei</cp:lastModifiedBy>
  <cp:revision>4</cp:revision>
  <dcterms:modified xsi:type="dcterms:W3CDTF">2017-11-08T07:10:04Z</dcterms:modified>
</cp:coreProperties>
</file>