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64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4012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</a:rPr>
              <a:t>Future system will have ML component</a:t>
            </a:r>
          </a:p>
        </p:txBody>
      </p:sp>
    </p:spTree>
    <p:extLst>
      <p:ext uri="{BB962C8B-B14F-4D97-AF65-F5344CB8AC3E}">
        <p14:creationId xmlns:p14="http://schemas.microsoft.com/office/powerpoint/2010/main" val="323775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59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Char char="●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/>
              <a:t>DeepXplore: Automated Whitebox Testing of Deep Learning Systems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dirty="0"/>
              <a:t>Paradigm shift in developing software: traditional vs. ML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dirty="0"/>
              <a:t>Traditional software developer manually write the decision logic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ML Decision logic learned from data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dirty="0"/>
              <a:t>ML components are increasingly used in real systems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11700" y="2914786"/>
            <a:ext cx="2250000" cy="15694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Key challenges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lt2"/>
                </a:solidFill>
              </a:rPr>
              <a:t>1. How much testing is enough? No coverage metirc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lt2"/>
                </a:solidFill>
              </a:rPr>
              <a:t>2. Labeling efforts are expensive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875" y="2525500"/>
            <a:ext cx="62351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697">
            <a:extLst>
              <a:ext uri="{FF2B5EF4-FFF2-40B4-BE49-F238E27FC236}">
                <a16:creationId xmlns:a16="http://schemas.microsoft.com/office/drawing/2014/main" id="{A801A488-5CBC-4AC1-AB59-7601FF62E728}"/>
              </a:ext>
            </a:extLst>
          </p:cNvPr>
          <p:cNvSpPr txBox="1"/>
          <p:nvPr/>
        </p:nvSpPr>
        <p:spPr>
          <a:xfrm>
            <a:off x="3992597" y="4211218"/>
            <a:ext cx="1126666" cy="4695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straight ahead</a:t>
            </a:r>
          </a:p>
          <a:p>
            <a:pPr marR="0" lvl="0" algn="ctr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108">
            <a:extLst>
              <a:ext uri="{FF2B5EF4-FFF2-40B4-BE49-F238E27FC236}">
                <a16:creationId xmlns:a16="http://schemas.microsoft.com/office/drawing/2014/main" id="{F9CCE534-8685-41BF-9E8D-335346BE756C}"/>
              </a:ext>
            </a:extLst>
          </p:cNvPr>
          <p:cNvSpPr txBox="1"/>
          <p:nvPr/>
        </p:nvSpPr>
        <p:spPr>
          <a:xfrm>
            <a:off x="354300" y="1872250"/>
            <a:ext cx="2198700" cy="4695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Retrieve seed Inputs without labels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type="title"/>
          </p:nvPr>
        </p:nvSpPr>
        <p:spPr>
          <a:xfrm>
            <a:off x="284088" y="471725"/>
            <a:ext cx="86544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DeepXplore: Automated Whitebox Testing of Deep Learning Systems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2204900" y="1063350"/>
            <a:ext cx="2252100" cy="3174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Feed into multiple DNNs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3070625" y="1380750"/>
            <a:ext cx="3996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F1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3110248" y="2514450"/>
            <a:ext cx="3996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F2</a:t>
            </a:r>
          </a:p>
        </p:txBody>
      </p:sp>
      <p:cxnSp>
        <p:nvCxnSpPr>
          <p:cNvPr id="691" name="Shape 691"/>
          <p:cNvCxnSpPr>
            <a:stCxn id="692" idx="3"/>
          </p:cNvCxnSpPr>
          <p:nvPr/>
        </p:nvCxnSpPr>
        <p:spPr>
          <a:xfrm rot="10800000" flipH="1">
            <a:off x="2290075" y="2131458"/>
            <a:ext cx="561900" cy="109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3" name="Shape 693"/>
          <p:cNvCxnSpPr>
            <a:cxnSpLocks/>
            <a:stCxn id="692" idx="3"/>
          </p:cNvCxnSpPr>
          <p:nvPr/>
        </p:nvCxnSpPr>
        <p:spPr>
          <a:xfrm flipV="1">
            <a:off x="2290075" y="3221182"/>
            <a:ext cx="598598" cy="43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4" name="Shape 694"/>
          <p:cNvCxnSpPr>
            <a:stCxn id="692" idx="3"/>
          </p:cNvCxnSpPr>
          <p:nvPr/>
        </p:nvCxnSpPr>
        <p:spPr>
          <a:xfrm>
            <a:off x="2290075" y="3225558"/>
            <a:ext cx="541800" cy="111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5" name="Shape 695"/>
          <p:cNvCxnSpPr>
            <a:cxnSpLocks/>
            <a:stCxn id="167" idx="6"/>
            <a:endCxn id="697" idx="1"/>
          </p:cNvCxnSpPr>
          <p:nvPr/>
        </p:nvCxnSpPr>
        <p:spPr>
          <a:xfrm flipV="1">
            <a:off x="3661440" y="2142734"/>
            <a:ext cx="325180" cy="20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7" name="Shape 697"/>
          <p:cNvSpPr txBox="1"/>
          <p:nvPr/>
        </p:nvSpPr>
        <p:spPr>
          <a:xfrm>
            <a:off x="3986620" y="1907984"/>
            <a:ext cx="1126666" cy="4695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straight ahead</a:t>
            </a:r>
          </a:p>
          <a:p>
            <a:pPr marR="0" lvl="0" algn="ctr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8" name="Shape 698"/>
          <p:cNvCxnSpPr>
            <a:cxnSpLocks/>
            <a:stCxn id="209" idx="6"/>
            <a:endCxn id="197" idx="1"/>
          </p:cNvCxnSpPr>
          <p:nvPr/>
        </p:nvCxnSpPr>
        <p:spPr>
          <a:xfrm>
            <a:off x="3680144" y="3286686"/>
            <a:ext cx="305120" cy="31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1" name="Shape 701"/>
          <p:cNvCxnSpPr>
            <a:cxnSpLocks/>
            <a:stCxn id="228" idx="6"/>
            <a:endCxn id="200" idx="1"/>
          </p:cNvCxnSpPr>
          <p:nvPr/>
        </p:nvCxnSpPr>
        <p:spPr>
          <a:xfrm flipV="1">
            <a:off x="3696358" y="4445968"/>
            <a:ext cx="296239" cy="22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4" name="Shape 704"/>
          <p:cNvSpPr txBox="1"/>
          <p:nvPr/>
        </p:nvSpPr>
        <p:spPr>
          <a:xfrm>
            <a:off x="5416425" y="2032875"/>
            <a:ext cx="1575600" cy="5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Define joint objective function</a:t>
            </a:r>
          </a:p>
        </p:txBody>
      </p:sp>
      <p:cxnSp>
        <p:nvCxnSpPr>
          <p:cNvPr id="705" name="Shape 705"/>
          <p:cNvCxnSpPr>
            <a:cxnSpLocks/>
            <a:stCxn id="697" idx="3"/>
            <a:endCxn id="706" idx="1"/>
          </p:cNvCxnSpPr>
          <p:nvPr/>
        </p:nvCxnSpPr>
        <p:spPr>
          <a:xfrm>
            <a:off x="5113286" y="2142734"/>
            <a:ext cx="285425" cy="11439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7" name="Shape 707"/>
          <p:cNvCxnSpPr>
            <a:cxnSpLocks/>
            <a:stCxn id="197" idx="3"/>
            <a:endCxn id="706" idx="1"/>
          </p:cNvCxnSpPr>
          <p:nvPr/>
        </p:nvCxnSpPr>
        <p:spPr>
          <a:xfrm flipV="1">
            <a:off x="5111930" y="3286686"/>
            <a:ext cx="286781" cy="31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6" name="Shape 706"/>
          <p:cNvSpPr txBox="1"/>
          <p:nvPr/>
        </p:nvSpPr>
        <p:spPr>
          <a:xfrm>
            <a:off x="5398711" y="2654736"/>
            <a:ext cx="1624800" cy="126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Objectives:</a:t>
            </a: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lang="en" dirty="0">
                <a:solidFill>
                  <a:srgbClr val="FF0000"/>
                </a:solidFill>
              </a:rPr>
              <a:t>Different behavior</a:t>
            </a:r>
          </a:p>
          <a:p>
            <a:pPr marL="457200" lvl="0" indent="-228600" rtl="0">
              <a:spcBef>
                <a:spcPts val="0"/>
              </a:spcBef>
              <a:buClr>
                <a:srgbClr val="00FF00"/>
              </a:buClr>
              <a:buAutoNum type="arabicPeriod"/>
            </a:pPr>
            <a:r>
              <a:rPr lang="en" dirty="0">
                <a:solidFill>
                  <a:srgbClr val="00FF00"/>
                </a:solidFill>
              </a:rPr>
              <a:t>Neuron coverage</a:t>
            </a:r>
          </a:p>
        </p:txBody>
      </p:sp>
      <p:cxnSp>
        <p:nvCxnSpPr>
          <p:cNvPr id="708" name="Shape 708"/>
          <p:cNvCxnSpPr>
            <a:cxnSpLocks/>
            <a:endCxn id="706" idx="1"/>
          </p:cNvCxnSpPr>
          <p:nvPr/>
        </p:nvCxnSpPr>
        <p:spPr>
          <a:xfrm rot="10800000" flipH="1">
            <a:off x="5109936" y="3286561"/>
            <a:ext cx="288900" cy="119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9" name="Shape 709"/>
          <p:cNvSpPr txBox="1"/>
          <p:nvPr/>
        </p:nvSpPr>
        <p:spPr>
          <a:xfrm>
            <a:off x="4056469" y="4211218"/>
            <a:ext cx="1025100" cy="6240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</a:rPr>
              <a:t>Turn right</a:t>
            </a:r>
          </a:p>
        </p:txBody>
      </p:sp>
      <p:pic>
        <p:nvPicPr>
          <p:cNvPr id="692" name="Shape 6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475" y="2437758"/>
            <a:ext cx="1575600" cy="15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Shape 711"/>
          <p:cNvSpPr txBox="1"/>
          <p:nvPr/>
        </p:nvSpPr>
        <p:spPr>
          <a:xfrm>
            <a:off x="3110248" y="3708175"/>
            <a:ext cx="399600" cy="2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F3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6227325" y="4252775"/>
            <a:ext cx="1910700" cy="7713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4. Maximize objective function w.r.t input using gradient descent</a:t>
            </a:r>
          </a:p>
        </p:txBody>
      </p:sp>
      <p:cxnSp>
        <p:nvCxnSpPr>
          <p:cNvPr id="715" name="Shape 715"/>
          <p:cNvCxnSpPr>
            <a:cxnSpLocks/>
            <a:stCxn id="706" idx="2"/>
          </p:cNvCxnSpPr>
          <p:nvPr/>
        </p:nvCxnSpPr>
        <p:spPr>
          <a:xfrm rot="5400000">
            <a:off x="3808255" y="1612656"/>
            <a:ext cx="96877" cy="4708836"/>
          </a:xfrm>
          <a:prstGeom prst="bentConnector3">
            <a:avLst>
              <a:gd name="adj1" fmla="val 102242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026" name="Picture 2" descr="https://lh4.googleusercontent.com/v8hxkzhuOVN0fY8LaYU-6YQ9prWYk9SYggcNq0dIBBRrPudA5v0koaYn7r0_uwZAG__9zVQwziv2HwQrkQtaGr2VgIHmSJonfXd2GooosMUYZN6J3QnZKSau0oN9E3v_m_8Jm8Zwds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21" y="4518521"/>
            <a:ext cx="285774" cy="28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Shape 541"/>
          <p:cNvSpPr txBox="1"/>
          <p:nvPr/>
        </p:nvSpPr>
        <p:spPr>
          <a:xfrm>
            <a:off x="399476" y="4031292"/>
            <a:ext cx="2198700" cy="278259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 changed brighter</a:t>
            </a:r>
          </a:p>
        </p:txBody>
      </p:sp>
      <p:sp>
        <p:nvSpPr>
          <p:cNvPr id="151" name="Shape 108"/>
          <p:cNvSpPr txBox="1"/>
          <p:nvPr/>
        </p:nvSpPr>
        <p:spPr>
          <a:xfrm>
            <a:off x="4806087" y="1161457"/>
            <a:ext cx="4023359" cy="710793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t" anchorCtr="0">
            <a:noAutofit/>
          </a:bodyPr>
          <a:lstStyle/>
          <a:p>
            <a:pPr lvl="0" algn="ctr"/>
            <a:r>
              <a:rPr lang="en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 insight: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can be modeled as an optimization problem and solved using gradient descent because DNNs are differentiable</a:t>
            </a:r>
            <a:endParaRPr lang="en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08"/>
          <p:cNvSpPr txBox="1"/>
          <p:nvPr/>
        </p:nvSpPr>
        <p:spPr>
          <a:xfrm>
            <a:off x="7145122" y="2840720"/>
            <a:ext cx="1998878" cy="670404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t" anchorCtr="0">
            <a:noAutofit/>
          </a:bodyPr>
          <a:lstStyle/>
          <a:p>
            <a:pPr lvl="0" algn="ctr"/>
            <a:r>
              <a:rPr lang="en" dirty="0">
                <a:solidFill>
                  <a:srgbClr val="FF0000"/>
                </a:solidFill>
                <a:sym typeface="Calibri"/>
              </a:rPr>
              <a:t>Code: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https://github.com/peikexin9/deepxplore</a:t>
            </a:r>
            <a:endParaRPr lang="en" dirty="0">
              <a:solidFill>
                <a:srgbClr val="FF0000"/>
              </a:solidFill>
              <a:sym typeface="Calibri"/>
            </a:endParaRPr>
          </a:p>
        </p:txBody>
      </p: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F46AA7E3-5DA5-4B9E-BA30-2590691118E9}"/>
              </a:ext>
            </a:extLst>
          </p:cNvPr>
          <p:cNvGrpSpPr/>
          <p:nvPr/>
        </p:nvGrpSpPr>
        <p:grpSpPr>
          <a:xfrm>
            <a:off x="2886858" y="1787236"/>
            <a:ext cx="774582" cy="721222"/>
            <a:chOff x="2886858" y="1787236"/>
            <a:chExt cx="774582" cy="7212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8EB845-A3C9-41DE-B571-14549E5B8FF9}"/>
                </a:ext>
              </a:extLst>
            </p:cNvPr>
            <p:cNvSpPr/>
            <p:nvPr/>
          </p:nvSpPr>
          <p:spPr>
            <a:xfrm>
              <a:off x="2886858" y="1953227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F86A3D7-E80B-4184-AFBC-FEC60BEBA648}"/>
                </a:ext>
              </a:extLst>
            </p:cNvPr>
            <p:cNvSpPr/>
            <p:nvPr/>
          </p:nvSpPr>
          <p:spPr>
            <a:xfrm>
              <a:off x="3228979" y="2065143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865E1B0-3A35-4D54-8295-67BBAAA8B495}"/>
                </a:ext>
              </a:extLst>
            </p:cNvPr>
            <p:cNvSpPr/>
            <p:nvPr/>
          </p:nvSpPr>
          <p:spPr>
            <a:xfrm>
              <a:off x="3221030" y="2349130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7A8B73F-5BE4-4287-A962-72F200A0CFE7}"/>
                </a:ext>
              </a:extLst>
            </p:cNvPr>
            <p:cNvSpPr/>
            <p:nvPr/>
          </p:nvSpPr>
          <p:spPr>
            <a:xfrm>
              <a:off x="3501263" y="2065075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D84A602-B42E-4F5B-A210-633DBFA18165}"/>
                </a:ext>
              </a:extLst>
            </p:cNvPr>
            <p:cNvSpPr/>
            <p:nvPr/>
          </p:nvSpPr>
          <p:spPr>
            <a:xfrm>
              <a:off x="3221080" y="1787236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205A567-0701-4E6C-A8DF-4F0429BD2FAD}"/>
                </a:ext>
              </a:extLst>
            </p:cNvPr>
            <p:cNvSpPr/>
            <p:nvPr/>
          </p:nvSpPr>
          <p:spPr>
            <a:xfrm>
              <a:off x="2886858" y="2230205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1151AB0-5005-4BB8-A424-8D1FE15341BF}"/>
                </a:ext>
              </a:extLst>
            </p:cNvPr>
            <p:cNvCxnSpPr>
              <a:cxnSpLocks/>
              <a:stCxn id="6" idx="6"/>
              <a:endCxn id="168" idx="2"/>
            </p:cNvCxnSpPr>
            <p:nvPr/>
          </p:nvCxnSpPr>
          <p:spPr>
            <a:xfrm flipV="1">
              <a:off x="3047035" y="1866900"/>
              <a:ext cx="174045" cy="1659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5D62B929-6B13-4A73-98DE-44E3FC8F8186}"/>
                </a:ext>
              </a:extLst>
            </p:cNvPr>
            <p:cNvCxnSpPr>
              <a:cxnSpLocks/>
              <a:stCxn id="6" idx="6"/>
              <a:endCxn id="165" idx="2"/>
            </p:cNvCxnSpPr>
            <p:nvPr/>
          </p:nvCxnSpPr>
          <p:spPr>
            <a:xfrm>
              <a:off x="3047035" y="2032891"/>
              <a:ext cx="181944" cy="111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24906347-6BB9-4513-83A9-B4E15A48E81C}"/>
                </a:ext>
              </a:extLst>
            </p:cNvPr>
            <p:cNvCxnSpPr>
              <a:cxnSpLocks/>
              <a:stCxn id="6" idx="6"/>
              <a:endCxn id="166" idx="2"/>
            </p:cNvCxnSpPr>
            <p:nvPr/>
          </p:nvCxnSpPr>
          <p:spPr>
            <a:xfrm>
              <a:off x="3047035" y="2032891"/>
              <a:ext cx="173995" cy="395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1D3B2162-BCCE-4F6A-B5F4-B260DC6C6DFD}"/>
                </a:ext>
              </a:extLst>
            </p:cNvPr>
            <p:cNvCxnSpPr>
              <a:cxnSpLocks/>
              <a:stCxn id="169" idx="6"/>
              <a:endCxn id="168" idx="2"/>
            </p:cNvCxnSpPr>
            <p:nvPr/>
          </p:nvCxnSpPr>
          <p:spPr>
            <a:xfrm flipV="1">
              <a:off x="3047035" y="1866900"/>
              <a:ext cx="174045" cy="442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EE8DA3C-8B7F-4447-A360-B565D129864D}"/>
                </a:ext>
              </a:extLst>
            </p:cNvPr>
            <p:cNvCxnSpPr>
              <a:cxnSpLocks/>
              <a:stCxn id="169" idx="6"/>
              <a:endCxn id="165" idx="2"/>
            </p:cNvCxnSpPr>
            <p:nvPr/>
          </p:nvCxnSpPr>
          <p:spPr>
            <a:xfrm flipV="1">
              <a:off x="3047035" y="2144807"/>
              <a:ext cx="181944" cy="165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60566DA5-82E8-4AC7-87B6-3DD9D31183E2}"/>
                </a:ext>
              </a:extLst>
            </p:cNvPr>
            <p:cNvCxnSpPr>
              <a:cxnSpLocks/>
              <a:stCxn id="169" idx="6"/>
              <a:endCxn id="166" idx="2"/>
            </p:cNvCxnSpPr>
            <p:nvPr/>
          </p:nvCxnSpPr>
          <p:spPr>
            <a:xfrm>
              <a:off x="3047035" y="2309869"/>
              <a:ext cx="173995" cy="118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79011C21-CF35-4E3E-9AFC-83B891B4D72A}"/>
                </a:ext>
              </a:extLst>
            </p:cNvPr>
            <p:cNvCxnSpPr>
              <a:cxnSpLocks/>
              <a:stCxn id="165" idx="6"/>
              <a:endCxn id="167" idx="2"/>
            </p:cNvCxnSpPr>
            <p:nvPr/>
          </p:nvCxnSpPr>
          <p:spPr>
            <a:xfrm flipV="1">
              <a:off x="3389156" y="2144739"/>
              <a:ext cx="112107" cy="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Shape 697">
            <a:extLst>
              <a:ext uri="{FF2B5EF4-FFF2-40B4-BE49-F238E27FC236}">
                <a16:creationId xmlns:a16="http://schemas.microsoft.com/office/drawing/2014/main" id="{185421A8-5EDF-4438-8F8C-D3C0FDD60C43}"/>
              </a:ext>
            </a:extLst>
          </p:cNvPr>
          <p:cNvSpPr txBox="1"/>
          <p:nvPr/>
        </p:nvSpPr>
        <p:spPr>
          <a:xfrm>
            <a:off x="3985264" y="3055107"/>
            <a:ext cx="1126666" cy="469500"/>
          </a:xfrm>
          <a:prstGeom prst="rect">
            <a:avLst/>
          </a:prstGeom>
          <a:noFill/>
          <a:ln>
            <a:noFill/>
          </a:ln>
        </p:spPr>
        <p:txBody>
          <a:bodyPr wrap="square" lIns="114275" tIns="57150" rIns="114275" bIns="57150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straight ahead</a:t>
            </a:r>
          </a:p>
          <a:p>
            <a:pPr marR="0" lvl="0" algn="ctr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E936CF6-5AEE-4CB2-886C-95318F757201}"/>
              </a:ext>
            </a:extLst>
          </p:cNvPr>
          <p:cNvGrpSpPr/>
          <p:nvPr/>
        </p:nvGrpSpPr>
        <p:grpSpPr>
          <a:xfrm>
            <a:off x="2905562" y="2929183"/>
            <a:ext cx="774582" cy="721222"/>
            <a:chOff x="2886858" y="1787236"/>
            <a:chExt cx="774582" cy="721222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0F36009E-9633-44AF-BD0E-AA9A5F657112}"/>
                </a:ext>
              </a:extLst>
            </p:cNvPr>
            <p:cNvSpPr/>
            <p:nvPr/>
          </p:nvSpPr>
          <p:spPr>
            <a:xfrm>
              <a:off x="2886858" y="1953227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46103AD-0631-4B36-9DC6-280A728CA496}"/>
                </a:ext>
              </a:extLst>
            </p:cNvPr>
            <p:cNvSpPr/>
            <p:nvPr/>
          </p:nvSpPr>
          <p:spPr>
            <a:xfrm>
              <a:off x="3228979" y="2065143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D9C9CB9-E434-4C0D-B9C5-34B001BD253D}"/>
                </a:ext>
              </a:extLst>
            </p:cNvPr>
            <p:cNvSpPr/>
            <p:nvPr/>
          </p:nvSpPr>
          <p:spPr>
            <a:xfrm>
              <a:off x="3221030" y="2349130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D18C3FB4-0995-4E03-AB48-DFC3416BA68D}"/>
                </a:ext>
              </a:extLst>
            </p:cNvPr>
            <p:cNvSpPr/>
            <p:nvPr/>
          </p:nvSpPr>
          <p:spPr>
            <a:xfrm>
              <a:off x="3501263" y="2065075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E007EEC-5845-4A05-B1F4-1975F45DAA14}"/>
                </a:ext>
              </a:extLst>
            </p:cNvPr>
            <p:cNvSpPr/>
            <p:nvPr/>
          </p:nvSpPr>
          <p:spPr>
            <a:xfrm>
              <a:off x="3221080" y="1787236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364BADD-63DD-482D-98B2-C18A806A25FD}"/>
                </a:ext>
              </a:extLst>
            </p:cNvPr>
            <p:cNvSpPr/>
            <p:nvPr/>
          </p:nvSpPr>
          <p:spPr>
            <a:xfrm>
              <a:off x="2886858" y="2230205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00E94A3D-18C9-4CF1-8DB9-D043B8699911}"/>
                </a:ext>
              </a:extLst>
            </p:cNvPr>
            <p:cNvCxnSpPr>
              <a:cxnSpLocks/>
              <a:stCxn id="206" idx="6"/>
              <a:endCxn id="210" idx="2"/>
            </p:cNvCxnSpPr>
            <p:nvPr/>
          </p:nvCxnSpPr>
          <p:spPr>
            <a:xfrm flipV="1">
              <a:off x="3047035" y="1866900"/>
              <a:ext cx="174045" cy="1659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5AD48A83-6552-47AE-BBB7-D8AF97378A0E}"/>
                </a:ext>
              </a:extLst>
            </p:cNvPr>
            <p:cNvCxnSpPr>
              <a:cxnSpLocks/>
              <a:stCxn id="206" idx="6"/>
              <a:endCxn id="207" idx="2"/>
            </p:cNvCxnSpPr>
            <p:nvPr/>
          </p:nvCxnSpPr>
          <p:spPr>
            <a:xfrm>
              <a:off x="3047035" y="2032891"/>
              <a:ext cx="181944" cy="111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BE2979F5-AEE1-4C5B-B9C0-27FEC73C8EEA}"/>
                </a:ext>
              </a:extLst>
            </p:cNvPr>
            <p:cNvCxnSpPr>
              <a:cxnSpLocks/>
              <a:stCxn id="206" idx="6"/>
              <a:endCxn id="208" idx="2"/>
            </p:cNvCxnSpPr>
            <p:nvPr/>
          </p:nvCxnSpPr>
          <p:spPr>
            <a:xfrm>
              <a:off x="3047035" y="2032891"/>
              <a:ext cx="173995" cy="395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5B8EBDC6-B0B4-467E-A6FE-1DD00FD8962D}"/>
                </a:ext>
              </a:extLst>
            </p:cNvPr>
            <p:cNvCxnSpPr>
              <a:cxnSpLocks/>
              <a:stCxn id="211" idx="6"/>
              <a:endCxn id="210" idx="2"/>
            </p:cNvCxnSpPr>
            <p:nvPr/>
          </p:nvCxnSpPr>
          <p:spPr>
            <a:xfrm flipV="1">
              <a:off x="3047035" y="1866900"/>
              <a:ext cx="174045" cy="442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BE89F2BF-BCBB-4D8E-9455-FABB15FCC948}"/>
                </a:ext>
              </a:extLst>
            </p:cNvPr>
            <p:cNvCxnSpPr>
              <a:cxnSpLocks/>
              <a:stCxn id="211" idx="6"/>
              <a:endCxn id="207" idx="2"/>
            </p:cNvCxnSpPr>
            <p:nvPr/>
          </p:nvCxnSpPr>
          <p:spPr>
            <a:xfrm flipV="1">
              <a:off x="3047035" y="2144807"/>
              <a:ext cx="181944" cy="165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5378C54-8E1C-4F7E-A8E1-F8CCC51AC8AC}"/>
                </a:ext>
              </a:extLst>
            </p:cNvPr>
            <p:cNvCxnSpPr>
              <a:cxnSpLocks/>
              <a:stCxn id="211" idx="6"/>
              <a:endCxn id="208" idx="2"/>
            </p:cNvCxnSpPr>
            <p:nvPr/>
          </p:nvCxnSpPr>
          <p:spPr>
            <a:xfrm>
              <a:off x="3047035" y="2309869"/>
              <a:ext cx="173995" cy="118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326E64F-DCA0-4F9D-9FCD-F1D023BC3F77}"/>
                </a:ext>
              </a:extLst>
            </p:cNvPr>
            <p:cNvCxnSpPr>
              <a:cxnSpLocks/>
              <a:stCxn id="207" idx="6"/>
              <a:endCxn id="209" idx="2"/>
            </p:cNvCxnSpPr>
            <p:nvPr/>
          </p:nvCxnSpPr>
          <p:spPr>
            <a:xfrm flipV="1">
              <a:off x="3389156" y="2144739"/>
              <a:ext cx="112107" cy="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6E195FE1-B486-4AA1-8ADF-BC020466E290}"/>
              </a:ext>
            </a:extLst>
          </p:cNvPr>
          <p:cNvGrpSpPr/>
          <p:nvPr/>
        </p:nvGrpSpPr>
        <p:grpSpPr>
          <a:xfrm>
            <a:off x="2921776" y="4090758"/>
            <a:ext cx="774582" cy="721222"/>
            <a:chOff x="2886858" y="1787236"/>
            <a:chExt cx="774582" cy="721222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CC8A234-EE5A-4196-8C6D-5A25B36AB138}"/>
                </a:ext>
              </a:extLst>
            </p:cNvPr>
            <p:cNvSpPr/>
            <p:nvPr/>
          </p:nvSpPr>
          <p:spPr>
            <a:xfrm>
              <a:off x="2886858" y="1953227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B5515D8-C8E6-4C49-B304-16A563B32A06}"/>
                </a:ext>
              </a:extLst>
            </p:cNvPr>
            <p:cNvSpPr/>
            <p:nvPr/>
          </p:nvSpPr>
          <p:spPr>
            <a:xfrm>
              <a:off x="3228979" y="2065143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7208F7E0-5F09-4E48-BDF8-2F8CE33506F2}"/>
                </a:ext>
              </a:extLst>
            </p:cNvPr>
            <p:cNvSpPr/>
            <p:nvPr/>
          </p:nvSpPr>
          <p:spPr>
            <a:xfrm>
              <a:off x="3221030" y="2349130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A64310AC-4027-41C6-B3E2-DE447A99337C}"/>
                </a:ext>
              </a:extLst>
            </p:cNvPr>
            <p:cNvSpPr/>
            <p:nvPr/>
          </p:nvSpPr>
          <p:spPr>
            <a:xfrm>
              <a:off x="3501263" y="2065075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B5345A74-1556-42F9-A612-14FD9238284A}"/>
                </a:ext>
              </a:extLst>
            </p:cNvPr>
            <p:cNvSpPr/>
            <p:nvPr/>
          </p:nvSpPr>
          <p:spPr>
            <a:xfrm>
              <a:off x="3221080" y="1787236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5C262C1B-88D8-405B-A447-21ADE16A30E4}"/>
                </a:ext>
              </a:extLst>
            </p:cNvPr>
            <p:cNvSpPr/>
            <p:nvPr/>
          </p:nvSpPr>
          <p:spPr>
            <a:xfrm>
              <a:off x="2886858" y="2230205"/>
              <a:ext cx="160177" cy="15932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95C98709-6CF3-4416-8C9E-71DB1D167CC0}"/>
                </a:ext>
              </a:extLst>
            </p:cNvPr>
            <p:cNvCxnSpPr>
              <a:cxnSpLocks/>
              <a:stCxn id="225" idx="6"/>
              <a:endCxn id="229" idx="2"/>
            </p:cNvCxnSpPr>
            <p:nvPr/>
          </p:nvCxnSpPr>
          <p:spPr>
            <a:xfrm flipV="1">
              <a:off x="3047035" y="1866900"/>
              <a:ext cx="174045" cy="1659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1ADBE549-A857-4DC4-B138-2BF925C3B442}"/>
                </a:ext>
              </a:extLst>
            </p:cNvPr>
            <p:cNvCxnSpPr>
              <a:cxnSpLocks/>
              <a:stCxn id="225" idx="6"/>
              <a:endCxn id="226" idx="2"/>
            </p:cNvCxnSpPr>
            <p:nvPr/>
          </p:nvCxnSpPr>
          <p:spPr>
            <a:xfrm>
              <a:off x="3047035" y="2032891"/>
              <a:ext cx="181944" cy="111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44B285DF-ECA4-44CE-9112-A96CE27F19B5}"/>
                </a:ext>
              </a:extLst>
            </p:cNvPr>
            <p:cNvCxnSpPr>
              <a:cxnSpLocks/>
              <a:stCxn id="225" idx="6"/>
              <a:endCxn id="227" idx="2"/>
            </p:cNvCxnSpPr>
            <p:nvPr/>
          </p:nvCxnSpPr>
          <p:spPr>
            <a:xfrm>
              <a:off x="3047035" y="2032891"/>
              <a:ext cx="173995" cy="395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1989E679-20E2-48DB-B1F4-5E5CE9DD0A7E}"/>
                </a:ext>
              </a:extLst>
            </p:cNvPr>
            <p:cNvCxnSpPr>
              <a:cxnSpLocks/>
              <a:stCxn id="230" idx="6"/>
              <a:endCxn id="229" idx="2"/>
            </p:cNvCxnSpPr>
            <p:nvPr/>
          </p:nvCxnSpPr>
          <p:spPr>
            <a:xfrm flipV="1">
              <a:off x="3047035" y="1866900"/>
              <a:ext cx="174045" cy="442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4E80D72-1440-4223-8741-DB953222D788}"/>
                </a:ext>
              </a:extLst>
            </p:cNvPr>
            <p:cNvCxnSpPr>
              <a:cxnSpLocks/>
              <a:stCxn id="230" idx="6"/>
              <a:endCxn id="226" idx="2"/>
            </p:cNvCxnSpPr>
            <p:nvPr/>
          </p:nvCxnSpPr>
          <p:spPr>
            <a:xfrm flipV="1">
              <a:off x="3047035" y="2144807"/>
              <a:ext cx="181944" cy="165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DDC1B12C-5D44-4EF2-A687-2430F23677E2}"/>
                </a:ext>
              </a:extLst>
            </p:cNvPr>
            <p:cNvCxnSpPr>
              <a:cxnSpLocks/>
              <a:stCxn id="230" idx="6"/>
              <a:endCxn id="227" idx="2"/>
            </p:cNvCxnSpPr>
            <p:nvPr/>
          </p:nvCxnSpPr>
          <p:spPr>
            <a:xfrm>
              <a:off x="3047035" y="2309869"/>
              <a:ext cx="173995" cy="118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C2FCCB52-BDDE-4164-8F1F-959ED8EBC0F1}"/>
                </a:ext>
              </a:extLst>
            </p:cNvPr>
            <p:cNvCxnSpPr>
              <a:cxnSpLocks/>
              <a:stCxn id="226" idx="6"/>
              <a:endCxn id="228" idx="2"/>
            </p:cNvCxnSpPr>
            <p:nvPr/>
          </p:nvCxnSpPr>
          <p:spPr>
            <a:xfrm flipV="1">
              <a:off x="3389156" y="2144739"/>
              <a:ext cx="112107" cy="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6" name="Shape 710">
            <a:extLst>
              <a:ext uri="{FF2B5EF4-FFF2-40B4-BE49-F238E27FC236}">
                <a16:creationId xmlns:a16="http://schemas.microsoft.com/office/drawing/2014/main" id="{F6CAB0E7-2D34-4A1A-99B1-3F2CD052E3A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475" y="2439913"/>
            <a:ext cx="1575600" cy="157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31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45" grpId="0"/>
      <p:bldP spid="688" grpId="0"/>
      <p:bldP spid="689" grpId="0"/>
      <p:bldP spid="690" grpId="0"/>
      <p:bldP spid="697" grpId="0"/>
      <p:bldP spid="704" grpId="0"/>
      <p:bldP spid="706" grpId="0" animBg="1"/>
      <p:bldP spid="709" grpId="0" animBg="1"/>
      <p:bldP spid="711" grpId="0"/>
      <p:bldP spid="714" grpId="0"/>
      <p:bldP spid="149" grpId="0"/>
      <p:bldP spid="151" grpId="0"/>
      <p:bldP spid="148" grpId="0"/>
      <p:bldP spid="197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162</Words>
  <Application>Microsoft Office PowerPoint</Application>
  <PresentationFormat>On-screen Show (16:9)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Simple Dark</vt:lpstr>
      <vt:lpstr>DeepXplore: Automated Whitebox Testing of Deep Learning Systems </vt:lpstr>
      <vt:lpstr>DeepXplore: Automated Whitebox Testing of Deep Learning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DeepXplore: Automated Whitebox Testing of Deep Learning Systems </dc:title>
  <cp:lastModifiedBy>Kexin Pei</cp:lastModifiedBy>
  <cp:revision>11</cp:revision>
  <dcterms:modified xsi:type="dcterms:W3CDTF">2017-10-12T18:41:31Z</dcterms:modified>
</cp:coreProperties>
</file>