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7" r:id="rId3"/>
    <p:sldId id="259" r:id="rId4"/>
    <p:sldId id="266" r:id="rId5"/>
    <p:sldId id="1938" r:id="rId6"/>
    <p:sldId id="1944" r:id="rId7"/>
    <p:sldId id="1942" r:id="rId8"/>
    <p:sldId id="267" r:id="rId9"/>
    <p:sldId id="271" r:id="rId10"/>
    <p:sldId id="272" r:id="rId11"/>
    <p:sldId id="260" r:id="rId12"/>
    <p:sldId id="270" r:id="rId13"/>
    <p:sldId id="261" r:id="rId14"/>
    <p:sldId id="262" r:id="rId15"/>
    <p:sldId id="263" r:id="rId16"/>
    <p:sldId id="1939" r:id="rId17"/>
    <p:sldId id="1940" r:id="rId18"/>
    <p:sldId id="1941"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28" y="52"/>
      </p:cViewPr>
      <p:guideLst/>
    </p:cSldViewPr>
  </p:slideViewPr>
  <p:notesTextViewPr>
    <p:cViewPr>
      <p:scale>
        <a:sx n="1" d="1"/>
        <a:sy n="1" d="1"/>
      </p:scale>
      <p:origin x="0" y="0"/>
    </p:cViewPr>
  </p:notesTextViewPr>
  <p:sorterViewPr>
    <p:cViewPr>
      <p:scale>
        <a:sx n="100" d="100"/>
        <a:sy n="100" d="100"/>
      </p:scale>
      <p:origin x="0" y="-6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70BA7-B742-48F5-A9C9-789917D4C172}" type="datetimeFigureOut">
              <a:rPr lang="en-GB" smtClean="0"/>
              <a:t>26/08/2025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88751-37D0-4E64-BABF-9A878A7E6A3D}" type="slidenum">
              <a:rPr lang="en-GB" smtClean="0"/>
              <a:t>‹#›</a:t>
            </a:fld>
            <a:endParaRPr lang="en-GB"/>
          </a:p>
        </p:txBody>
      </p:sp>
    </p:spTree>
    <p:extLst>
      <p:ext uri="{BB962C8B-B14F-4D97-AF65-F5344CB8AC3E}">
        <p14:creationId xmlns:p14="http://schemas.microsoft.com/office/powerpoint/2010/main" val="380907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err="1">
                <a:solidFill>
                  <a:schemeClr val="tx1"/>
                </a:solidFill>
                <a:effectLst/>
                <a:latin typeface="+mn-lt"/>
                <a:ea typeface="+mn-ea"/>
                <a:cs typeface="+mn-cs"/>
              </a:rPr>
              <a:t>TestBash</a:t>
            </a:r>
            <a:r>
              <a:rPr lang="en-GB" sz="1200" kern="1200" dirty="0">
                <a:solidFill>
                  <a:schemeClr val="tx1"/>
                </a:solidFill>
                <a:effectLst/>
                <a:latin typeface="+mn-lt"/>
                <a:ea typeface="+mn-ea"/>
                <a:cs typeface="+mn-cs"/>
              </a:rPr>
              <a:t> Workshop:– Bullet List version of mind map</a:t>
            </a:r>
          </a:p>
          <a:p>
            <a:r>
              <a:rPr lang="en-US" sz="1200" kern="1200" dirty="0">
                <a:solidFill>
                  <a:schemeClr val="tx1"/>
                </a:solidFill>
                <a:effectLst/>
                <a:latin typeface="+mn-lt"/>
                <a:ea typeface="+mn-ea"/>
                <a:cs typeface="+mn-cs"/>
              </a:rPr>
              <a:t>This document is the mind map on the idea-t mind map poster, presented as a bullet list.  Bullet level 1 is the </a:t>
            </a:r>
            <a:r>
              <a:rPr lang="en-US" sz="1200" kern="1200" dirty="0" err="1">
                <a:solidFill>
                  <a:schemeClr val="tx1"/>
                </a:solidFill>
                <a:effectLst/>
                <a:latin typeface="+mn-lt"/>
                <a:ea typeface="+mn-ea"/>
                <a:cs typeface="+mn-cs"/>
              </a:rPr>
              <a:t>centre</a:t>
            </a:r>
            <a:r>
              <a:rPr lang="en-US" sz="1200" kern="1200" dirty="0">
                <a:solidFill>
                  <a:schemeClr val="tx1"/>
                </a:solidFill>
                <a:effectLst/>
                <a:latin typeface="+mn-lt"/>
                <a:ea typeface="+mn-ea"/>
                <a:cs typeface="+mn-cs"/>
              </a:rPr>
              <a:t> of the mind map.  Bullet level 2 is a main branch. Bullet level 3 is a subbranch.  For the workshop about idea-t and on the mind map poster, only the starting skeleton of the mind map is shown, allowing teams to build their own mind map detail.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 the subbranch “H01 Why is this tool needed?” three subbranches (starting -) at heading level 4 are shown. These could appear in every branch of the mind map, but are just shown here in the skeleton map as examples. At the end of each main branch are * Else and * Not options – again this can be used in all the sub branches as needed.</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What do we need to find out?</a:t>
            </a:r>
            <a:endParaRPr lang="en-GB" sz="1200" b="1"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- 1 Why?</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1.1 H01 Why is this tool needed?</a:t>
            </a:r>
            <a:endParaRPr lang="en-GB" sz="1200" b="1" kern="1200" dirty="0">
              <a:solidFill>
                <a:schemeClr val="tx1"/>
              </a:solidFill>
              <a:effectLst/>
              <a:latin typeface="+mn-lt"/>
              <a:ea typeface="+mn-ea"/>
              <a:cs typeface="+mn-cs"/>
            </a:endParaRPr>
          </a:p>
          <a:p>
            <a:pPr lvl="3"/>
            <a:r>
              <a:rPr lang="en-US" sz="1200" b="1" i="1" kern="1200" dirty="0">
                <a:solidFill>
                  <a:schemeClr val="tx1"/>
                </a:solidFill>
                <a:effectLst/>
                <a:latin typeface="+mn-lt"/>
                <a:ea typeface="+mn-ea"/>
                <a:cs typeface="+mn-cs"/>
              </a:rPr>
              <a:t>- Additional and sub-questions?</a:t>
            </a:r>
            <a:endParaRPr lang="en-GB" sz="1200" b="1" i="1" kern="1200" dirty="0">
              <a:solidFill>
                <a:schemeClr val="tx1"/>
              </a:solidFill>
              <a:effectLst/>
              <a:latin typeface="+mn-lt"/>
              <a:ea typeface="+mn-ea"/>
              <a:cs typeface="+mn-cs"/>
            </a:endParaRPr>
          </a:p>
          <a:p>
            <a:pPr lvl="3"/>
            <a:r>
              <a:rPr lang="en-US" sz="1200" b="1" i="1" kern="1200" dirty="0">
                <a:solidFill>
                  <a:schemeClr val="tx1"/>
                </a:solidFill>
                <a:effectLst/>
                <a:latin typeface="+mn-lt"/>
                <a:ea typeface="+mn-ea"/>
                <a:cs typeface="+mn-cs"/>
              </a:rPr>
              <a:t>- Which activities?</a:t>
            </a:r>
            <a:endParaRPr lang="en-GB" sz="1200" b="1" i="1" kern="1200" dirty="0">
              <a:solidFill>
                <a:schemeClr val="tx1"/>
              </a:solidFill>
              <a:effectLst/>
              <a:latin typeface="+mn-lt"/>
              <a:ea typeface="+mn-ea"/>
              <a:cs typeface="+mn-cs"/>
            </a:endParaRPr>
          </a:p>
          <a:p>
            <a:pPr lvl="3"/>
            <a:r>
              <a:rPr lang="en-US" sz="1200" b="1" i="1" kern="1200" dirty="0">
                <a:solidFill>
                  <a:schemeClr val="tx1"/>
                </a:solidFill>
                <a:effectLst/>
                <a:latin typeface="+mn-lt"/>
                <a:ea typeface="+mn-ea"/>
                <a:cs typeface="+mn-cs"/>
              </a:rPr>
              <a:t>- Which attributes?</a:t>
            </a:r>
            <a:endParaRPr lang="en-GB" sz="1200" b="1" i="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Else: Why else is this tool needed?</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Not: Why isn’t this tool needed?</a:t>
            </a:r>
            <a:endParaRPr lang="en-GB" sz="1200" b="1"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- 2 Who?</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2.1 H02 </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2.2 H03</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2.3 H04</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2.4 H05</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2.5 H06</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Else:</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Not:</a:t>
            </a:r>
            <a:endParaRPr lang="en-GB" sz="1200" b="1"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- 3 Context?</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3.1 H07</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3.2 H08</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3.3 H09</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3.4 H10</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3.5 H11</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3.6 H12</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Else:</a:t>
            </a:r>
            <a:endParaRPr lang="en-GB" sz="1200" b="1"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 Not:</a:t>
            </a:r>
            <a:endParaRPr lang="en-GB"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F153CE9-70CA-445C-A29F-6F995C7B2629}" type="slidenum">
              <a:rPr lang="en-GB" smtClean="0"/>
              <a:t>6</a:t>
            </a:fld>
            <a:endParaRPr lang="en-GB"/>
          </a:p>
        </p:txBody>
      </p:sp>
    </p:spTree>
    <p:extLst>
      <p:ext uri="{BB962C8B-B14F-4D97-AF65-F5344CB8AC3E}">
        <p14:creationId xmlns:p14="http://schemas.microsoft.com/office/powerpoint/2010/main" val="4002327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50DE-275C-EAF9-3E1C-67ED2F5B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3D1E287-95D8-768A-51F9-7CBE0D5A2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0FA1C36-A0FB-6B28-26B8-5C985AAF605A}"/>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5" name="Footer Placeholder 4">
            <a:extLst>
              <a:ext uri="{FF2B5EF4-FFF2-40B4-BE49-F238E27FC236}">
                <a16:creationId xmlns:a16="http://schemas.microsoft.com/office/drawing/2014/main" id="{53675E51-5078-BE06-E41D-4917ACC7E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47842C-7200-4A9F-4CA7-FFDE2DC34F52}"/>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104251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C0EC-1043-495F-6753-6A1F22B23F9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FFAA92-2C7A-572A-0163-A772416FE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E12DF0-EE52-E4B1-4B92-93B2DD245F85}"/>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5" name="Footer Placeholder 4">
            <a:extLst>
              <a:ext uri="{FF2B5EF4-FFF2-40B4-BE49-F238E27FC236}">
                <a16:creationId xmlns:a16="http://schemas.microsoft.com/office/drawing/2014/main" id="{B46F8834-C7D0-8E83-18C7-A0A29A7FD5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7A0739-795D-A455-A8C9-E287D4F5449D}"/>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253930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443CD-F0AE-B214-80E6-0892E7855C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8AFF84-8CB0-FF34-FA10-46FE359C2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1C633D-00D4-CFCA-47B8-9EB8A0C122FD}"/>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5" name="Footer Placeholder 4">
            <a:extLst>
              <a:ext uri="{FF2B5EF4-FFF2-40B4-BE49-F238E27FC236}">
                <a16:creationId xmlns:a16="http://schemas.microsoft.com/office/drawing/2014/main" id="{DA668B7D-290A-A218-5E71-713E389DB7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105A83-8670-70F4-4066-8F5D914865D8}"/>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46957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86E2-9B6C-7901-8DD0-F98B6F2C28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E11180-90FC-5630-BD7A-117CAAEB3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2596C1-5DB3-63E3-F7CD-56D4B454C7BB}"/>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5" name="Footer Placeholder 4">
            <a:extLst>
              <a:ext uri="{FF2B5EF4-FFF2-40B4-BE49-F238E27FC236}">
                <a16:creationId xmlns:a16="http://schemas.microsoft.com/office/drawing/2014/main" id="{3E6776AB-1DB4-BF91-7AC7-D2CAAD64FC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141B6C-AFF2-27FB-300D-992AB6930160}"/>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152040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130C-E50D-A41F-4638-D02C7547A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9592910-A911-832A-A9C8-495D55DF8C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A89A91-00D0-5A21-650A-FDC58DA42F23}"/>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5" name="Footer Placeholder 4">
            <a:extLst>
              <a:ext uri="{FF2B5EF4-FFF2-40B4-BE49-F238E27FC236}">
                <a16:creationId xmlns:a16="http://schemas.microsoft.com/office/drawing/2014/main" id="{6187E44A-F886-565C-3075-CBFAED994C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5ED5AD-866D-7CCD-B6E4-D342479B98A7}"/>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113508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2E27-682B-EB2A-0929-2543F4F361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9F8210-A6AA-2747-3225-8F22505B2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A5EEA3-09B2-D6A3-89C7-C2E5B4B7B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D2C06A3-D2B8-B8A5-480C-BE7366711688}"/>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6" name="Footer Placeholder 5">
            <a:extLst>
              <a:ext uri="{FF2B5EF4-FFF2-40B4-BE49-F238E27FC236}">
                <a16:creationId xmlns:a16="http://schemas.microsoft.com/office/drawing/2014/main" id="{96BFA6D1-BD09-0D5E-E479-9D4D20A8CB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9F0FA3-7EE1-D1F0-7F45-FCDA5D788765}"/>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145438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FCFA-1D0D-A880-882C-47789E4AA04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C2E7F7-E31F-C80F-AC40-587EDA113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432B1C-4898-1869-2BCC-8CCC543E74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C9C1974-BE05-F7DA-51AC-01BA1EC4C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DB2F4-BE45-559C-AE41-677396F0BE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814B04-55FB-96F8-E17F-8B110D58D5FA}"/>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8" name="Footer Placeholder 7">
            <a:extLst>
              <a:ext uri="{FF2B5EF4-FFF2-40B4-BE49-F238E27FC236}">
                <a16:creationId xmlns:a16="http://schemas.microsoft.com/office/drawing/2014/main" id="{3A708E90-4183-7AFF-400F-0F9A746347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9CBAB2-F553-EDCC-CEE2-D1D2653175E6}"/>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429265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EB26-9E10-D2BD-5CAB-6C3FF7E5EFA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EE43FE-6095-144C-1929-74E5A748AB9C}"/>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4" name="Footer Placeholder 3">
            <a:extLst>
              <a:ext uri="{FF2B5EF4-FFF2-40B4-BE49-F238E27FC236}">
                <a16:creationId xmlns:a16="http://schemas.microsoft.com/office/drawing/2014/main" id="{C938B090-EFCD-6FE5-B44A-8CB69391030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321DE6-876D-D964-EDF4-7179016D451C}"/>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314008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CE333-6939-C5CE-B254-304C121995E3}"/>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3" name="Footer Placeholder 2">
            <a:extLst>
              <a:ext uri="{FF2B5EF4-FFF2-40B4-BE49-F238E27FC236}">
                <a16:creationId xmlns:a16="http://schemas.microsoft.com/office/drawing/2014/main" id="{1DB30F4A-A68A-87B2-7D1E-B33C139AAF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75763-60E4-DB21-F6EC-AB2D6F73C063}"/>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375057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129C-3678-D3CB-703B-9AC21E3B0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33041DF-2813-544C-2703-890714659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C912ACF-DAB5-CB05-66A7-293AC423F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5A65C-3FCB-76FF-EA39-4E5B18EAD359}"/>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6" name="Footer Placeholder 5">
            <a:extLst>
              <a:ext uri="{FF2B5EF4-FFF2-40B4-BE49-F238E27FC236}">
                <a16:creationId xmlns:a16="http://schemas.microsoft.com/office/drawing/2014/main" id="{71235981-6AA3-D74C-0A8E-2C72EDFF49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F281B8-3CA8-8486-766B-4B3C652835A0}"/>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259580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ADD1-450B-B11E-FEA3-A85283252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D0C5D7A-C0E2-013C-6575-50C73222C4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8711231-8F79-A0D1-D4F3-08FFB0D0A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7FC8F-7963-0442-19A0-25CAB9498215}"/>
              </a:ext>
            </a:extLst>
          </p:cNvPr>
          <p:cNvSpPr>
            <a:spLocks noGrp="1"/>
          </p:cNvSpPr>
          <p:nvPr>
            <p:ph type="dt" sz="half" idx="10"/>
          </p:nvPr>
        </p:nvSpPr>
        <p:spPr/>
        <p:txBody>
          <a:bodyPr/>
          <a:lstStyle/>
          <a:p>
            <a:fld id="{19F5C621-4F38-4C9F-91B9-8DF7115CB6B8}" type="datetimeFigureOut">
              <a:rPr lang="en-GB" smtClean="0"/>
              <a:t>26/08/2025</a:t>
            </a:fld>
            <a:endParaRPr lang="en-GB"/>
          </a:p>
        </p:txBody>
      </p:sp>
      <p:sp>
        <p:nvSpPr>
          <p:cNvPr id="6" name="Footer Placeholder 5">
            <a:extLst>
              <a:ext uri="{FF2B5EF4-FFF2-40B4-BE49-F238E27FC236}">
                <a16:creationId xmlns:a16="http://schemas.microsoft.com/office/drawing/2014/main" id="{AE2B30D4-A36B-DD1E-D317-4DA90D8070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8D5459-199B-60D2-F902-2F63926B34C5}"/>
              </a:ext>
            </a:extLst>
          </p:cNvPr>
          <p:cNvSpPr>
            <a:spLocks noGrp="1"/>
          </p:cNvSpPr>
          <p:nvPr>
            <p:ph type="sldNum" sz="quarter" idx="12"/>
          </p:nvPr>
        </p:nvSpPr>
        <p:spPr/>
        <p:txBody>
          <a:bodyPr/>
          <a:lstStyle/>
          <a:p>
            <a:fld id="{D1EF746D-DB97-4CF0-97DE-D2CBB27DCA15}" type="slidenum">
              <a:rPr lang="en-GB" smtClean="0"/>
              <a:t>‹#›</a:t>
            </a:fld>
            <a:endParaRPr lang="en-GB"/>
          </a:p>
        </p:txBody>
      </p:sp>
    </p:spTree>
    <p:extLst>
      <p:ext uri="{BB962C8B-B14F-4D97-AF65-F5344CB8AC3E}">
        <p14:creationId xmlns:p14="http://schemas.microsoft.com/office/powerpoint/2010/main" val="388023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0FFA6F-5450-3D39-72CA-5CF4A830C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A3E781-509F-3C60-378D-778D19AA9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48091C-F07C-878C-DCCF-49B3CCF37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F5C621-4F38-4C9F-91B9-8DF7115CB6B8}" type="datetimeFigureOut">
              <a:rPr lang="en-GB" smtClean="0"/>
              <a:t>26/08/2025</a:t>
            </a:fld>
            <a:endParaRPr lang="en-GB"/>
          </a:p>
        </p:txBody>
      </p:sp>
      <p:sp>
        <p:nvSpPr>
          <p:cNvPr id="5" name="Footer Placeholder 4">
            <a:extLst>
              <a:ext uri="{FF2B5EF4-FFF2-40B4-BE49-F238E27FC236}">
                <a16:creationId xmlns:a16="http://schemas.microsoft.com/office/drawing/2014/main" id="{03CD6D83-BD90-316F-954B-FEE8BF4ED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270673C-4592-8C03-4AE3-E0DEEF616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EF746D-DB97-4CF0-97DE-D2CBB27DCA15}" type="slidenum">
              <a:rPr lang="en-GB" smtClean="0"/>
              <a:t>‹#›</a:t>
            </a:fld>
            <a:endParaRPr lang="en-GB"/>
          </a:p>
        </p:txBody>
      </p:sp>
    </p:spTree>
    <p:extLst>
      <p:ext uri="{BB962C8B-B14F-4D97-AF65-F5344CB8AC3E}">
        <p14:creationId xmlns:p14="http://schemas.microsoft.com/office/powerpoint/2010/main" val="261659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2AA1-39D5-9909-1035-E9232793CABB}"/>
              </a:ext>
            </a:extLst>
          </p:cNvPr>
          <p:cNvSpPr>
            <a:spLocks noGrp="1"/>
          </p:cNvSpPr>
          <p:nvPr>
            <p:ph type="ctrTitle"/>
          </p:nvPr>
        </p:nvSpPr>
        <p:spPr/>
        <p:txBody>
          <a:bodyPr>
            <a:normAutofit fontScale="90000"/>
          </a:bodyPr>
          <a:lstStyle/>
          <a:p>
            <a:r>
              <a:rPr lang="en-US" dirty="0"/>
              <a:t>Heuristics to help you design, build and choose test tools</a:t>
            </a:r>
            <a:endParaRPr lang="en-GB" dirty="0"/>
          </a:p>
        </p:txBody>
      </p:sp>
      <p:sp>
        <p:nvSpPr>
          <p:cNvPr id="3" name="Subtitle 2">
            <a:extLst>
              <a:ext uri="{FF2B5EF4-FFF2-40B4-BE49-F238E27FC236}">
                <a16:creationId xmlns:a16="http://schemas.microsoft.com/office/drawing/2014/main" id="{F0ADC22D-F585-7D1E-5E51-B119C9041CCC}"/>
              </a:ext>
            </a:extLst>
          </p:cNvPr>
          <p:cNvSpPr>
            <a:spLocks noGrp="1"/>
          </p:cNvSpPr>
          <p:nvPr>
            <p:ph type="subTitle" idx="1"/>
          </p:nvPr>
        </p:nvSpPr>
        <p:spPr/>
        <p:txBody>
          <a:bodyPr/>
          <a:lstStyle/>
          <a:p>
            <a:r>
              <a:rPr lang="en-US" dirty="0"/>
              <a:t>Thursday 2 Oct 15:55 </a:t>
            </a:r>
            <a:br>
              <a:rPr lang="en-US" dirty="0"/>
            </a:br>
            <a:r>
              <a:rPr lang="en-US" dirty="0"/>
              <a:t>workshop 99 minutes</a:t>
            </a:r>
            <a:br>
              <a:rPr lang="en-US" dirty="0"/>
            </a:br>
            <a:r>
              <a:rPr lang="en-US" dirty="0"/>
              <a:t>Isabel Evans</a:t>
            </a:r>
          </a:p>
          <a:p>
            <a:r>
              <a:rPr lang="en-US" dirty="0"/>
              <a:t>University of Malta</a:t>
            </a:r>
            <a:endParaRPr lang="en-GB" dirty="0"/>
          </a:p>
        </p:txBody>
      </p:sp>
    </p:spTree>
    <p:extLst>
      <p:ext uri="{BB962C8B-B14F-4D97-AF65-F5344CB8AC3E}">
        <p14:creationId xmlns:p14="http://schemas.microsoft.com/office/powerpoint/2010/main" val="162429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9C9C5-5B78-5CFF-A025-F1B2D27A24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FE1BD-0F09-8CEB-0B1A-87204B51A56F}"/>
              </a:ext>
            </a:extLst>
          </p:cNvPr>
          <p:cNvSpPr>
            <a:spLocks noGrp="1"/>
          </p:cNvSpPr>
          <p:nvPr>
            <p:ph type="title"/>
          </p:nvPr>
        </p:nvSpPr>
        <p:spPr/>
        <p:txBody>
          <a:bodyPr/>
          <a:lstStyle/>
          <a:p>
            <a:r>
              <a:rPr lang="en-US" dirty="0"/>
              <a:t>Case study 3 (setting a tooling strategy)</a:t>
            </a:r>
            <a:endParaRPr lang="en-GB" dirty="0"/>
          </a:p>
        </p:txBody>
      </p:sp>
      <p:sp>
        <p:nvSpPr>
          <p:cNvPr id="4" name="Text Placeholder 3">
            <a:extLst>
              <a:ext uri="{FF2B5EF4-FFF2-40B4-BE49-F238E27FC236}">
                <a16:creationId xmlns:a16="http://schemas.microsoft.com/office/drawing/2014/main" id="{E99B591B-8637-8BBC-8C3D-8F5BB41912C0}"/>
              </a:ext>
            </a:extLst>
          </p:cNvPr>
          <p:cNvSpPr>
            <a:spLocks noGrp="1"/>
          </p:cNvSpPr>
          <p:nvPr>
            <p:ph type="body" idx="1"/>
          </p:nvPr>
        </p:nvSpPr>
        <p:spPr/>
        <p:txBody>
          <a:bodyPr/>
          <a:lstStyle/>
          <a:p>
            <a:r>
              <a:rPr lang="en-US" dirty="0"/>
              <a:t>The case study</a:t>
            </a:r>
            <a:endParaRPr lang="en-GB" dirty="0"/>
          </a:p>
        </p:txBody>
      </p:sp>
      <p:sp>
        <p:nvSpPr>
          <p:cNvPr id="3" name="Content Placeholder 2">
            <a:extLst>
              <a:ext uri="{FF2B5EF4-FFF2-40B4-BE49-F238E27FC236}">
                <a16:creationId xmlns:a16="http://schemas.microsoft.com/office/drawing/2014/main" id="{9A5971EA-3173-462F-A278-40886ACB00F7}"/>
              </a:ext>
            </a:extLst>
          </p:cNvPr>
          <p:cNvSpPr>
            <a:spLocks noGrp="1"/>
          </p:cNvSpPr>
          <p:nvPr>
            <p:ph sz="half" idx="2"/>
          </p:nvPr>
        </p:nvSpPr>
        <p:spPr/>
        <p:txBody>
          <a:bodyPr>
            <a:normAutofit fontScale="77500" lnSpcReduction="20000"/>
          </a:bodyPr>
          <a:lstStyle/>
          <a:p>
            <a:r>
              <a:rPr lang="en-US" dirty="0"/>
              <a:t>You are setting the strategy for tool and automation in your testing organization.</a:t>
            </a:r>
            <a:endParaRPr lang="en-GB" dirty="0"/>
          </a:p>
        </p:txBody>
      </p:sp>
      <p:sp>
        <p:nvSpPr>
          <p:cNvPr id="5" name="Text Placeholder 4">
            <a:extLst>
              <a:ext uri="{FF2B5EF4-FFF2-40B4-BE49-F238E27FC236}">
                <a16:creationId xmlns:a16="http://schemas.microsoft.com/office/drawing/2014/main" id="{361C25D9-3344-DAD4-9EF9-11FD43B2B9BF}"/>
              </a:ext>
            </a:extLst>
          </p:cNvPr>
          <p:cNvSpPr>
            <a:spLocks noGrp="1"/>
          </p:cNvSpPr>
          <p:nvPr>
            <p:ph type="body" sz="quarter" idx="3"/>
          </p:nvPr>
        </p:nvSpPr>
        <p:spPr/>
        <p:txBody>
          <a:bodyPr/>
          <a:lstStyle/>
          <a:p>
            <a:r>
              <a:rPr lang="en-US" dirty="0"/>
              <a:t>In a similar research case study…</a:t>
            </a:r>
            <a:endParaRPr lang="en-GB" dirty="0"/>
          </a:p>
        </p:txBody>
      </p:sp>
      <p:sp>
        <p:nvSpPr>
          <p:cNvPr id="6" name="Content Placeholder 5">
            <a:extLst>
              <a:ext uri="{FF2B5EF4-FFF2-40B4-BE49-F238E27FC236}">
                <a16:creationId xmlns:a16="http://schemas.microsoft.com/office/drawing/2014/main" id="{5A60BEAA-2228-7D7D-4CCA-8D76F72CDAB9}"/>
              </a:ext>
            </a:extLst>
          </p:cNvPr>
          <p:cNvSpPr>
            <a:spLocks noGrp="1"/>
          </p:cNvSpPr>
          <p:nvPr>
            <p:ph sz="quarter" idx="4"/>
          </p:nvPr>
        </p:nvSpPr>
        <p:spPr/>
        <p:txBody>
          <a:bodyPr>
            <a:normAutofit fontScale="77500" lnSpcReduction="20000"/>
          </a:bodyPr>
          <a:lstStyle/>
          <a:p>
            <a:r>
              <a:rPr lang="en-US" dirty="0"/>
              <a:t>Restructure of organization to make all 5000 development engineers responsible for use of the test tools and automation supported by 40 test automation engineers. (From 4500 developers + 500 testers +40 automation engineers) </a:t>
            </a:r>
          </a:p>
          <a:p>
            <a:r>
              <a:rPr lang="en-US" dirty="0"/>
              <a:t>The test tooling architect used the heuristics to </a:t>
            </a:r>
            <a:r>
              <a:rPr lang="en-US" dirty="0">
                <a:solidFill>
                  <a:srgbClr val="FF0000"/>
                </a:solidFill>
              </a:rPr>
              <a:t>review their approach to the tooling strategy and their taken for granted assumptions, looking for challenges to bias in their thinking, new ideas.</a:t>
            </a:r>
          </a:p>
          <a:p>
            <a:r>
              <a:rPr lang="en-US" dirty="0">
                <a:solidFill>
                  <a:srgbClr val="FF0000"/>
                </a:solidFill>
              </a:rPr>
              <a:t>They built a mind map.</a:t>
            </a:r>
            <a:endParaRPr lang="en-GB" dirty="0">
              <a:solidFill>
                <a:srgbClr val="FF0000"/>
              </a:solidFill>
            </a:endParaRPr>
          </a:p>
        </p:txBody>
      </p:sp>
      <p:pic>
        <p:nvPicPr>
          <p:cNvPr id="7" name="Picture 6">
            <a:extLst>
              <a:ext uri="{FF2B5EF4-FFF2-40B4-BE49-F238E27FC236}">
                <a16:creationId xmlns:a16="http://schemas.microsoft.com/office/drawing/2014/main" id="{B32F6E2F-3376-FF7E-A887-9E80B3A077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3319462"/>
            <a:ext cx="5731510" cy="3228340"/>
          </a:xfrm>
          <a:prstGeom prst="rect">
            <a:avLst/>
          </a:prstGeom>
          <a:noFill/>
          <a:ln>
            <a:noFill/>
          </a:ln>
        </p:spPr>
      </p:pic>
      <p:sp>
        <p:nvSpPr>
          <p:cNvPr id="9" name="TextBox 8">
            <a:extLst>
              <a:ext uri="{FF2B5EF4-FFF2-40B4-BE49-F238E27FC236}">
                <a16:creationId xmlns:a16="http://schemas.microsoft.com/office/drawing/2014/main" id="{9683310A-2CB5-6442-2305-CF080D95D05B}"/>
              </a:ext>
            </a:extLst>
          </p:cNvPr>
          <p:cNvSpPr txBox="1"/>
          <p:nvPr/>
        </p:nvSpPr>
        <p:spPr>
          <a:xfrm>
            <a:off x="6096000" y="6420983"/>
            <a:ext cx="6095010" cy="369332"/>
          </a:xfrm>
          <a:prstGeom prst="rect">
            <a:avLst/>
          </a:prstGeom>
          <a:noFill/>
        </p:spPr>
        <p:txBody>
          <a:bodyPr wrap="square">
            <a:spAutoFit/>
          </a:bodyPr>
          <a:lstStyle/>
          <a:p>
            <a:r>
              <a:rPr lang="en-GB" dirty="0"/>
              <a:t>https://github.com/hci-lab-um/heuristics-for-test-tool-design</a:t>
            </a:r>
          </a:p>
        </p:txBody>
      </p:sp>
    </p:spTree>
    <p:extLst>
      <p:ext uri="{BB962C8B-B14F-4D97-AF65-F5344CB8AC3E}">
        <p14:creationId xmlns:p14="http://schemas.microsoft.com/office/powerpoint/2010/main" val="360228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D824A-1672-F246-97FD-5E861862F3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BCE42-70CA-D606-6D6D-D1E57D893164}"/>
              </a:ext>
            </a:extLst>
          </p:cNvPr>
          <p:cNvSpPr>
            <a:spLocks noGrp="1"/>
          </p:cNvSpPr>
          <p:nvPr>
            <p:ph type="title"/>
          </p:nvPr>
        </p:nvSpPr>
        <p:spPr/>
        <p:txBody>
          <a:bodyPr/>
          <a:lstStyle/>
          <a:p>
            <a:r>
              <a:rPr lang="en-US" dirty="0"/>
              <a:t>Round 1: 25 minutes</a:t>
            </a:r>
            <a:endParaRPr lang="en-GB" dirty="0"/>
          </a:p>
        </p:txBody>
      </p:sp>
      <p:sp>
        <p:nvSpPr>
          <p:cNvPr id="3" name="Text Placeholder 2">
            <a:extLst>
              <a:ext uri="{FF2B5EF4-FFF2-40B4-BE49-F238E27FC236}">
                <a16:creationId xmlns:a16="http://schemas.microsoft.com/office/drawing/2014/main" id="{11A67264-2381-CA72-0371-E6E3CACCD453}"/>
              </a:ext>
            </a:extLst>
          </p:cNvPr>
          <p:cNvSpPr>
            <a:spLocks noGrp="1"/>
          </p:cNvSpPr>
          <p:nvPr>
            <p:ph idx="1"/>
          </p:nvPr>
        </p:nvSpPr>
        <p:spPr>
          <a:xfrm>
            <a:off x="838200" y="1836258"/>
            <a:ext cx="10515600" cy="4351338"/>
          </a:xfrm>
        </p:spPr>
        <p:txBody>
          <a:bodyPr>
            <a:normAutofit/>
          </a:bodyPr>
          <a:lstStyle/>
          <a:p>
            <a:r>
              <a:rPr lang="en-US" dirty="0">
                <a:solidFill>
                  <a:schemeClr val="tx1"/>
                </a:solidFill>
              </a:rPr>
              <a:t>Based on your group’s case study:</a:t>
            </a:r>
          </a:p>
          <a:p>
            <a:r>
              <a:rPr lang="en-US" dirty="0">
                <a:solidFill>
                  <a:schemeClr val="tx1"/>
                </a:solidFill>
              </a:rPr>
              <a:t>Plan how you will use idea-t – in particular the heuristics – to explore your case study</a:t>
            </a:r>
          </a:p>
          <a:p>
            <a:r>
              <a:rPr lang="en-US" dirty="0">
                <a:solidFill>
                  <a:schemeClr val="tx1"/>
                </a:solidFill>
              </a:rPr>
              <a:t>Use the QuickStart document to engage with the heuristics</a:t>
            </a:r>
          </a:p>
          <a:p>
            <a:r>
              <a:rPr lang="en-US" dirty="0">
                <a:solidFill>
                  <a:schemeClr val="tx1"/>
                </a:solidFill>
              </a:rPr>
              <a:t>Use the “Start here” document to guide your planning</a:t>
            </a:r>
          </a:p>
          <a:p>
            <a:pPr marL="800100" lvl="1" indent="-342900"/>
            <a:r>
              <a:rPr lang="en-US" dirty="0">
                <a:solidFill>
                  <a:schemeClr val="tx1"/>
                </a:solidFill>
              </a:rPr>
              <a:t>Improvise around the equivalent research case study as guidance</a:t>
            </a:r>
          </a:p>
          <a:p>
            <a:pPr marL="800100" lvl="1" indent="-342900"/>
            <a:r>
              <a:rPr lang="en-US" dirty="0">
                <a:solidFill>
                  <a:schemeClr val="tx1"/>
                </a:solidFill>
              </a:rPr>
              <a:t>Decide your goal for using idea-t</a:t>
            </a:r>
          </a:p>
          <a:p>
            <a:pPr marL="800100" lvl="1" indent="-342900"/>
            <a:r>
              <a:rPr lang="en-US" dirty="0"/>
              <a:t>Decide </a:t>
            </a:r>
            <a:r>
              <a:rPr lang="en-US" dirty="0">
                <a:solidFill>
                  <a:schemeClr val="tx1"/>
                </a:solidFill>
              </a:rPr>
              <a:t>what order you would tackle the themes and heuristics</a:t>
            </a:r>
          </a:p>
          <a:p>
            <a:pPr marL="800100" lvl="1" indent="-342900"/>
            <a:r>
              <a:rPr lang="en-US" dirty="0">
                <a:solidFill>
                  <a:schemeClr val="tx1"/>
                </a:solidFill>
              </a:rPr>
              <a:t>Decide who you would involve (in real life)</a:t>
            </a:r>
          </a:p>
          <a:p>
            <a:pPr marL="342900" indent="-342900">
              <a:buFont typeface="Arial" panose="020B0604020202020204" pitchFamily="34" charset="0"/>
              <a:buChar char="•"/>
            </a:pPr>
            <a:endParaRPr lang="en-US" dirty="0">
              <a:solidFill>
                <a:schemeClr val="tx1"/>
              </a:solidFill>
            </a:endParaRPr>
          </a:p>
          <a:p>
            <a:endParaRPr lang="en-GB" dirty="0">
              <a:solidFill>
                <a:schemeClr val="tx1"/>
              </a:solidFill>
            </a:endParaRPr>
          </a:p>
        </p:txBody>
      </p:sp>
      <p:sp>
        <p:nvSpPr>
          <p:cNvPr id="4" name="TextBox 3">
            <a:extLst>
              <a:ext uri="{FF2B5EF4-FFF2-40B4-BE49-F238E27FC236}">
                <a16:creationId xmlns:a16="http://schemas.microsoft.com/office/drawing/2014/main" id="{F187D755-290D-B7CA-7389-D0626D225C77}"/>
              </a:ext>
            </a:extLst>
          </p:cNvPr>
          <p:cNvSpPr txBox="1"/>
          <p:nvPr/>
        </p:nvSpPr>
        <p:spPr>
          <a:xfrm>
            <a:off x="6567055" y="100940"/>
            <a:ext cx="3686330" cy="1477328"/>
          </a:xfrm>
          <a:prstGeom prst="rect">
            <a:avLst/>
          </a:prstGeom>
          <a:noFill/>
        </p:spPr>
        <p:txBody>
          <a:bodyPr wrap="none" rtlCol="0">
            <a:spAutoFit/>
          </a:bodyPr>
          <a:lstStyle/>
          <a:p>
            <a:r>
              <a:rPr lang="en-US" dirty="0"/>
              <a:t>Rules:</a:t>
            </a:r>
          </a:p>
          <a:p>
            <a:pPr marL="285750" indent="-285750">
              <a:buFont typeface="Arial" panose="020B0604020202020204" pitchFamily="34" charset="0"/>
              <a:buChar char="•"/>
            </a:pPr>
            <a:r>
              <a:rPr lang="en-US" dirty="0"/>
              <a:t>Don’t reject ideas – log everything</a:t>
            </a:r>
          </a:p>
          <a:p>
            <a:pPr marL="285750" indent="-285750">
              <a:buFont typeface="Arial" panose="020B0604020202020204" pitchFamily="34" charset="0"/>
              <a:buChar char="•"/>
            </a:pPr>
            <a:r>
              <a:rPr lang="en-US" dirty="0"/>
              <a:t>Listen</a:t>
            </a:r>
          </a:p>
          <a:p>
            <a:pPr marL="285750" indent="-285750">
              <a:buFont typeface="Arial" panose="020B0604020202020204" pitchFamily="34" charset="0"/>
              <a:buChar char="•"/>
            </a:pPr>
            <a:r>
              <a:rPr lang="en-US" dirty="0"/>
              <a:t>Contribute</a:t>
            </a:r>
          </a:p>
          <a:p>
            <a:pPr marL="285750" indent="-285750">
              <a:buFont typeface="Arial" panose="020B0604020202020204" pitchFamily="34" charset="0"/>
              <a:buChar char="•"/>
            </a:pPr>
            <a:r>
              <a:rPr lang="en-US" dirty="0"/>
              <a:t>Explore</a:t>
            </a:r>
            <a:endParaRPr lang="en-GB" dirty="0"/>
          </a:p>
        </p:txBody>
      </p:sp>
      <p:sp>
        <p:nvSpPr>
          <p:cNvPr id="6" name="TextBox 5">
            <a:extLst>
              <a:ext uri="{FF2B5EF4-FFF2-40B4-BE49-F238E27FC236}">
                <a16:creationId xmlns:a16="http://schemas.microsoft.com/office/drawing/2014/main" id="{AB556674-C6D7-C4C5-9A54-1F7924E0B910}"/>
              </a:ext>
            </a:extLst>
          </p:cNvPr>
          <p:cNvSpPr txBox="1"/>
          <p:nvPr/>
        </p:nvSpPr>
        <p:spPr>
          <a:xfrm>
            <a:off x="3368139" y="6187596"/>
            <a:ext cx="6095010" cy="369332"/>
          </a:xfrm>
          <a:prstGeom prst="rect">
            <a:avLst/>
          </a:prstGeom>
          <a:noFill/>
        </p:spPr>
        <p:txBody>
          <a:bodyPr wrap="square">
            <a:spAutoFit/>
          </a:bodyPr>
          <a:lstStyle/>
          <a:p>
            <a:r>
              <a:rPr lang="en-GB" dirty="0"/>
              <a:t>https://github.com/hci-lab-um/heuristics-for-test-tool-design</a:t>
            </a:r>
          </a:p>
        </p:txBody>
      </p:sp>
    </p:spTree>
    <p:extLst>
      <p:ext uri="{BB962C8B-B14F-4D97-AF65-F5344CB8AC3E}">
        <p14:creationId xmlns:p14="http://schemas.microsoft.com/office/powerpoint/2010/main" val="55757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FC40-378B-8F4C-97E6-D92CFC38AEA4}"/>
              </a:ext>
            </a:extLst>
          </p:cNvPr>
          <p:cNvSpPr>
            <a:spLocks noGrp="1"/>
          </p:cNvSpPr>
          <p:nvPr>
            <p:ph type="title"/>
          </p:nvPr>
        </p:nvSpPr>
        <p:spPr/>
        <p:txBody>
          <a:bodyPr/>
          <a:lstStyle/>
          <a:p>
            <a:r>
              <a:rPr lang="en-US" dirty="0"/>
              <a:t>Break 5 minutes</a:t>
            </a:r>
            <a:endParaRPr lang="en-GB" dirty="0"/>
          </a:p>
        </p:txBody>
      </p:sp>
      <p:sp>
        <p:nvSpPr>
          <p:cNvPr id="3" name="Text Placeholder 2">
            <a:extLst>
              <a:ext uri="{FF2B5EF4-FFF2-40B4-BE49-F238E27FC236}">
                <a16:creationId xmlns:a16="http://schemas.microsoft.com/office/drawing/2014/main" id="{AC358AEA-66FE-A116-09CB-64E32FBD9F9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7108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52C48-85D0-15D4-CBCD-006DB30E9F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4E09F9-911E-BF55-C5B8-603BAF908BF8}"/>
              </a:ext>
            </a:extLst>
          </p:cNvPr>
          <p:cNvSpPr>
            <a:spLocks noGrp="1"/>
          </p:cNvSpPr>
          <p:nvPr>
            <p:ph type="title"/>
          </p:nvPr>
        </p:nvSpPr>
        <p:spPr/>
        <p:txBody>
          <a:bodyPr/>
          <a:lstStyle/>
          <a:p>
            <a:r>
              <a:rPr lang="en-US" dirty="0"/>
              <a:t>Round 2: 25 minutes</a:t>
            </a:r>
            <a:endParaRPr lang="en-GB" dirty="0"/>
          </a:p>
        </p:txBody>
      </p:sp>
      <p:sp>
        <p:nvSpPr>
          <p:cNvPr id="3" name="Text Placeholder 2">
            <a:extLst>
              <a:ext uri="{FF2B5EF4-FFF2-40B4-BE49-F238E27FC236}">
                <a16:creationId xmlns:a16="http://schemas.microsoft.com/office/drawing/2014/main" id="{00F085D5-0F84-AB57-B60E-DE1178A2625B}"/>
              </a:ext>
            </a:extLst>
          </p:cNvPr>
          <p:cNvSpPr>
            <a:spLocks noGrp="1"/>
          </p:cNvSpPr>
          <p:nvPr>
            <p:ph idx="1"/>
          </p:nvPr>
        </p:nvSpPr>
        <p:spPr>
          <a:xfrm>
            <a:off x="838200" y="1836258"/>
            <a:ext cx="10515600" cy="4351338"/>
          </a:xfrm>
        </p:spPr>
        <p:txBody>
          <a:bodyPr>
            <a:normAutofit/>
          </a:bodyPr>
          <a:lstStyle/>
          <a:p>
            <a:r>
              <a:rPr lang="en-US" dirty="0">
                <a:solidFill>
                  <a:schemeClr val="tx1"/>
                </a:solidFill>
              </a:rPr>
              <a:t>Based on your group’s case study:</a:t>
            </a:r>
          </a:p>
          <a:p>
            <a:r>
              <a:rPr lang="en-US" dirty="0">
                <a:solidFill>
                  <a:schemeClr val="tx1"/>
                </a:solidFill>
              </a:rPr>
              <a:t>Build up one branch of the mind map (use </a:t>
            </a:r>
            <a:r>
              <a:rPr lang="en-US" dirty="0" err="1">
                <a:solidFill>
                  <a:schemeClr val="tx1"/>
                </a:solidFill>
              </a:rPr>
              <a:t>post-its</a:t>
            </a:r>
            <a:r>
              <a:rPr lang="en-US" dirty="0">
                <a:solidFill>
                  <a:schemeClr val="tx1"/>
                </a:solidFill>
              </a:rPr>
              <a:t> for nodes so you can move them)</a:t>
            </a:r>
          </a:p>
          <a:p>
            <a:r>
              <a:rPr lang="en-US" dirty="0">
                <a:solidFill>
                  <a:schemeClr val="tx1"/>
                </a:solidFill>
              </a:rPr>
              <a:t>Explore the idea-t framework for prompts for sub questions, explanations and evidence</a:t>
            </a:r>
          </a:p>
          <a:p>
            <a:r>
              <a:rPr lang="en-US" dirty="0">
                <a:solidFill>
                  <a:schemeClr val="tx1"/>
                </a:solidFill>
              </a:rPr>
              <a:t>Example order: theme -&gt; heuristic -&gt; QR code link -&gt; </a:t>
            </a:r>
            <a:r>
              <a:rPr lang="en-US" dirty="0" err="1">
                <a:solidFill>
                  <a:schemeClr val="tx1"/>
                </a:solidFill>
              </a:rPr>
              <a:t>subquestions</a:t>
            </a:r>
            <a:r>
              <a:rPr lang="en-US" dirty="0">
                <a:solidFill>
                  <a:schemeClr val="tx1"/>
                </a:solidFill>
              </a:rPr>
              <a:t> and evidence -&gt; attributes</a:t>
            </a:r>
          </a:p>
        </p:txBody>
      </p:sp>
      <p:sp>
        <p:nvSpPr>
          <p:cNvPr id="4" name="TextBox 3">
            <a:extLst>
              <a:ext uri="{FF2B5EF4-FFF2-40B4-BE49-F238E27FC236}">
                <a16:creationId xmlns:a16="http://schemas.microsoft.com/office/drawing/2014/main" id="{58BCF2A0-231F-A433-C260-3E95782596F7}"/>
              </a:ext>
            </a:extLst>
          </p:cNvPr>
          <p:cNvSpPr txBox="1"/>
          <p:nvPr/>
        </p:nvSpPr>
        <p:spPr>
          <a:xfrm>
            <a:off x="6567055" y="100940"/>
            <a:ext cx="3686330" cy="1477328"/>
          </a:xfrm>
          <a:prstGeom prst="rect">
            <a:avLst/>
          </a:prstGeom>
          <a:noFill/>
        </p:spPr>
        <p:txBody>
          <a:bodyPr wrap="none" rtlCol="0">
            <a:spAutoFit/>
          </a:bodyPr>
          <a:lstStyle/>
          <a:p>
            <a:r>
              <a:rPr lang="en-US" dirty="0"/>
              <a:t>Rules:</a:t>
            </a:r>
          </a:p>
          <a:p>
            <a:pPr marL="285750" indent="-285750">
              <a:buFont typeface="Arial" panose="020B0604020202020204" pitchFamily="34" charset="0"/>
              <a:buChar char="•"/>
            </a:pPr>
            <a:r>
              <a:rPr lang="en-US" dirty="0"/>
              <a:t>Don’t reject ideas – log everything</a:t>
            </a:r>
          </a:p>
          <a:p>
            <a:pPr marL="285750" indent="-285750">
              <a:buFont typeface="Arial" panose="020B0604020202020204" pitchFamily="34" charset="0"/>
              <a:buChar char="•"/>
            </a:pPr>
            <a:r>
              <a:rPr lang="en-US" dirty="0"/>
              <a:t>Listen</a:t>
            </a:r>
          </a:p>
          <a:p>
            <a:pPr marL="285750" indent="-285750">
              <a:buFont typeface="Arial" panose="020B0604020202020204" pitchFamily="34" charset="0"/>
              <a:buChar char="•"/>
            </a:pPr>
            <a:r>
              <a:rPr lang="en-US" dirty="0"/>
              <a:t>Contribute</a:t>
            </a:r>
          </a:p>
          <a:p>
            <a:pPr marL="285750" indent="-285750">
              <a:buFont typeface="Arial" panose="020B0604020202020204" pitchFamily="34" charset="0"/>
              <a:buChar char="•"/>
            </a:pPr>
            <a:r>
              <a:rPr lang="en-US" dirty="0"/>
              <a:t>Explore</a:t>
            </a:r>
            <a:endParaRPr lang="en-GB" dirty="0"/>
          </a:p>
        </p:txBody>
      </p:sp>
      <p:sp>
        <p:nvSpPr>
          <p:cNvPr id="5" name="TextBox 4">
            <a:extLst>
              <a:ext uri="{FF2B5EF4-FFF2-40B4-BE49-F238E27FC236}">
                <a16:creationId xmlns:a16="http://schemas.microsoft.com/office/drawing/2014/main" id="{3498CD99-9C5C-3D2E-7611-B776477E55C1}"/>
              </a:ext>
            </a:extLst>
          </p:cNvPr>
          <p:cNvSpPr txBox="1"/>
          <p:nvPr/>
        </p:nvSpPr>
        <p:spPr>
          <a:xfrm>
            <a:off x="3368139" y="6187596"/>
            <a:ext cx="6095010" cy="369332"/>
          </a:xfrm>
          <a:prstGeom prst="rect">
            <a:avLst/>
          </a:prstGeom>
          <a:noFill/>
        </p:spPr>
        <p:txBody>
          <a:bodyPr wrap="square">
            <a:spAutoFit/>
          </a:bodyPr>
          <a:lstStyle/>
          <a:p>
            <a:r>
              <a:rPr lang="en-GB" dirty="0"/>
              <a:t>https://github.com/hci-lab-um/heuristics-for-test-tool-design</a:t>
            </a:r>
          </a:p>
        </p:txBody>
      </p:sp>
    </p:spTree>
    <p:extLst>
      <p:ext uri="{BB962C8B-B14F-4D97-AF65-F5344CB8AC3E}">
        <p14:creationId xmlns:p14="http://schemas.microsoft.com/office/powerpoint/2010/main" val="402521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91E97-1BF7-C09C-8EC3-D080467078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3EC50-9EF3-F46A-8595-9C05F8EB6BCE}"/>
              </a:ext>
            </a:extLst>
          </p:cNvPr>
          <p:cNvSpPr>
            <a:spLocks noGrp="1"/>
          </p:cNvSpPr>
          <p:nvPr>
            <p:ph type="title"/>
          </p:nvPr>
        </p:nvSpPr>
        <p:spPr/>
        <p:txBody>
          <a:bodyPr/>
          <a:lstStyle/>
          <a:p>
            <a:r>
              <a:rPr lang="en-US" dirty="0"/>
              <a:t>Prepare to present (15 mins)</a:t>
            </a:r>
            <a:endParaRPr lang="en-GB" dirty="0"/>
          </a:p>
        </p:txBody>
      </p:sp>
      <p:sp>
        <p:nvSpPr>
          <p:cNvPr id="4" name="Content Placeholder 3">
            <a:extLst>
              <a:ext uri="{FF2B5EF4-FFF2-40B4-BE49-F238E27FC236}">
                <a16:creationId xmlns:a16="http://schemas.microsoft.com/office/drawing/2014/main" id="{BAA159E9-AA2C-E6C0-39CA-F2873D986A90}"/>
              </a:ext>
            </a:extLst>
          </p:cNvPr>
          <p:cNvSpPr>
            <a:spLocks noGrp="1"/>
          </p:cNvSpPr>
          <p:nvPr>
            <p:ph idx="1"/>
          </p:nvPr>
        </p:nvSpPr>
        <p:spPr>
          <a:xfrm>
            <a:off x="838200" y="1836258"/>
            <a:ext cx="10515600" cy="4351338"/>
          </a:xfrm>
        </p:spPr>
        <p:txBody>
          <a:bodyPr>
            <a:normAutofit fontScale="92500" lnSpcReduction="20000"/>
          </a:bodyPr>
          <a:lstStyle/>
          <a:p>
            <a:r>
              <a:rPr lang="en-US" dirty="0"/>
              <a:t>“Finish” by:</a:t>
            </a:r>
          </a:p>
          <a:p>
            <a:pPr lvl="1"/>
            <a:r>
              <a:rPr lang="en-US" dirty="0"/>
              <a:t>Identifying what you have found out;</a:t>
            </a:r>
          </a:p>
          <a:p>
            <a:pPr lvl="1"/>
            <a:r>
              <a:rPr lang="en-US" dirty="0"/>
              <a:t>Identifying decisions you have made;</a:t>
            </a:r>
          </a:p>
          <a:p>
            <a:pPr lvl="1"/>
            <a:r>
              <a:rPr lang="en-US" dirty="0"/>
              <a:t>Identifying where there is not agreement across the group;</a:t>
            </a:r>
          </a:p>
          <a:p>
            <a:pPr lvl="1"/>
            <a:r>
              <a:rPr lang="en-US" dirty="0"/>
              <a:t>Identifying where you need a deep dive.</a:t>
            </a:r>
          </a:p>
          <a:p>
            <a:endParaRPr lang="en-US" dirty="0"/>
          </a:p>
          <a:p>
            <a:r>
              <a:rPr lang="en-US" dirty="0"/>
              <a:t>Prepare </a:t>
            </a:r>
          </a:p>
          <a:p>
            <a:pPr lvl="1"/>
            <a:r>
              <a:rPr lang="en-US" dirty="0"/>
              <a:t>Make a poster or flipchart or… hold up your mind map?</a:t>
            </a:r>
          </a:p>
          <a:p>
            <a:pPr lvl="1"/>
            <a:r>
              <a:rPr lang="en-US" dirty="0"/>
              <a:t>Decide who will present on behalf of your group!</a:t>
            </a:r>
          </a:p>
          <a:p>
            <a:pPr lvl="1"/>
            <a:r>
              <a:rPr lang="en-US" dirty="0"/>
              <a:t>Main messages:</a:t>
            </a:r>
          </a:p>
          <a:p>
            <a:pPr lvl="2"/>
            <a:r>
              <a:rPr lang="en-US" dirty="0"/>
              <a:t>Starting point.</a:t>
            </a:r>
          </a:p>
          <a:p>
            <a:pPr lvl="2"/>
            <a:r>
              <a:rPr lang="en-US" dirty="0"/>
              <a:t>Finish point.</a:t>
            </a:r>
          </a:p>
          <a:p>
            <a:pPr lvl="2"/>
            <a:r>
              <a:rPr lang="en-US" dirty="0"/>
              <a:t>What you learnt.</a:t>
            </a:r>
          </a:p>
          <a:p>
            <a:endParaRPr lang="en-GB" dirty="0"/>
          </a:p>
        </p:txBody>
      </p:sp>
      <p:sp>
        <p:nvSpPr>
          <p:cNvPr id="5" name="TextBox 4">
            <a:extLst>
              <a:ext uri="{FF2B5EF4-FFF2-40B4-BE49-F238E27FC236}">
                <a16:creationId xmlns:a16="http://schemas.microsoft.com/office/drawing/2014/main" id="{6631F76E-EA16-D82A-97A9-A0C0EAB8396E}"/>
              </a:ext>
            </a:extLst>
          </p:cNvPr>
          <p:cNvSpPr txBox="1"/>
          <p:nvPr/>
        </p:nvSpPr>
        <p:spPr>
          <a:xfrm>
            <a:off x="7885216" y="365125"/>
            <a:ext cx="3686330" cy="1477328"/>
          </a:xfrm>
          <a:prstGeom prst="rect">
            <a:avLst/>
          </a:prstGeom>
          <a:noFill/>
        </p:spPr>
        <p:txBody>
          <a:bodyPr wrap="none" rtlCol="0">
            <a:spAutoFit/>
          </a:bodyPr>
          <a:lstStyle/>
          <a:p>
            <a:r>
              <a:rPr lang="en-US" dirty="0"/>
              <a:t>Rules:</a:t>
            </a:r>
          </a:p>
          <a:p>
            <a:pPr marL="285750" indent="-285750">
              <a:buFont typeface="Arial" panose="020B0604020202020204" pitchFamily="34" charset="0"/>
              <a:buChar char="•"/>
            </a:pPr>
            <a:r>
              <a:rPr lang="en-US" dirty="0"/>
              <a:t>Don’t reject ideas – log everything</a:t>
            </a:r>
          </a:p>
          <a:p>
            <a:pPr marL="285750" indent="-285750">
              <a:buFont typeface="Arial" panose="020B0604020202020204" pitchFamily="34" charset="0"/>
              <a:buChar char="•"/>
            </a:pPr>
            <a:r>
              <a:rPr lang="en-US" dirty="0"/>
              <a:t>Listen</a:t>
            </a:r>
          </a:p>
          <a:p>
            <a:pPr marL="285750" indent="-285750">
              <a:buFont typeface="Arial" panose="020B0604020202020204" pitchFamily="34" charset="0"/>
              <a:buChar char="•"/>
            </a:pPr>
            <a:r>
              <a:rPr lang="en-US" dirty="0"/>
              <a:t>Contribute</a:t>
            </a:r>
          </a:p>
          <a:p>
            <a:pPr marL="285750" indent="-285750">
              <a:buFont typeface="Arial" panose="020B0604020202020204" pitchFamily="34" charset="0"/>
              <a:buChar char="•"/>
            </a:pPr>
            <a:r>
              <a:rPr lang="en-US" dirty="0"/>
              <a:t>Explore</a:t>
            </a:r>
            <a:endParaRPr lang="en-GB" dirty="0"/>
          </a:p>
        </p:txBody>
      </p:sp>
      <p:sp>
        <p:nvSpPr>
          <p:cNvPr id="3" name="TextBox 2">
            <a:extLst>
              <a:ext uri="{FF2B5EF4-FFF2-40B4-BE49-F238E27FC236}">
                <a16:creationId xmlns:a16="http://schemas.microsoft.com/office/drawing/2014/main" id="{A8177374-1361-FA41-7AF3-F0162EE90685}"/>
              </a:ext>
            </a:extLst>
          </p:cNvPr>
          <p:cNvSpPr txBox="1"/>
          <p:nvPr/>
        </p:nvSpPr>
        <p:spPr>
          <a:xfrm>
            <a:off x="3368139" y="6187596"/>
            <a:ext cx="6095010" cy="369332"/>
          </a:xfrm>
          <a:prstGeom prst="rect">
            <a:avLst/>
          </a:prstGeom>
          <a:noFill/>
        </p:spPr>
        <p:txBody>
          <a:bodyPr wrap="square">
            <a:spAutoFit/>
          </a:bodyPr>
          <a:lstStyle/>
          <a:p>
            <a:r>
              <a:rPr lang="en-GB" dirty="0"/>
              <a:t>https://github.com/hci-lab-um/heuristics-for-test-tool-design</a:t>
            </a:r>
          </a:p>
        </p:txBody>
      </p:sp>
    </p:spTree>
    <p:extLst>
      <p:ext uri="{BB962C8B-B14F-4D97-AF65-F5344CB8AC3E}">
        <p14:creationId xmlns:p14="http://schemas.microsoft.com/office/powerpoint/2010/main" val="157423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24224-5B58-69AA-DC08-8A17F23056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78B-B02F-792E-12C6-CC13FF5ABC21}"/>
              </a:ext>
            </a:extLst>
          </p:cNvPr>
          <p:cNvSpPr>
            <a:spLocks noGrp="1"/>
          </p:cNvSpPr>
          <p:nvPr>
            <p:ph type="title"/>
          </p:nvPr>
        </p:nvSpPr>
        <p:spPr/>
        <p:txBody>
          <a:bodyPr/>
          <a:lstStyle/>
          <a:p>
            <a:r>
              <a:rPr lang="en-US" dirty="0"/>
              <a:t>Share your work!</a:t>
            </a:r>
            <a:endParaRPr lang="en-GB" dirty="0"/>
          </a:p>
        </p:txBody>
      </p:sp>
      <p:sp>
        <p:nvSpPr>
          <p:cNvPr id="4" name="Content Placeholder 3">
            <a:extLst>
              <a:ext uri="{FF2B5EF4-FFF2-40B4-BE49-F238E27FC236}">
                <a16:creationId xmlns:a16="http://schemas.microsoft.com/office/drawing/2014/main" id="{DA5A5BA9-F4D8-E503-AF4F-9EC6C2E1F327}"/>
              </a:ext>
            </a:extLst>
          </p:cNvPr>
          <p:cNvSpPr>
            <a:spLocks noGrp="1"/>
          </p:cNvSpPr>
          <p:nvPr>
            <p:ph idx="1"/>
          </p:nvPr>
        </p:nvSpPr>
        <p:spPr/>
        <p:txBody>
          <a:bodyPr/>
          <a:lstStyle/>
          <a:p>
            <a:r>
              <a:rPr lang="en-US" dirty="0"/>
              <a:t>Keep to time!</a:t>
            </a:r>
          </a:p>
          <a:p>
            <a:r>
              <a:rPr lang="en-US" dirty="0"/>
              <a:t>Be clear, speak up</a:t>
            </a:r>
          </a:p>
          <a:p>
            <a:endParaRPr lang="en-US" dirty="0"/>
          </a:p>
          <a:p>
            <a:r>
              <a:rPr lang="en-US" dirty="0"/>
              <a:t>Round the room 15 mins total – keep it brief!</a:t>
            </a:r>
          </a:p>
          <a:p>
            <a:endParaRPr lang="en-US" dirty="0"/>
          </a:p>
          <a:p>
            <a:r>
              <a:rPr lang="en-US" dirty="0"/>
              <a:t>Case study 1</a:t>
            </a:r>
          </a:p>
          <a:p>
            <a:r>
              <a:rPr lang="en-US" dirty="0"/>
              <a:t>Case study 2</a:t>
            </a:r>
          </a:p>
          <a:p>
            <a:r>
              <a:rPr lang="en-US" dirty="0"/>
              <a:t>Case study 3</a:t>
            </a:r>
            <a:endParaRPr lang="en-GB" dirty="0"/>
          </a:p>
        </p:txBody>
      </p:sp>
      <p:sp>
        <p:nvSpPr>
          <p:cNvPr id="5" name="TextBox 4">
            <a:extLst>
              <a:ext uri="{FF2B5EF4-FFF2-40B4-BE49-F238E27FC236}">
                <a16:creationId xmlns:a16="http://schemas.microsoft.com/office/drawing/2014/main" id="{8317145E-34B4-2F40-C67F-C07CD875A9BD}"/>
              </a:ext>
            </a:extLst>
          </p:cNvPr>
          <p:cNvSpPr txBox="1"/>
          <p:nvPr/>
        </p:nvSpPr>
        <p:spPr>
          <a:xfrm>
            <a:off x="6567055" y="100940"/>
            <a:ext cx="1983172" cy="646331"/>
          </a:xfrm>
          <a:prstGeom prst="rect">
            <a:avLst/>
          </a:prstGeom>
          <a:noFill/>
        </p:spPr>
        <p:txBody>
          <a:bodyPr wrap="none" rtlCol="0">
            <a:spAutoFit/>
          </a:bodyPr>
          <a:lstStyle/>
          <a:p>
            <a:r>
              <a:rPr lang="en-US" dirty="0"/>
              <a:t>Rules for audience:</a:t>
            </a:r>
          </a:p>
          <a:p>
            <a:pPr marL="285750" indent="-285750">
              <a:buFont typeface="Arial" panose="020B0604020202020204" pitchFamily="34" charset="0"/>
              <a:buChar char="•"/>
            </a:pPr>
            <a:r>
              <a:rPr lang="en-US" dirty="0"/>
              <a:t>Listen</a:t>
            </a:r>
          </a:p>
        </p:txBody>
      </p:sp>
      <p:sp>
        <p:nvSpPr>
          <p:cNvPr id="6" name="TextBox 5">
            <a:extLst>
              <a:ext uri="{FF2B5EF4-FFF2-40B4-BE49-F238E27FC236}">
                <a16:creationId xmlns:a16="http://schemas.microsoft.com/office/drawing/2014/main" id="{CC55A023-7ED9-531A-DC02-439262A5007D}"/>
              </a:ext>
            </a:extLst>
          </p:cNvPr>
          <p:cNvSpPr txBox="1"/>
          <p:nvPr/>
        </p:nvSpPr>
        <p:spPr>
          <a:xfrm>
            <a:off x="9124208" y="100940"/>
            <a:ext cx="2663230" cy="646331"/>
          </a:xfrm>
          <a:prstGeom prst="rect">
            <a:avLst/>
          </a:prstGeom>
          <a:noFill/>
        </p:spPr>
        <p:txBody>
          <a:bodyPr wrap="none" rtlCol="0">
            <a:spAutoFit/>
          </a:bodyPr>
          <a:lstStyle/>
          <a:p>
            <a:r>
              <a:rPr lang="en-US" dirty="0"/>
              <a:t>Rules for presenting team:</a:t>
            </a:r>
          </a:p>
          <a:p>
            <a:pPr marL="285750" indent="-285750">
              <a:buFont typeface="Arial" panose="020B0604020202020204" pitchFamily="34" charset="0"/>
              <a:buChar char="•"/>
            </a:pPr>
            <a:r>
              <a:rPr lang="en-US" dirty="0"/>
              <a:t>Keep to your time!</a:t>
            </a:r>
          </a:p>
        </p:txBody>
      </p:sp>
    </p:spTree>
    <p:extLst>
      <p:ext uri="{BB962C8B-B14F-4D97-AF65-F5344CB8AC3E}">
        <p14:creationId xmlns:p14="http://schemas.microsoft.com/office/powerpoint/2010/main" val="310741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8B32-77CE-EDC0-9740-0BDD6A79C22D}"/>
              </a:ext>
            </a:extLst>
          </p:cNvPr>
          <p:cNvSpPr>
            <a:spLocks noGrp="1"/>
          </p:cNvSpPr>
          <p:nvPr>
            <p:ph type="title"/>
          </p:nvPr>
        </p:nvSpPr>
        <p:spPr/>
        <p:txBody>
          <a:bodyPr/>
          <a:lstStyle/>
          <a:p>
            <a:r>
              <a:rPr lang="en-US" dirty="0"/>
              <a:t>If you looked at case study 1…</a:t>
            </a:r>
            <a:endParaRPr lang="en-GB" dirty="0"/>
          </a:p>
        </p:txBody>
      </p:sp>
      <p:pic>
        <p:nvPicPr>
          <p:cNvPr id="4" name="Picture 3">
            <a:extLst>
              <a:ext uri="{FF2B5EF4-FFF2-40B4-BE49-F238E27FC236}">
                <a16:creationId xmlns:a16="http://schemas.microsoft.com/office/drawing/2014/main" id="{6103906B-64CE-DBA7-CFC6-37ECCB9A6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162" y="1347854"/>
            <a:ext cx="9536000" cy="5364000"/>
          </a:xfrm>
          <a:prstGeom prst="rect">
            <a:avLst/>
          </a:prstGeom>
        </p:spPr>
      </p:pic>
    </p:spTree>
    <p:extLst>
      <p:ext uri="{BB962C8B-B14F-4D97-AF65-F5344CB8AC3E}">
        <p14:creationId xmlns:p14="http://schemas.microsoft.com/office/powerpoint/2010/main" val="112064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7D46-16E5-E4A7-AF7E-BC401ABF3B35}"/>
              </a:ext>
            </a:extLst>
          </p:cNvPr>
          <p:cNvSpPr>
            <a:spLocks noGrp="1"/>
          </p:cNvSpPr>
          <p:nvPr>
            <p:ph type="title"/>
          </p:nvPr>
        </p:nvSpPr>
        <p:spPr/>
        <p:txBody>
          <a:bodyPr/>
          <a:lstStyle/>
          <a:p>
            <a:r>
              <a:rPr lang="en-US" dirty="0"/>
              <a:t>If you looked at case study 2…</a:t>
            </a:r>
            <a:endParaRPr lang="en-GB" dirty="0"/>
          </a:p>
        </p:txBody>
      </p:sp>
      <p:pic>
        <p:nvPicPr>
          <p:cNvPr id="4" name="Picture 3">
            <a:extLst>
              <a:ext uri="{FF2B5EF4-FFF2-40B4-BE49-F238E27FC236}">
                <a16:creationId xmlns:a16="http://schemas.microsoft.com/office/drawing/2014/main" id="{FC7E885D-A6E3-C7CE-8A37-38B08DB61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77" y="1419107"/>
            <a:ext cx="9472000" cy="5328000"/>
          </a:xfrm>
          <a:prstGeom prst="rect">
            <a:avLst/>
          </a:prstGeom>
        </p:spPr>
      </p:pic>
    </p:spTree>
    <p:extLst>
      <p:ext uri="{BB962C8B-B14F-4D97-AF65-F5344CB8AC3E}">
        <p14:creationId xmlns:p14="http://schemas.microsoft.com/office/powerpoint/2010/main" val="192497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FAE5-6F31-C346-771C-DE4591656657}"/>
              </a:ext>
            </a:extLst>
          </p:cNvPr>
          <p:cNvSpPr>
            <a:spLocks noGrp="1"/>
          </p:cNvSpPr>
          <p:nvPr>
            <p:ph type="title"/>
          </p:nvPr>
        </p:nvSpPr>
        <p:spPr/>
        <p:txBody>
          <a:bodyPr/>
          <a:lstStyle/>
          <a:p>
            <a:r>
              <a:rPr lang="en-US" dirty="0"/>
              <a:t>If you looked at case study 3…</a:t>
            </a:r>
            <a:endParaRPr lang="en-GB" dirty="0"/>
          </a:p>
        </p:txBody>
      </p:sp>
      <p:pic>
        <p:nvPicPr>
          <p:cNvPr id="4" name="Picture 3">
            <a:extLst>
              <a:ext uri="{FF2B5EF4-FFF2-40B4-BE49-F238E27FC236}">
                <a16:creationId xmlns:a16="http://schemas.microsoft.com/office/drawing/2014/main" id="{4ED62ABF-E7A6-56A9-D57C-38CC486D9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231" y="1419107"/>
            <a:ext cx="9600000" cy="5400000"/>
          </a:xfrm>
          <a:prstGeom prst="rect">
            <a:avLst/>
          </a:prstGeom>
        </p:spPr>
      </p:pic>
    </p:spTree>
    <p:extLst>
      <p:ext uri="{BB962C8B-B14F-4D97-AF65-F5344CB8AC3E}">
        <p14:creationId xmlns:p14="http://schemas.microsoft.com/office/powerpoint/2010/main" val="133451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715D-DF93-E056-2D51-5BC98C024B11}"/>
              </a:ext>
            </a:extLst>
          </p:cNvPr>
          <p:cNvSpPr>
            <a:spLocks noGrp="1"/>
          </p:cNvSpPr>
          <p:nvPr>
            <p:ph type="title"/>
          </p:nvPr>
        </p:nvSpPr>
        <p:spPr/>
        <p:txBody>
          <a:bodyPr/>
          <a:lstStyle/>
          <a:p>
            <a:r>
              <a:rPr lang="en-US" dirty="0"/>
              <a:t>Wrap up</a:t>
            </a:r>
            <a:endParaRPr lang="en-GB" dirty="0"/>
          </a:p>
        </p:txBody>
      </p:sp>
      <p:sp>
        <p:nvSpPr>
          <p:cNvPr id="3" name="Text Placeholder 2">
            <a:extLst>
              <a:ext uri="{FF2B5EF4-FFF2-40B4-BE49-F238E27FC236}">
                <a16:creationId xmlns:a16="http://schemas.microsoft.com/office/drawing/2014/main" id="{F24C0F65-D9F8-4524-4AC2-30F1F2B7928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421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BA7A-8797-3D2E-5885-6B018A3A1781}"/>
              </a:ext>
            </a:extLst>
          </p:cNvPr>
          <p:cNvSpPr>
            <a:spLocks noGrp="1"/>
          </p:cNvSpPr>
          <p:nvPr>
            <p:ph type="title"/>
          </p:nvPr>
        </p:nvSpPr>
        <p:spPr/>
        <p:txBody>
          <a:bodyPr>
            <a:normAutofit/>
          </a:bodyPr>
          <a:lstStyle/>
          <a:p>
            <a:r>
              <a:rPr lang="en-US" dirty="0"/>
              <a:t>Hidden slide Abstract</a:t>
            </a:r>
            <a:br>
              <a:rPr lang="en-US" dirty="0"/>
            </a:br>
            <a:endParaRPr lang="en-GB" dirty="0"/>
          </a:p>
        </p:txBody>
      </p:sp>
      <p:sp>
        <p:nvSpPr>
          <p:cNvPr id="3" name="Content Placeholder 2">
            <a:extLst>
              <a:ext uri="{FF2B5EF4-FFF2-40B4-BE49-F238E27FC236}">
                <a16:creationId xmlns:a16="http://schemas.microsoft.com/office/drawing/2014/main" id="{64AD951F-7702-F70D-DEE3-30C46DBEFB2E}"/>
              </a:ext>
            </a:extLst>
          </p:cNvPr>
          <p:cNvSpPr>
            <a:spLocks noGrp="1"/>
          </p:cNvSpPr>
          <p:nvPr>
            <p:ph idx="1"/>
          </p:nvPr>
        </p:nvSpPr>
        <p:spPr/>
        <p:txBody>
          <a:bodyPr>
            <a:normAutofit fontScale="77500" lnSpcReduction="20000"/>
          </a:bodyPr>
          <a:lstStyle/>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rPr>
              <a:t>This workshop gives you a chance to get hands-on and deep dive into the IDEA-T framework of heuristics introduced by Isabel in an earlier </a:t>
            </a:r>
            <a:r>
              <a:rPr kumimoji="0" lang="en-US" altLang="en-US" sz="2400" b="0" i="0" u="none" strike="noStrike" cap="none" normalizeH="0" baseline="0" dirty="0" err="1">
                <a:ln>
                  <a:noFill/>
                </a:ln>
                <a:solidFill>
                  <a:srgbClr val="000000"/>
                </a:solidFill>
                <a:effectLst/>
              </a:rPr>
              <a:t>TestBash</a:t>
            </a:r>
            <a:r>
              <a:rPr kumimoji="0" lang="en-US" altLang="en-US" sz="2400" b="0" i="0" u="none" strike="noStrike" cap="none" normalizeH="0" baseline="0" dirty="0">
                <a:ln>
                  <a:noFill/>
                </a:ln>
                <a:solidFill>
                  <a:srgbClr val="000000"/>
                </a:solidFill>
                <a:effectLst/>
              </a:rPr>
              <a:t> talk. As a workshop attendee, you will gain access to resources that can help enable critical thinking and reflection about tools and the problems they solve. Working together in a round-table, we will see how sometimes heuristics can pinpoint when a tool might actually be the wrong answer to your problems; with the main takeaway of this workshop being that you are empowered to make smarter, evidence-based decisions in your tool design and acquisition efforts.</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rPr>
              <a:t> </a:t>
            </a:r>
          </a:p>
          <a:p>
            <a:pPr marL="0" lvl="0"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000000"/>
                </a:solidFill>
                <a:effectLst/>
              </a:rPr>
              <a:t>Level of expertise required for this workshop</a:t>
            </a:r>
            <a:r>
              <a:rPr kumimoji="0" lang="en-US" altLang="en-US" sz="2400" b="0" i="0" u="none" strike="noStrike" cap="none" normalizeH="0" baseline="0" dirty="0">
                <a:ln>
                  <a:noFill/>
                </a:ln>
                <a:solidFill>
                  <a:srgbClr val="000000"/>
                </a:solidFill>
                <a:effectLst/>
              </a:rPr>
              <a:t>: Intermediate</a:t>
            </a:r>
          </a:p>
          <a:p>
            <a:pPr marL="0" lvl="0" indent="0" eaLnBrk="0" fontAlgn="base" hangingPunct="0">
              <a:lnSpc>
                <a:spcPct val="100000"/>
              </a:lnSpc>
              <a:spcBef>
                <a:spcPct val="0"/>
              </a:spcBef>
              <a:spcAft>
                <a:spcPct val="0"/>
              </a:spcAft>
              <a:buNone/>
            </a:pPr>
            <a:endParaRPr kumimoji="0" lang="en-US" altLang="en-US" sz="2400" b="1" i="0" u="none" strike="noStrike" cap="none" normalizeH="0" baseline="0" dirty="0">
              <a:ln>
                <a:noFill/>
              </a:ln>
              <a:solidFill>
                <a:srgbClr val="24292D"/>
              </a:solidFill>
              <a:effectLst/>
            </a:endParaRPr>
          </a:p>
          <a:p>
            <a:pPr marL="0" lvl="0"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24292D"/>
                </a:solidFill>
                <a:effectLst/>
              </a:rPr>
              <a:t>Prerequisites: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000000"/>
                </a:solidFill>
                <a:effectLst/>
              </a:rPr>
              <a:t>Useful but not essential to have attended the related talk.</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000000"/>
                </a:solidFill>
                <a:effectLst/>
              </a:rPr>
              <a:t>Useful to have laptop or something to access the online repository with the heuristics and framework.</a:t>
            </a:r>
          </a:p>
          <a:p>
            <a:pPr eaLnBrk="0" fontAlgn="base" hangingPunct="0">
              <a:lnSpc>
                <a:spcPct val="100000"/>
              </a:lnSpc>
              <a:spcBef>
                <a:spcPct val="0"/>
              </a:spcBef>
              <a:spcAft>
                <a:spcPct val="0"/>
              </a:spcAft>
            </a:pPr>
            <a:endParaRPr kumimoji="0" lang="en-US" altLang="en-US" sz="2400" b="1" i="0" u="none" strike="noStrike" cap="none" normalizeH="0" baseline="0" dirty="0">
              <a:ln>
                <a:noFill/>
              </a:ln>
              <a:solidFill>
                <a:srgbClr val="24292D"/>
              </a:solidFill>
              <a:effectLst/>
            </a:endParaRPr>
          </a:p>
          <a:p>
            <a:pPr marL="0" lvl="0"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24292D"/>
                </a:solidFill>
                <a:effectLst/>
              </a:rPr>
              <a:t>What you’ll learn</a:t>
            </a:r>
          </a:p>
          <a:p>
            <a:pPr marL="228600" lvl="1" eaLnBrk="0" fontAlgn="base" hangingPunct="0">
              <a:lnSpc>
                <a:spcPct val="100000"/>
              </a:lnSpc>
              <a:spcBef>
                <a:spcPct val="0"/>
              </a:spcBef>
              <a:spcAft>
                <a:spcPct val="0"/>
              </a:spcAft>
            </a:pPr>
            <a:r>
              <a:rPr kumimoji="0" lang="en-US" altLang="en-US" b="0" i="0" u="none" strike="noStrike" cap="none" normalizeH="0" baseline="0" dirty="0">
                <a:ln>
                  <a:noFill/>
                </a:ln>
                <a:solidFill>
                  <a:srgbClr val="000000"/>
                </a:solidFill>
                <a:effectLst/>
              </a:rPr>
              <a:t> Heuristics introduced </a:t>
            </a:r>
            <a:r>
              <a:rPr lang="en-US" altLang="en-US" sz="2500" dirty="0">
                <a:solidFill>
                  <a:srgbClr val="000000"/>
                </a:solidFill>
              </a:rPr>
              <a:t>and available to use in design, build and acquisition of test tools.</a:t>
            </a:r>
          </a:p>
          <a:p>
            <a:pPr marL="228600" lvl="1" eaLnBrk="0" fontAlgn="base" hangingPunct="0">
              <a:lnSpc>
                <a:spcPct val="100000"/>
              </a:lnSpc>
              <a:spcBef>
                <a:spcPct val="0"/>
              </a:spcBef>
              <a:spcAft>
                <a:spcPct val="0"/>
              </a:spcAft>
            </a:pPr>
            <a:r>
              <a:rPr lang="en-US" altLang="en-US" sz="2500" dirty="0">
                <a:solidFill>
                  <a:srgbClr val="000000"/>
                </a:solidFill>
              </a:rPr>
              <a:t> Access to a repository with </a:t>
            </a:r>
            <a:r>
              <a:rPr kumimoji="0" lang="en-US" altLang="en-US" b="0" i="0" u="none" strike="noStrike" cap="none" normalizeH="0" baseline="0" dirty="0">
                <a:ln>
                  <a:noFill/>
                </a:ln>
                <a:solidFill>
                  <a:srgbClr val="000000"/>
                </a:solidFill>
                <a:effectLst/>
              </a:rPr>
              <a:t>additional material including explanations of the heuristics.</a:t>
            </a:r>
          </a:p>
          <a:p>
            <a:pPr marL="228600" lvl="1" eaLnBrk="0" fontAlgn="base" hangingPunct="0">
              <a:lnSpc>
                <a:spcPct val="100000"/>
              </a:lnSpc>
              <a:spcBef>
                <a:spcPct val="0"/>
              </a:spcBef>
              <a:spcAft>
                <a:spcPct val="0"/>
              </a:spcAft>
            </a:pPr>
            <a:r>
              <a:rPr kumimoji="0" lang="en-US" altLang="en-US" b="0" i="0" u="none" strike="noStrike" cap="none" normalizeH="0" baseline="0" dirty="0">
                <a:ln>
                  <a:noFill/>
                </a:ln>
                <a:solidFill>
                  <a:srgbClr val="000000"/>
                </a:solidFill>
                <a:effectLst/>
              </a:rPr>
              <a:t> </a:t>
            </a:r>
            <a:r>
              <a:rPr lang="en-US" altLang="en-US" sz="2500" dirty="0">
                <a:solidFill>
                  <a:srgbClr val="000000"/>
                </a:solidFill>
              </a:rPr>
              <a:t>Evidence to support your decision making whether you supply or use test tools.</a:t>
            </a:r>
          </a:p>
          <a:p>
            <a:pPr marL="0" indent="0">
              <a:buNone/>
            </a:pPr>
            <a:endParaRPr lang="en-GB" dirty="0"/>
          </a:p>
        </p:txBody>
      </p:sp>
    </p:spTree>
    <p:extLst>
      <p:ext uri="{BB962C8B-B14F-4D97-AF65-F5344CB8AC3E}">
        <p14:creationId xmlns:p14="http://schemas.microsoft.com/office/powerpoint/2010/main" val="3260702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B38D-D06D-FD9B-6A98-3EA69E0CD673}"/>
              </a:ext>
            </a:extLst>
          </p:cNvPr>
          <p:cNvSpPr>
            <a:spLocks noGrp="1"/>
          </p:cNvSpPr>
          <p:nvPr>
            <p:ph type="title"/>
          </p:nvPr>
        </p:nvSpPr>
        <p:spPr/>
        <p:txBody>
          <a:bodyPr/>
          <a:lstStyle/>
          <a:p>
            <a:r>
              <a:rPr lang="en-US" dirty="0"/>
              <a:t>Thank you and enjoy the rest of the conference!</a:t>
            </a:r>
            <a:endParaRPr lang="en-GB" dirty="0"/>
          </a:p>
        </p:txBody>
      </p:sp>
      <p:sp>
        <p:nvSpPr>
          <p:cNvPr id="3" name="Text Placeholder 2">
            <a:extLst>
              <a:ext uri="{FF2B5EF4-FFF2-40B4-BE49-F238E27FC236}">
                <a16:creationId xmlns:a16="http://schemas.microsoft.com/office/drawing/2014/main" id="{3494BC9E-7C65-2B19-3D6A-002E577541A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5499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2909-AA8F-201C-C626-2CC6418F2AEE}"/>
              </a:ext>
            </a:extLst>
          </p:cNvPr>
          <p:cNvSpPr>
            <a:spLocks noGrp="1"/>
          </p:cNvSpPr>
          <p:nvPr>
            <p:ph type="title"/>
          </p:nvPr>
        </p:nvSpPr>
        <p:spPr/>
        <p:txBody>
          <a:bodyPr/>
          <a:lstStyle/>
          <a:p>
            <a:r>
              <a:rPr lang="en-US" dirty="0"/>
              <a:t>Introduction and Timetable</a:t>
            </a:r>
            <a:endParaRPr lang="en-GB" dirty="0"/>
          </a:p>
        </p:txBody>
      </p:sp>
      <p:sp>
        <p:nvSpPr>
          <p:cNvPr id="3" name="Text Placeholder 2">
            <a:extLst>
              <a:ext uri="{FF2B5EF4-FFF2-40B4-BE49-F238E27FC236}">
                <a16:creationId xmlns:a16="http://schemas.microsoft.com/office/drawing/2014/main" id="{B0A678AB-6E56-C82F-C44C-E8085D28C77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73977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2E68-28D2-771D-5243-A73DD4CB3D6B}"/>
              </a:ext>
            </a:extLst>
          </p:cNvPr>
          <p:cNvSpPr>
            <a:spLocks noGrp="1"/>
          </p:cNvSpPr>
          <p:nvPr>
            <p:ph type="title"/>
          </p:nvPr>
        </p:nvSpPr>
        <p:spPr/>
        <p:txBody>
          <a:bodyPr/>
          <a:lstStyle/>
          <a:p>
            <a:r>
              <a:rPr lang="en-US" dirty="0"/>
              <a:t>Purpose and Agenda</a:t>
            </a:r>
            <a:endParaRPr lang="en-GB" dirty="0"/>
          </a:p>
        </p:txBody>
      </p:sp>
      <p:sp>
        <p:nvSpPr>
          <p:cNvPr id="4" name="Text Placeholder 3">
            <a:extLst>
              <a:ext uri="{FF2B5EF4-FFF2-40B4-BE49-F238E27FC236}">
                <a16:creationId xmlns:a16="http://schemas.microsoft.com/office/drawing/2014/main" id="{89354393-94CB-5C9C-B9FD-59DB01895CCA}"/>
              </a:ext>
            </a:extLst>
          </p:cNvPr>
          <p:cNvSpPr>
            <a:spLocks noGrp="1"/>
          </p:cNvSpPr>
          <p:nvPr>
            <p:ph type="body" idx="1"/>
          </p:nvPr>
        </p:nvSpPr>
        <p:spPr>
          <a:xfrm>
            <a:off x="95509" y="1278732"/>
            <a:ext cx="5157787" cy="823912"/>
          </a:xfrm>
        </p:spPr>
        <p:txBody>
          <a:bodyPr/>
          <a:lstStyle/>
          <a:p>
            <a:r>
              <a:rPr lang="en-US" dirty="0"/>
              <a:t>Purpose</a:t>
            </a:r>
            <a:endParaRPr lang="en-GB" dirty="0"/>
          </a:p>
        </p:txBody>
      </p:sp>
      <p:sp>
        <p:nvSpPr>
          <p:cNvPr id="5" name="Content Placeholder 4">
            <a:extLst>
              <a:ext uri="{FF2B5EF4-FFF2-40B4-BE49-F238E27FC236}">
                <a16:creationId xmlns:a16="http://schemas.microsoft.com/office/drawing/2014/main" id="{AF3838D3-8A67-5878-006D-B1F7EDD3D130}"/>
              </a:ext>
            </a:extLst>
          </p:cNvPr>
          <p:cNvSpPr>
            <a:spLocks noGrp="1"/>
          </p:cNvSpPr>
          <p:nvPr>
            <p:ph sz="half" idx="2"/>
          </p:nvPr>
        </p:nvSpPr>
        <p:spPr>
          <a:xfrm>
            <a:off x="74428" y="2164829"/>
            <a:ext cx="5923147" cy="4644000"/>
          </a:xfrm>
        </p:spPr>
        <p:txBody>
          <a:bodyPr>
            <a:normAutofit fontScale="92500"/>
          </a:bodyPr>
          <a:lstStyle/>
          <a:p>
            <a:r>
              <a:rPr lang="en-US" dirty="0"/>
              <a:t>Get hands-on with the idea-t framework:</a:t>
            </a:r>
          </a:p>
          <a:p>
            <a:pPr lvl="1"/>
            <a:r>
              <a:rPr lang="en-US" dirty="0"/>
              <a:t>Heuristics introduced and available to use in design, build and acquisition of test tools.</a:t>
            </a:r>
          </a:p>
          <a:p>
            <a:pPr lvl="1"/>
            <a:r>
              <a:rPr lang="en-US" dirty="0"/>
              <a:t>Access to a repository with additional material including explanations of the heuristics.</a:t>
            </a:r>
          </a:p>
          <a:p>
            <a:pPr lvl="1"/>
            <a:r>
              <a:rPr lang="en-US" dirty="0"/>
              <a:t>Evidence to support your decision making whether you supply or use test tools.</a:t>
            </a:r>
          </a:p>
          <a:p>
            <a:r>
              <a:rPr lang="en-US" dirty="0"/>
              <a:t>Follows the talk this morning </a:t>
            </a:r>
          </a:p>
          <a:p>
            <a:pPr lvl="1"/>
            <a:r>
              <a:rPr lang="en-US" dirty="0"/>
              <a:t>Buddy up with someone who attended the talk</a:t>
            </a:r>
          </a:p>
          <a:p>
            <a:endParaRPr lang="en-GB" dirty="0"/>
          </a:p>
        </p:txBody>
      </p:sp>
      <p:sp>
        <p:nvSpPr>
          <p:cNvPr id="6" name="Text Placeholder 5">
            <a:extLst>
              <a:ext uri="{FF2B5EF4-FFF2-40B4-BE49-F238E27FC236}">
                <a16:creationId xmlns:a16="http://schemas.microsoft.com/office/drawing/2014/main" id="{22AECC6C-F364-723D-DACF-963FE0E8D137}"/>
              </a:ext>
            </a:extLst>
          </p:cNvPr>
          <p:cNvSpPr>
            <a:spLocks noGrp="1"/>
          </p:cNvSpPr>
          <p:nvPr>
            <p:ph type="body" sz="quarter" idx="3"/>
          </p:nvPr>
        </p:nvSpPr>
        <p:spPr>
          <a:xfrm>
            <a:off x="6172200" y="1298382"/>
            <a:ext cx="5183188" cy="823912"/>
          </a:xfrm>
        </p:spPr>
        <p:txBody>
          <a:bodyPr/>
          <a:lstStyle/>
          <a:p>
            <a:r>
              <a:rPr lang="en-US" dirty="0"/>
              <a:t>Agenda</a:t>
            </a:r>
            <a:endParaRPr lang="en-GB" dirty="0"/>
          </a:p>
        </p:txBody>
      </p:sp>
      <p:sp>
        <p:nvSpPr>
          <p:cNvPr id="7" name="Content Placeholder 6">
            <a:extLst>
              <a:ext uri="{FF2B5EF4-FFF2-40B4-BE49-F238E27FC236}">
                <a16:creationId xmlns:a16="http://schemas.microsoft.com/office/drawing/2014/main" id="{8E3849DA-4787-1B2D-32BE-25CCB1A7BB1A}"/>
              </a:ext>
            </a:extLst>
          </p:cNvPr>
          <p:cNvSpPr>
            <a:spLocks noGrp="1"/>
          </p:cNvSpPr>
          <p:nvPr>
            <p:ph sz="quarter" idx="4"/>
          </p:nvPr>
        </p:nvSpPr>
        <p:spPr>
          <a:xfrm>
            <a:off x="6172200" y="2170767"/>
            <a:ext cx="5183188" cy="4644000"/>
          </a:xfrm>
        </p:spPr>
        <p:txBody>
          <a:bodyPr>
            <a:normAutofit fontScale="92500"/>
          </a:bodyPr>
          <a:lstStyle/>
          <a:p>
            <a:r>
              <a:rPr lang="en-US" dirty="0"/>
              <a:t>Introduction (this bit)</a:t>
            </a:r>
          </a:p>
          <a:p>
            <a:r>
              <a:rPr lang="en-US" dirty="0"/>
              <a:t>Workshop round 1 (25 mins)</a:t>
            </a:r>
          </a:p>
          <a:p>
            <a:r>
              <a:rPr lang="en-US" dirty="0"/>
              <a:t>Break 5 mins</a:t>
            </a:r>
          </a:p>
          <a:p>
            <a:r>
              <a:rPr lang="en-US" dirty="0"/>
              <a:t>Workshop round 2 (25 mins)</a:t>
            </a:r>
          </a:p>
          <a:p>
            <a:r>
              <a:rPr lang="en-US" dirty="0"/>
              <a:t>Prepare to present (15 mins)</a:t>
            </a:r>
          </a:p>
          <a:p>
            <a:r>
              <a:rPr lang="en-US" dirty="0"/>
              <a:t>Share (round the room, 15 mins total)</a:t>
            </a:r>
          </a:p>
          <a:p>
            <a:r>
              <a:rPr lang="en-US" dirty="0"/>
              <a:t>Wrap up</a:t>
            </a:r>
            <a:endParaRPr lang="en-GB" dirty="0"/>
          </a:p>
        </p:txBody>
      </p:sp>
    </p:spTree>
    <p:extLst>
      <p:ext uri="{BB962C8B-B14F-4D97-AF65-F5344CB8AC3E}">
        <p14:creationId xmlns:p14="http://schemas.microsoft.com/office/powerpoint/2010/main" val="325828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0C8C1-70AF-FED5-9D4F-4C6080E21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D4C1BE-F32A-4B1B-BCBB-A969A7855D8D}"/>
              </a:ext>
            </a:extLst>
          </p:cNvPr>
          <p:cNvSpPr>
            <a:spLocks noGrp="1"/>
          </p:cNvSpPr>
          <p:nvPr>
            <p:ph type="title"/>
          </p:nvPr>
        </p:nvSpPr>
        <p:spPr/>
        <p:txBody>
          <a:bodyPr/>
          <a:lstStyle/>
          <a:p>
            <a:r>
              <a:rPr lang="en-US" dirty="0"/>
              <a:t>idea-t framework – GitHub Repository</a:t>
            </a:r>
            <a:endParaRPr lang="en-GB" dirty="0"/>
          </a:p>
        </p:txBody>
      </p:sp>
      <p:sp>
        <p:nvSpPr>
          <p:cNvPr id="3" name="Slide Number Placeholder 2">
            <a:extLst>
              <a:ext uri="{FF2B5EF4-FFF2-40B4-BE49-F238E27FC236}">
                <a16:creationId xmlns:a16="http://schemas.microsoft.com/office/drawing/2014/main" id="{95947264-C4A7-6CCB-E098-4A9FC678C334}"/>
              </a:ext>
            </a:extLst>
          </p:cNvPr>
          <p:cNvSpPr>
            <a:spLocks noGrp="1"/>
          </p:cNvSpPr>
          <p:nvPr>
            <p:ph type="sldNum" sz="quarter" idx="12"/>
          </p:nvPr>
        </p:nvSpPr>
        <p:spPr/>
        <p:txBody>
          <a:bodyPr/>
          <a:lstStyle/>
          <a:p>
            <a:fld id="{11301F92-9DF4-4A5E-AA7F-C6E4237BE565}" type="slidenum">
              <a:rPr lang="en-GB" smtClean="0"/>
              <a:t>5</a:t>
            </a:fld>
            <a:endParaRPr lang="en-GB" dirty="0"/>
          </a:p>
        </p:txBody>
      </p:sp>
      <p:sp>
        <p:nvSpPr>
          <p:cNvPr id="4" name="Rectangle 3">
            <a:extLst>
              <a:ext uri="{FF2B5EF4-FFF2-40B4-BE49-F238E27FC236}">
                <a16:creationId xmlns:a16="http://schemas.microsoft.com/office/drawing/2014/main" id="{7555F4B6-0F8E-83CE-ADA8-8AFF971DD938}"/>
              </a:ext>
            </a:extLst>
          </p:cNvPr>
          <p:cNvSpPr/>
          <p:nvPr/>
        </p:nvSpPr>
        <p:spPr>
          <a:xfrm>
            <a:off x="773150" y="1457093"/>
            <a:ext cx="10801815" cy="478759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16311F5A-1074-D1F2-A419-9CF96A96B0C4}"/>
              </a:ext>
            </a:extLst>
          </p:cNvPr>
          <p:cNvSpPr/>
          <p:nvPr/>
        </p:nvSpPr>
        <p:spPr>
          <a:xfrm>
            <a:off x="929268" y="1613210"/>
            <a:ext cx="1620644" cy="1169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Theme</a:t>
            </a:r>
            <a:endParaRPr lang="en-GB" dirty="0"/>
          </a:p>
        </p:txBody>
      </p:sp>
      <p:sp>
        <p:nvSpPr>
          <p:cNvPr id="6" name="Rectangle 5">
            <a:extLst>
              <a:ext uri="{FF2B5EF4-FFF2-40B4-BE49-F238E27FC236}">
                <a16:creationId xmlns:a16="http://schemas.microsoft.com/office/drawing/2014/main" id="{21706E61-8BE4-18A9-35C2-94604484BCB4}"/>
              </a:ext>
            </a:extLst>
          </p:cNvPr>
          <p:cNvSpPr/>
          <p:nvPr/>
        </p:nvSpPr>
        <p:spPr>
          <a:xfrm>
            <a:off x="929268" y="2908930"/>
            <a:ext cx="1620644" cy="5612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Keywords</a:t>
            </a:r>
            <a:endParaRPr lang="en-GB" dirty="0"/>
          </a:p>
        </p:txBody>
      </p:sp>
      <p:sp>
        <p:nvSpPr>
          <p:cNvPr id="7" name="Rectangle 6">
            <a:extLst>
              <a:ext uri="{FF2B5EF4-FFF2-40B4-BE49-F238E27FC236}">
                <a16:creationId xmlns:a16="http://schemas.microsoft.com/office/drawing/2014/main" id="{11A0959C-3359-C0C6-18B1-376804067C1D}"/>
              </a:ext>
            </a:extLst>
          </p:cNvPr>
          <p:cNvSpPr/>
          <p:nvPr/>
        </p:nvSpPr>
        <p:spPr>
          <a:xfrm>
            <a:off x="929268" y="3604631"/>
            <a:ext cx="1620644" cy="7043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Heuristics</a:t>
            </a:r>
            <a:endParaRPr lang="en-GB" dirty="0"/>
          </a:p>
        </p:txBody>
      </p:sp>
      <p:sp>
        <p:nvSpPr>
          <p:cNvPr id="8" name="Rectangle 7">
            <a:extLst>
              <a:ext uri="{FF2B5EF4-FFF2-40B4-BE49-F238E27FC236}">
                <a16:creationId xmlns:a16="http://schemas.microsoft.com/office/drawing/2014/main" id="{748D5226-0F9C-3434-BFF9-05FDEB20661F}"/>
              </a:ext>
            </a:extLst>
          </p:cNvPr>
          <p:cNvSpPr/>
          <p:nvPr/>
        </p:nvSpPr>
        <p:spPr>
          <a:xfrm>
            <a:off x="2646556" y="1613210"/>
            <a:ext cx="1620644" cy="116902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Why?</a:t>
            </a:r>
            <a:endParaRPr lang="en-GB" b="1" dirty="0">
              <a:solidFill>
                <a:schemeClr val="tx1"/>
              </a:solidFill>
            </a:endParaRPr>
          </a:p>
        </p:txBody>
      </p:sp>
      <p:sp>
        <p:nvSpPr>
          <p:cNvPr id="9" name="Rectangle 8">
            <a:extLst>
              <a:ext uri="{FF2B5EF4-FFF2-40B4-BE49-F238E27FC236}">
                <a16:creationId xmlns:a16="http://schemas.microsoft.com/office/drawing/2014/main" id="{0D171B1D-6ADA-33F0-4596-CD47567AB451}"/>
              </a:ext>
            </a:extLst>
          </p:cNvPr>
          <p:cNvSpPr/>
          <p:nvPr/>
        </p:nvSpPr>
        <p:spPr>
          <a:xfrm>
            <a:off x="4419599" y="1613210"/>
            <a:ext cx="1620644" cy="116902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Who?</a:t>
            </a:r>
            <a:endParaRPr lang="en-GB" b="1" dirty="0">
              <a:solidFill>
                <a:schemeClr val="tx1"/>
              </a:solidFill>
            </a:endParaRPr>
          </a:p>
        </p:txBody>
      </p:sp>
      <p:sp>
        <p:nvSpPr>
          <p:cNvPr id="10" name="Rectangle 9">
            <a:extLst>
              <a:ext uri="{FF2B5EF4-FFF2-40B4-BE49-F238E27FC236}">
                <a16:creationId xmlns:a16="http://schemas.microsoft.com/office/drawing/2014/main" id="{581968CC-C0B7-FE6F-270E-087F135CE7A8}"/>
              </a:ext>
            </a:extLst>
          </p:cNvPr>
          <p:cNvSpPr/>
          <p:nvPr/>
        </p:nvSpPr>
        <p:spPr>
          <a:xfrm>
            <a:off x="6170341" y="1613210"/>
            <a:ext cx="1620644" cy="116902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Context?</a:t>
            </a:r>
            <a:endParaRPr lang="en-GB" b="1" dirty="0">
              <a:solidFill>
                <a:schemeClr val="tx1"/>
              </a:solidFill>
            </a:endParaRPr>
          </a:p>
        </p:txBody>
      </p:sp>
      <p:sp>
        <p:nvSpPr>
          <p:cNvPr id="11" name="Rectangle 10">
            <a:extLst>
              <a:ext uri="{FF2B5EF4-FFF2-40B4-BE49-F238E27FC236}">
                <a16:creationId xmlns:a16="http://schemas.microsoft.com/office/drawing/2014/main" id="{2E6AC86B-46E7-4815-D566-C8B797794711}"/>
              </a:ext>
            </a:extLst>
          </p:cNvPr>
          <p:cNvSpPr/>
          <p:nvPr/>
        </p:nvSpPr>
        <p:spPr>
          <a:xfrm>
            <a:off x="929268" y="4399155"/>
            <a:ext cx="1620644" cy="845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Questions</a:t>
            </a:r>
          </a:p>
          <a:p>
            <a:pPr algn="ctr"/>
            <a:r>
              <a:rPr lang="en-US" dirty="0"/>
              <a:t>Alternatives</a:t>
            </a:r>
          </a:p>
          <a:p>
            <a:pPr algn="ctr"/>
            <a:r>
              <a:rPr lang="en-US" dirty="0"/>
              <a:t>Explanations</a:t>
            </a:r>
            <a:endParaRPr lang="en-GB" dirty="0"/>
          </a:p>
        </p:txBody>
      </p:sp>
      <p:sp>
        <p:nvSpPr>
          <p:cNvPr id="12" name="Rectangle 11">
            <a:extLst>
              <a:ext uri="{FF2B5EF4-FFF2-40B4-BE49-F238E27FC236}">
                <a16:creationId xmlns:a16="http://schemas.microsoft.com/office/drawing/2014/main" id="{D9268C67-3546-624D-401F-F3AB2451066D}"/>
              </a:ext>
            </a:extLst>
          </p:cNvPr>
          <p:cNvSpPr/>
          <p:nvPr/>
        </p:nvSpPr>
        <p:spPr>
          <a:xfrm>
            <a:off x="929266" y="5384180"/>
            <a:ext cx="6876000" cy="7043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Activities</a:t>
            </a:r>
            <a:endParaRPr lang="en-GB" dirty="0"/>
          </a:p>
        </p:txBody>
      </p:sp>
      <p:sp>
        <p:nvSpPr>
          <p:cNvPr id="13" name="Rectangle 12">
            <a:extLst>
              <a:ext uri="{FF2B5EF4-FFF2-40B4-BE49-F238E27FC236}">
                <a16:creationId xmlns:a16="http://schemas.microsoft.com/office/drawing/2014/main" id="{BA002F35-2109-2774-1374-093BC0DE1097}"/>
              </a:ext>
            </a:extLst>
          </p:cNvPr>
          <p:cNvSpPr/>
          <p:nvPr/>
        </p:nvSpPr>
        <p:spPr>
          <a:xfrm>
            <a:off x="7917366" y="1613210"/>
            <a:ext cx="1761306" cy="447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How to navigate idea-t</a:t>
            </a:r>
          </a:p>
          <a:p>
            <a:pPr algn="ctr"/>
            <a:endParaRPr lang="en-US" dirty="0"/>
          </a:p>
          <a:p>
            <a:pPr algn="ctr"/>
            <a:r>
              <a:rPr lang="en-US" dirty="0"/>
              <a:t>Fast-path options</a:t>
            </a:r>
          </a:p>
          <a:p>
            <a:pPr algn="ctr"/>
            <a:endParaRPr lang="en-US" dirty="0"/>
          </a:p>
          <a:p>
            <a:pPr algn="ctr"/>
            <a:r>
              <a:rPr lang="en-US" dirty="0"/>
              <a:t>Case studies and usage examples</a:t>
            </a:r>
            <a:endParaRPr lang="en-GB" dirty="0"/>
          </a:p>
        </p:txBody>
      </p:sp>
      <p:sp>
        <p:nvSpPr>
          <p:cNvPr id="14" name="Rectangle 13">
            <a:extLst>
              <a:ext uri="{FF2B5EF4-FFF2-40B4-BE49-F238E27FC236}">
                <a16:creationId xmlns:a16="http://schemas.microsoft.com/office/drawing/2014/main" id="{A4252B04-022C-F7E5-A22D-7F7DC1BF8811}"/>
              </a:ext>
            </a:extLst>
          </p:cNvPr>
          <p:cNvSpPr/>
          <p:nvPr/>
        </p:nvSpPr>
        <p:spPr>
          <a:xfrm>
            <a:off x="2646556" y="2911108"/>
            <a:ext cx="1620644" cy="233368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Why? Heuristics</a:t>
            </a:r>
          </a:p>
          <a:p>
            <a:pPr algn="ctr"/>
            <a:r>
              <a:rPr lang="en-US" sz="1600" b="1" dirty="0">
                <a:solidFill>
                  <a:schemeClr val="tx1"/>
                </a:solidFill>
              </a:rPr>
              <a:t>e.g.</a:t>
            </a:r>
          </a:p>
          <a:p>
            <a:pPr algn="ctr"/>
            <a:r>
              <a:rPr lang="en-US" sz="1600" b="1" dirty="0">
                <a:solidFill>
                  <a:schemeClr val="tx1"/>
                </a:solidFill>
              </a:rPr>
              <a:t>Goals</a:t>
            </a:r>
          </a:p>
          <a:p>
            <a:pPr algn="ctr"/>
            <a:r>
              <a:rPr lang="en-US" sz="1600" b="1" dirty="0">
                <a:solidFill>
                  <a:schemeClr val="tx1"/>
                </a:solidFill>
              </a:rPr>
              <a:t>Constraints</a:t>
            </a:r>
          </a:p>
          <a:p>
            <a:pPr algn="ctr"/>
            <a:r>
              <a:rPr lang="en-US" sz="1600" b="1" dirty="0">
                <a:solidFill>
                  <a:schemeClr val="tx1"/>
                </a:solidFill>
              </a:rPr>
              <a:t>Measures</a:t>
            </a:r>
          </a:p>
          <a:p>
            <a:pPr algn="ctr"/>
            <a:endParaRPr lang="en-US" sz="1600" b="1" dirty="0">
              <a:solidFill>
                <a:schemeClr val="tx1"/>
              </a:solidFill>
            </a:endParaRPr>
          </a:p>
          <a:p>
            <a:pPr algn="ctr"/>
            <a:r>
              <a:rPr lang="en-US" sz="1600" b="1" dirty="0">
                <a:solidFill>
                  <a:schemeClr val="tx1"/>
                </a:solidFill>
              </a:rPr>
              <a:t>Why not</a:t>
            </a:r>
          </a:p>
          <a:p>
            <a:pPr algn="ctr"/>
            <a:r>
              <a:rPr lang="en-US" sz="1600" b="1" dirty="0">
                <a:solidFill>
                  <a:schemeClr val="tx1"/>
                </a:solidFill>
              </a:rPr>
              <a:t>Why else</a:t>
            </a:r>
            <a:endParaRPr lang="en-GB" b="1" dirty="0">
              <a:solidFill>
                <a:schemeClr val="tx1"/>
              </a:solidFill>
            </a:endParaRPr>
          </a:p>
        </p:txBody>
      </p:sp>
      <p:sp>
        <p:nvSpPr>
          <p:cNvPr id="15" name="Rectangle 14">
            <a:extLst>
              <a:ext uri="{FF2B5EF4-FFF2-40B4-BE49-F238E27FC236}">
                <a16:creationId xmlns:a16="http://schemas.microsoft.com/office/drawing/2014/main" id="{2ECE64B1-840F-059A-4371-2F4ABC21D366}"/>
              </a:ext>
            </a:extLst>
          </p:cNvPr>
          <p:cNvSpPr/>
          <p:nvPr/>
        </p:nvSpPr>
        <p:spPr>
          <a:xfrm>
            <a:off x="6170341" y="2911108"/>
            <a:ext cx="1620644" cy="233368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Context? Heuristics</a:t>
            </a:r>
          </a:p>
          <a:p>
            <a:pPr algn="ctr"/>
            <a:r>
              <a:rPr lang="en-US" sz="1600" b="1" dirty="0">
                <a:solidFill>
                  <a:schemeClr val="tx1"/>
                </a:solidFill>
              </a:rPr>
              <a:t>e.g.</a:t>
            </a:r>
          </a:p>
          <a:p>
            <a:pPr algn="ctr"/>
            <a:r>
              <a:rPr lang="en-US" sz="1600" b="1" dirty="0">
                <a:solidFill>
                  <a:schemeClr val="tx1"/>
                </a:solidFill>
              </a:rPr>
              <a:t>Where</a:t>
            </a:r>
          </a:p>
          <a:p>
            <a:pPr algn="ctr"/>
            <a:r>
              <a:rPr lang="en-US" sz="1600" b="1" dirty="0">
                <a:solidFill>
                  <a:schemeClr val="tx1"/>
                </a:solidFill>
              </a:rPr>
              <a:t>Workflows</a:t>
            </a:r>
          </a:p>
          <a:p>
            <a:pPr algn="ctr"/>
            <a:r>
              <a:rPr lang="en-US" sz="1600" b="1" dirty="0">
                <a:solidFill>
                  <a:schemeClr val="tx1"/>
                </a:solidFill>
              </a:rPr>
              <a:t>Timescales</a:t>
            </a:r>
          </a:p>
          <a:p>
            <a:pPr algn="ctr"/>
            <a:endParaRPr lang="en-US" sz="1600" b="1" dirty="0">
              <a:solidFill>
                <a:schemeClr val="tx1"/>
              </a:solidFill>
            </a:endParaRPr>
          </a:p>
          <a:p>
            <a:pPr algn="ctr"/>
            <a:r>
              <a:rPr lang="en-US" sz="1600" b="1" dirty="0">
                <a:solidFill>
                  <a:schemeClr val="tx1"/>
                </a:solidFill>
              </a:rPr>
              <a:t>Context not</a:t>
            </a:r>
          </a:p>
          <a:p>
            <a:pPr algn="ctr"/>
            <a:r>
              <a:rPr lang="en-US" sz="1600" b="1" dirty="0">
                <a:solidFill>
                  <a:schemeClr val="tx1"/>
                </a:solidFill>
              </a:rPr>
              <a:t>Context else</a:t>
            </a:r>
            <a:endParaRPr lang="en-GB" b="1" dirty="0">
              <a:solidFill>
                <a:schemeClr val="tx1"/>
              </a:solidFill>
            </a:endParaRPr>
          </a:p>
        </p:txBody>
      </p:sp>
      <p:sp>
        <p:nvSpPr>
          <p:cNvPr id="16" name="Rectangle 15">
            <a:extLst>
              <a:ext uri="{FF2B5EF4-FFF2-40B4-BE49-F238E27FC236}">
                <a16:creationId xmlns:a16="http://schemas.microsoft.com/office/drawing/2014/main" id="{76D99787-95C0-B659-4403-7DE856B42920}"/>
              </a:ext>
            </a:extLst>
          </p:cNvPr>
          <p:cNvSpPr/>
          <p:nvPr/>
        </p:nvSpPr>
        <p:spPr>
          <a:xfrm>
            <a:off x="4419599" y="2911108"/>
            <a:ext cx="1620644" cy="23336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Who? Heuristics</a:t>
            </a:r>
          </a:p>
          <a:p>
            <a:pPr algn="ctr"/>
            <a:r>
              <a:rPr lang="en-US" b="1" dirty="0">
                <a:solidFill>
                  <a:schemeClr val="tx1"/>
                </a:solidFill>
              </a:rPr>
              <a:t>e.g.</a:t>
            </a:r>
          </a:p>
          <a:p>
            <a:pPr algn="ctr"/>
            <a:r>
              <a:rPr lang="en-US" sz="1600" b="1" dirty="0">
                <a:solidFill>
                  <a:schemeClr val="tx1"/>
                </a:solidFill>
              </a:rPr>
              <a:t>Experience</a:t>
            </a:r>
          </a:p>
          <a:p>
            <a:pPr algn="ctr"/>
            <a:r>
              <a:rPr lang="en-US" sz="1600" b="1" dirty="0">
                <a:solidFill>
                  <a:schemeClr val="tx1"/>
                </a:solidFill>
              </a:rPr>
              <a:t>Communication </a:t>
            </a:r>
          </a:p>
          <a:p>
            <a:pPr algn="ctr"/>
            <a:r>
              <a:rPr lang="en-US" sz="1600" b="1" dirty="0">
                <a:solidFill>
                  <a:schemeClr val="tx1"/>
                </a:solidFill>
              </a:rPr>
              <a:t>Learning</a:t>
            </a:r>
          </a:p>
          <a:p>
            <a:pPr algn="ctr"/>
            <a:endParaRPr lang="en-US" sz="1600" b="1" dirty="0">
              <a:solidFill>
                <a:schemeClr val="tx1"/>
              </a:solidFill>
            </a:endParaRPr>
          </a:p>
          <a:p>
            <a:pPr algn="ctr"/>
            <a:r>
              <a:rPr lang="en-US" sz="1600" b="1" dirty="0">
                <a:solidFill>
                  <a:schemeClr val="tx1"/>
                </a:solidFill>
              </a:rPr>
              <a:t>Who not</a:t>
            </a:r>
          </a:p>
          <a:p>
            <a:pPr algn="ctr"/>
            <a:r>
              <a:rPr lang="en-US" sz="1600" b="1" dirty="0">
                <a:solidFill>
                  <a:schemeClr val="tx1"/>
                </a:solidFill>
              </a:rPr>
              <a:t>Who else</a:t>
            </a:r>
          </a:p>
        </p:txBody>
      </p:sp>
      <p:sp>
        <p:nvSpPr>
          <p:cNvPr id="17" name="Rectangle 16">
            <a:extLst>
              <a:ext uri="{FF2B5EF4-FFF2-40B4-BE49-F238E27FC236}">
                <a16:creationId xmlns:a16="http://schemas.microsoft.com/office/drawing/2014/main" id="{B4BDCA5D-EAA9-AC8D-6092-0ED1E6FCAED0}"/>
              </a:ext>
            </a:extLst>
          </p:cNvPr>
          <p:cNvSpPr/>
          <p:nvPr/>
        </p:nvSpPr>
        <p:spPr>
          <a:xfrm>
            <a:off x="9809356" y="1613210"/>
            <a:ext cx="1620644" cy="447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Supporting evidence</a:t>
            </a:r>
            <a:endParaRPr lang="en-GB" dirty="0"/>
          </a:p>
        </p:txBody>
      </p:sp>
    </p:spTree>
    <p:extLst>
      <p:ext uri="{BB962C8B-B14F-4D97-AF65-F5344CB8AC3E}">
        <p14:creationId xmlns:p14="http://schemas.microsoft.com/office/powerpoint/2010/main" val="428370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1C5A7-0B52-55B1-5EBC-28A0E23CEAE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54AF205-303C-6BBD-E343-FB5C026D9440}"/>
              </a:ext>
            </a:extLst>
          </p:cNvPr>
          <p:cNvSpPr/>
          <p:nvPr/>
        </p:nvSpPr>
        <p:spPr>
          <a:xfrm>
            <a:off x="1613146" y="5243286"/>
            <a:ext cx="2018128" cy="14117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57" dirty="0"/>
              <a:t>These QR codes link to idea-t v2 draft structures and downloads</a:t>
            </a:r>
          </a:p>
          <a:p>
            <a:pPr algn="ctr"/>
            <a:endParaRPr lang="en-US" sz="857"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GB" sz="236" dirty="0"/>
          </a:p>
          <a:p>
            <a:pPr algn="ctr"/>
            <a:endParaRPr lang="en-GB" sz="236" dirty="0"/>
          </a:p>
          <a:p>
            <a:pPr algn="ctr"/>
            <a:endParaRPr lang="en-GB" sz="236" dirty="0"/>
          </a:p>
          <a:p>
            <a:pPr algn="ctr"/>
            <a:endParaRPr lang="en-GB" sz="236" dirty="0"/>
          </a:p>
          <a:p>
            <a:pPr algn="ctr"/>
            <a:endParaRPr lang="en-GB" sz="236" dirty="0"/>
          </a:p>
          <a:p>
            <a:pPr algn="ctr"/>
            <a:endParaRPr lang="en-GB" sz="236" dirty="0"/>
          </a:p>
        </p:txBody>
      </p:sp>
      <p:sp>
        <p:nvSpPr>
          <p:cNvPr id="7" name="Rectangle 6">
            <a:extLst>
              <a:ext uri="{FF2B5EF4-FFF2-40B4-BE49-F238E27FC236}">
                <a16:creationId xmlns:a16="http://schemas.microsoft.com/office/drawing/2014/main" id="{978B6925-DA2A-FB35-F956-89D8FA61AAB6}"/>
              </a:ext>
            </a:extLst>
          </p:cNvPr>
          <p:cNvSpPr/>
          <p:nvPr/>
        </p:nvSpPr>
        <p:spPr>
          <a:xfrm>
            <a:off x="3925455" y="5239984"/>
            <a:ext cx="6637541" cy="1411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57" dirty="0"/>
              <a:t>These QR codes link to v1.7 content (transfer to v2 still in progress…)</a:t>
            </a:r>
          </a:p>
          <a:p>
            <a:pPr algn="ctr"/>
            <a:endParaRPr lang="en-US" sz="857"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US" sz="236" dirty="0"/>
          </a:p>
          <a:p>
            <a:pPr algn="ctr"/>
            <a:endParaRPr lang="en-GB" sz="236" dirty="0"/>
          </a:p>
        </p:txBody>
      </p:sp>
      <p:sp>
        <p:nvSpPr>
          <p:cNvPr id="59" name="Rectangle 58">
            <a:extLst>
              <a:ext uri="{FF2B5EF4-FFF2-40B4-BE49-F238E27FC236}">
                <a16:creationId xmlns:a16="http://schemas.microsoft.com/office/drawing/2014/main" id="{29C80CC5-0603-301D-CF49-251D74CEA69A}"/>
              </a:ext>
            </a:extLst>
          </p:cNvPr>
          <p:cNvSpPr/>
          <p:nvPr/>
        </p:nvSpPr>
        <p:spPr>
          <a:xfrm>
            <a:off x="4091277" y="5786929"/>
            <a:ext cx="489287" cy="8283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b="1" dirty="0">
                <a:solidFill>
                  <a:sysClr val="windowText" lastClr="000000"/>
                </a:solidFill>
              </a:rPr>
              <a:t>Why?</a:t>
            </a: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GB" sz="483" dirty="0"/>
          </a:p>
        </p:txBody>
      </p:sp>
      <p:sp>
        <p:nvSpPr>
          <p:cNvPr id="58" name="Rectangle 57">
            <a:extLst>
              <a:ext uri="{FF2B5EF4-FFF2-40B4-BE49-F238E27FC236}">
                <a16:creationId xmlns:a16="http://schemas.microsoft.com/office/drawing/2014/main" id="{6C504208-C892-3A0E-1FD4-BD3FD743B493}"/>
              </a:ext>
            </a:extLst>
          </p:cNvPr>
          <p:cNvSpPr/>
          <p:nvPr/>
        </p:nvSpPr>
        <p:spPr>
          <a:xfrm>
            <a:off x="4597598" y="5783443"/>
            <a:ext cx="2761756" cy="828333"/>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b="1" dirty="0">
                <a:solidFill>
                  <a:sysClr val="windowText" lastClr="000000"/>
                </a:solidFill>
              </a:rPr>
              <a:t>Who?</a:t>
            </a: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GB" sz="483" dirty="0"/>
          </a:p>
        </p:txBody>
      </p:sp>
      <p:sp>
        <p:nvSpPr>
          <p:cNvPr id="57" name="Rectangle 56">
            <a:extLst>
              <a:ext uri="{FF2B5EF4-FFF2-40B4-BE49-F238E27FC236}">
                <a16:creationId xmlns:a16="http://schemas.microsoft.com/office/drawing/2014/main" id="{F6FB230C-912D-22CC-F0C0-E2255D7E33F7}"/>
              </a:ext>
            </a:extLst>
          </p:cNvPr>
          <p:cNvSpPr/>
          <p:nvPr/>
        </p:nvSpPr>
        <p:spPr>
          <a:xfrm>
            <a:off x="7428398" y="5783443"/>
            <a:ext cx="3057891" cy="82833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b="1" dirty="0">
                <a:solidFill>
                  <a:sysClr val="windowText" lastClr="000000"/>
                </a:solidFill>
              </a:rPr>
              <a:t>Context?</a:t>
            </a: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US" sz="483" b="1" dirty="0">
              <a:solidFill>
                <a:sysClr val="windowText" lastClr="000000"/>
              </a:solidFill>
            </a:endParaRPr>
          </a:p>
          <a:p>
            <a:pPr algn="ctr"/>
            <a:endParaRPr lang="en-GB" sz="483" dirty="0"/>
          </a:p>
        </p:txBody>
      </p:sp>
      <p:sp>
        <p:nvSpPr>
          <p:cNvPr id="24" name="Rectangle 23">
            <a:extLst>
              <a:ext uri="{FF2B5EF4-FFF2-40B4-BE49-F238E27FC236}">
                <a16:creationId xmlns:a16="http://schemas.microsoft.com/office/drawing/2014/main" id="{193671C5-1A50-B3B1-DA03-E826BEAE720D}"/>
              </a:ext>
            </a:extLst>
          </p:cNvPr>
          <p:cNvSpPr/>
          <p:nvPr/>
        </p:nvSpPr>
        <p:spPr>
          <a:xfrm>
            <a:off x="1748393" y="320587"/>
            <a:ext cx="8814603" cy="5178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329" dirty="0"/>
              <a:t>Idea-t mind map starter for </a:t>
            </a:r>
            <a:r>
              <a:rPr lang="en-US" sz="1329" dirty="0" err="1"/>
              <a:t>TestBash</a:t>
            </a:r>
            <a:r>
              <a:rPr lang="en-US" sz="1329" dirty="0"/>
              <a:t> October 2025 Workshop </a:t>
            </a:r>
          </a:p>
          <a:p>
            <a:pPr algn="ctr"/>
            <a:r>
              <a:rPr lang="en-US" sz="1329" dirty="0"/>
              <a:t>Influencing the design-evaluation and acquisition of tools to support testing</a:t>
            </a:r>
            <a:endParaRPr lang="en-GB" sz="1329" dirty="0"/>
          </a:p>
        </p:txBody>
      </p:sp>
      <p:sp>
        <p:nvSpPr>
          <p:cNvPr id="25" name="TextBox 24">
            <a:extLst>
              <a:ext uri="{FF2B5EF4-FFF2-40B4-BE49-F238E27FC236}">
                <a16:creationId xmlns:a16="http://schemas.microsoft.com/office/drawing/2014/main" id="{79BABB02-0355-3383-9906-24A89D7A3452}"/>
              </a:ext>
            </a:extLst>
          </p:cNvPr>
          <p:cNvSpPr txBox="1"/>
          <p:nvPr/>
        </p:nvSpPr>
        <p:spPr>
          <a:xfrm>
            <a:off x="1483179" y="6674994"/>
            <a:ext cx="9341019" cy="202235"/>
          </a:xfrm>
          <a:prstGeom prst="rect">
            <a:avLst/>
          </a:prstGeom>
          <a:noFill/>
        </p:spPr>
        <p:txBody>
          <a:bodyPr wrap="none" rtlCol="0">
            <a:spAutoFit/>
          </a:bodyPr>
          <a:lstStyle/>
          <a:p>
            <a:r>
              <a:rPr lang="en-US" sz="714" dirty="0"/>
              <a:t>Idea-t framework is based on research by Isabel Evans, University of Malta and is available under a GPL 3.0 license. The repository for the idea-t framework is at https://github.com/hci-lab-um/heuristics-for-test-tool-design/blob/main/README.md </a:t>
            </a:r>
            <a:endParaRPr lang="en-GB" sz="714" dirty="0"/>
          </a:p>
        </p:txBody>
      </p:sp>
      <p:sp>
        <p:nvSpPr>
          <p:cNvPr id="8" name="Rectangle 7">
            <a:extLst>
              <a:ext uri="{FF2B5EF4-FFF2-40B4-BE49-F238E27FC236}">
                <a16:creationId xmlns:a16="http://schemas.microsoft.com/office/drawing/2014/main" id="{E4815E67-C03F-A635-5526-2B40CFDD57F6}"/>
              </a:ext>
            </a:extLst>
          </p:cNvPr>
          <p:cNvSpPr/>
          <p:nvPr/>
        </p:nvSpPr>
        <p:spPr>
          <a:xfrm>
            <a:off x="1830514" y="5608411"/>
            <a:ext cx="362481" cy="4754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83" dirty="0"/>
          </a:p>
        </p:txBody>
      </p:sp>
      <p:sp>
        <p:nvSpPr>
          <p:cNvPr id="26" name="TextBox 25">
            <a:extLst>
              <a:ext uri="{FF2B5EF4-FFF2-40B4-BE49-F238E27FC236}">
                <a16:creationId xmlns:a16="http://schemas.microsoft.com/office/drawing/2014/main" id="{0598593E-BC7B-BC5F-3609-A930B54EC051}"/>
              </a:ext>
            </a:extLst>
          </p:cNvPr>
          <p:cNvSpPr txBox="1"/>
          <p:nvPr/>
        </p:nvSpPr>
        <p:spPr>
          <a:xfrm>
            <a:off x="1769541" y="5580688"/>
            <a:ext cx="484428" cy="240963"/>
          </a:xfrm>
          <a:prstGeom prst="rect">
            <a:avLst/>
          </a:prstGeom>
          <a:noFill/>
        </p:spPr>
        <p:txBody>
          <a:bodyPr wrap="none" rtlCol="0">
            <a:spAutoFit/>
          </a:bodyPr>
          <a:lstStyle/>
          <a:p>
            <a:pPr algn="ctr"/>
            <a:r>
              <a:rPr lang="en-US" sz="483" b="1" dirty="0"/>
              <a:t>Quick Start </a:t>
            </a:r>
          </a:p>
          <a:p>
            <a:pPr algn="ctr"/>
            <a:r>
              <a:rPr lang="en-US" sz="483" b="1" dirty="0"/>
              <a:t>page</a:t>
            </a:r>
            <a:endParaRPr lang="en-GB" sz="483" b="1" dirty="0"/>
          </a:p>
        </p:txBody>
      </p:sp>
      <p:sp>
        <p:nvSpPr>
          <p:cNvPr id="11" name="Rectangle 10">
            <a:extLst>
              <a:ext uri="{FF2B5EF4-FFF2-40B4-BE49-F238E27FC236}">
                <a16:creationId xmlns:a16="http://schemas.microsoft.com/office/drawing/2014/main" id="{E9DEC414-311F-26F2-D651-A592968263D5}"/>
              </a:ext>
            </a:extLst>
          </p:cNvPr>
          <p:cNvSpPr/>
          <p:nvPr/>
        </p:nvSpPr>
        <p:spPr>
          <a:xfrm>
            <a:off x="4153552"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27" name="TextBox 26">
            <a:extLst>
              <a:ext uri="{FF2B5EF4-FFF2-40B4-BE49-F238E27FC236}">
                <a16:creationId xmlns:a16="http://schemas.microsoft.com/office/drawing/2014/main" id="{0133FAE4-E3A4-C095-69A6-F41BE529CD84}"/>
              </a:ext>
            </a:extLst>
          </p:cNvPr>
          <p:cNvSpPr txBox="1"/>
          <p:nvPr/>
        </p:nvSpPr>
        <p:spPr>
          <a:xfrm>
            <a:off x="4168722" y="5947634"/>
            <a:ext cx="332143" cy="240963"/>
          </a:xfrm>
          <a:prstGeom prst="rect">
            <a:avLst/>
          </a:prstGeom>
          <a:noFill/>
        </p:spPr>
        <p:txBody>
          <a:bodyPr wrap="none" rtlCol="0">
            <a:spAutoFit/>
          </a:bodyPr>
          <a:lstStyle/>
          <a:p>
            <a:pPr algn="ctr"/>
            <a:r>
              <a:rPr lang="en-US" sz="483" b="1" dirty="0"/>
              <a:t>H01 </a:t>
            </a:r>
          </a:p>
          <a:p>
            <a:pPr algn="ctr"/>
            <a:r>
              <a:rPr lang="en-US" sz="483" b="1" dirty="0"/>
              <a:t>Why?</a:t>
            </a:r>
            <a:endParaRPr lang="en-GB" sz="483" b="1" dirty="0"/>
          </a:p>
        </p:txBody>
      </p:sp>
      <p:sp>
        <p:nvSpPr>
          <p:cNvPr id="16" name="Rectangle 15">
            <a:extLst>
              <a:ext uri="{FF2B5EF4-FFF2-40B4-BE49-F238E27FC236}">
                <a16:creationId xmlns:a16="http://schemas.microsoft.com/office/drawing/2014/main" id="{898C8D7C-4BAD-121D-3E05-52E56F791573}"/>
              </a:ext>
            </a:extLst>
          </p:cNvPr>
          <p:cNvSpPr/>
          <p:nvPr/>
        </p:nvSpPr>
        <p:spPr>
          <a:xfrm>
            <a:off x="6942879" y="6187430"/>
            <a:ext cx="362480"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28" name="TextBox 27">
            <a:extLst>
              <a:ext uri="{FF2B5EF4-FFF2-40B4-BE49-F238E27FC236}">
                <a16:creationId xmlns:a16="http://schemas.microsoft.com/office/drawing/2014/main" id="{A49CB710-5554-FEDD-2660-35FB85F4771C}"/>
              </a:ext>
            </a:extLst>
          </p:cNvPr>
          <p:cNvSpPr txBox="1"/>
          <p:nvPr/>
        </p:nvSpPr>
        <p:spPr>
          <a:xfrm>
            <a:off x="6819842" y="5912007"/>
            <a:ext cx="608556" cy="315279"/>
          </a:xfrm>
          <a:prstGeom prst="rect">
            <a:avLst/>
          </a:prstGeom>
          <a:noFill/>
        </p:spPr>
        <p:txBody>
          <a:bodyPr wrap="square" rtlCol="0">
            <a:spAutoFit/>
          </a:bodyPr>
          <a:lstStyle/>
          <a:p>
            <a:pPr algn="ctr"/>
            <a:r>
              <a:rPr lang="en-US" sz="483" b="1" dirty="0"/>
              <a:t>H06</a:t>
            </a:r>
          </a:p>
          <a:p>
            <a:pPr algn="ctr"/>
            <a:r>
              <a:rPr lang="en-US" sz="483" b="1" dirty="0"/>
              <a:t> Learning </a:t>
            </a:r>
          </a:p>
          <a:p>
            <a:pPr algn="ctr"/>
            <a:r>
              <a:rPr lang="en-US" sz="483" b="1" dirty="0"/>
              <a:t>style?</a:t>
            </a:r>
            <a:endParaRPr lang="en-GB" sz="483" b="1" dirty="0"/>
          </a:p>
        </p:txBody>
      </p:sp>
      <p:sp>
        <p:nvSpPr>
          <p:cNvPr id="18" name="Rectangle 17">
            <a:extLst>
              <a:ext uri="{FF2B5EF4-FFF2-40B4-BE49-F238E27FC236}">
                <a16:creationId xmlns:a16="http://schemas.microsoft.com/office/drawing/2014/main" id="{1EF0DC11-EFB1-8540-B024-572E797AA7B6}"/>
              </a:ext>
            </a:extLst>
          </p:cNvPr>
          <p:cNvSpPr/>
          <p:nvPr/>
        </p:nvSpPr>
        <p:spPr>
          <a:xfrm>
            <a:off x="8053792"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29" name="TextBox 28">
            <a:extLst>
              <a:ext uri="{FF2B5EF4-FFF2-40B4-BE49-F238E27FC236}">
                <a16:creationId xmlns:a16="http://schemas.microsoft.com/office/drawing/2014/main" id="{864C102D-0B78-EF1E-0C17-BFC04D7B1E92}"/>
              </a:ext>
            </a:extLst>
          </p:cNvPr>
          <p:cNvSpPr txBox="1"/>
          <p:nvPr/>
        </p:nvSpPr>
        <p:spPr>
          <a:xfrm>
            <a:off x="7988010" y="5947634"/>
            <a:ext cx="494046" cy="240963"/>
          </a:xfrm>
          <a:prstGeom prst="rect">
            <a:avLst/>
          </a:prstGeom>
          <a:noFill/>
        </p:spPr>
        <p:txBody>
          <a:bodyPr wrap="none" rtlCol="0">
            <a:spAutoFit/>
          </a:bodyPr>
          <a:lstStyle/>
          <a:p>
            <a:pPr algn="ctr"/>
            <a:r>
              <a:rPr lang="en-US" sz="483" b="1" dirty="0"/>
              <a:t>H08 </a:t>
            </a:r>
          </a:p>
          <a:p>
            <a:pPr algn="ctr"/>
            <a:r>
              <a:rPr lang="en-US" sz="483" b="1" dirty="0"/>
              <a:t>Workflows?</a:t>
            </a:r>
            <a:endParaRPr lang="en-GB" sz="483" b="1" dirty="0"/>
          </a:p>
        </p:txBody>
      </p:sp>
      <p:sp>
        <p:nvSpPr>
          <p:cNvPr id="19" name="Rectangle 18">
            <a:extLst>
              <a:ext uri="{FF2B5EF4-FFF2-40B4-BE49-F238E27FC236}">
                <a16:creationId xmlns:a16="http://schemas.microsoft.com/office/drawing/2014/main" id="{69857776-49A7-815B-2AD3-760DFC763666}"/>
              </a:ext>
            </a:extLst>
          </p:cNvPr>
          <p:cNvSpPr/>
          <p:nvPr/>
        </p:nvSpPr>
        <p:spPr>
          <a:xfrm>
            <a:off x="8557007"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30" name="TextBox 29">
            <a:extLst>
              <a:ext uri="{FF2B5EF4-FFF2-40B4-BE49-F238E27FC236}">
                <a16:creationId xmlns:a16="http://schemas.microsoft.com/office/drawing/2014/main" id="{A943C59A-0B5F-2F47-95B2-304882DEA58C}"/>
              </a:ext>
            </a:extLst>
          </p:cNvPr>
          <p:cNvSpPr txBox="1"/>
          <p:nvPr/>
        </p:nvSpPr>
        <p:spPr>
          <a:xfrm>
            <a:off x="8581795" y="5947634"/>
            <a:ext cx="312907" cy="240963"/>
          </a:xfrm>
          <a:prstGeom prst="rect">
            <a:avLst/>
          </a:prstGeom>
          <a:noFill/>
        </p:spPr>
        <p:txBody>
          <a:bodyPr wrap="none" rtlCol="0">
            <a:spAutoFit/>
          </a:bodyPr>
          <a:lstStyle/>
          <a:p>
            <a:pPr algn="ctr"/>
            <a:r>
              <a:rPr lang="en-US" sz="483" b="1" dirty="0"/>
              <a:t>H09 </a:t>
            </a:r>
          </a:p>
          <a:p>
            <a:pPr algn="ctr"/>
            <a:r>
              <a:rPr lang="en-US" sz="483" b="1" dirty="0"/>
              <a:t>Risks</a:t>
            </a:r>
            <a:endParaRPr lang="en-GB" sz="483" b="1" dirty="0"/>
          </a:p>
        </p:txBody>
      </p:sp>
      <p:sp>
        <p:nvSpPr>
          <p:cNvPr id="20" name="Rectangle 19">
            <a:extLst>
              <a:ext uri="{FF2B5EF4-FFF2-40B4-BE49-F238E27FC236}">
                <a16:creationId xmlns:a16="http://schemas.microsoft.com/office/drawing/2014/main" id="{C659598D-50DD-3543-F59D-8AF30552590D}"/>
              </a:ext>
            </a:extLst>
          </p:cNvPr>
          <p:cNvSpPr/>
          <p:nvPr/>
        </p:nvSpPr>
        <p:spPr>
          <a:xfrm>
            <a:off x="9056070"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31" name="TextBox 30">
            <a:extLst>
              <a:ext uri="{FF2B5EF4-FFF2-40B4-BE49-F238E27FC236}">
                <a16:creationId xmlns:a16="http://schemas.microsoft.com/office/drawing/2014/main" id="{6788C34B-4C0F-5FEB-2F37-E36B6309238E}"/>
              </a:ext>
            </a:extLst>
          </p:cNvPr>
          <p:cNvSpPr txBox="1"/>
          <p:nvPr/>
        </p:nvSpPr>
        <p:spPr>
          <a:xfrm>
            <a:off x="8995097" y="5947634"/>
            <a:ext cx="484428" cy="240963"/>
          </a:xfrm>
          <a:prstGeom prst="rect">
            <a:avLst/>
          </a:prstGeom>
          <a:noFill/>
        </p:spPr>
        <p:txBody>
          <a:bodyPr wrap="none" rtlCol="0">
            <a:spAutoFit/>
          </a:bodyPr>
          <a:lstStyle/>
          <a:p>
            <a:pPr algn="ctr"/>
            <a:r>
              <a:rPr lang="en-US" sz="483" b="1" dirty="0"/>
              <a:t>H10 </a:t>
            </a:r>
          </a:p>
          <a:p>
            <a:pPr algn="ctr"/>
            <a:r>
              <a:rPr lang="en-US" sz="483" b="1" dirty="0"/>
              <a:t>Autonomy?</a:t>
            </a:r>
            <a:endParaRPr lang="en-GB" sz="483" b="1" dirty="0"/>
          </a:p>
        </p:txBody>
      </p:sp>
      <p:sp>
        <p:nvSpPr>
          <p:cNvPr id="17" name="Rectangle 16">
            <a:extLst>
              <a:ext uri="{FF2B5EF4-FFF2-40B4-BE49-F238E27FC236}">
                <a16:creationId xmlns:a16="http://schemas.microsoft.com/office/drawing/2014/main" id="{C9AC2D4D-BDB3-8FEB-6491-5D3595422A36}"/>
              </a:ext>
            </a:extLst>
          </p:cNvPr>
          <p:cNvSpPr/>
          <p:nvPr/>
        </p:nvSpPr>
        <p:spPr>
          <a:xfrm>
            <a:off x="7550574"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32" name="TextBox 31">
            <a:extLst>
              <a:ext uri="{FF2B5EF4-FFF2-40B4-BE49-F238E27FC236}">
                <a16:creationId xmlns:a16="http://schemas.microsoft.com/office/drawing/2014/main" id="{F35DECD9-7F17-BF3D-20DD-7336695D34D2}"/>
              </a:ext>
            </a:extLst>
          </p:cNvPr>
          <p:cNvSpPr txBox="1"/>
          <p:nvPr/>
        </p:nvSpPr>
        <p:spPr>
          <a:xfrm>
            <a:off x="7538492" y="5947634"/>
            <a:ext cx="386644" cy="240963"/>
          </a:xfrm>
          <a:prstGeom prst="rect">
            <a:avLst/>
          </a:prstGeom>
          <a:noFill/>
        </p:spPr>
        <p:txBody>
          <a:bodyPr wrap="none" rtlCol="0">
            <a:spAutoFit/>
          </a:bodyPr>
          <a:lstStyle/>
          <a:p>
            <a:pPr algn="ctr"/>
            <a:r>
              <a:rPr lang="en-US" sz="483" b="1" dirty="0"/>
              <a:t>H07 </a:t>
            </a:r>
          </a:p>
          <a:p>
            <a:pPr algn="ctr"/>
            <a:r>
              <a:rPr lang="en-US" sz="483" b="1" dirty="0"/>
              <a:t>Where?</a:t>
            </a:r>
            <a:endParaRPr lang="en-GB" sz="483" b="1" dirty="0"/>
          </a:p>
        </p:txBody>
      </p:sp>
      <p:sp>
        <p:nvSpPr>
          <p:cNvPr id="13" name="Rectangle 12">
            <a:extLst>
              <a:ext uri="{FF2B5EF4-FFF2-40B4-BE49-F238E27FC236}">
                <a16:creationId xmlns:a16="http://schemas.microsoft.com/office/drawing/2014/main" id="{32DD03E0-43DB-27DC-3A10-E6C4A4FF875D}"/>
              </a:ext>
            </a:extLst>
          </p:cNvPr>
          <p:cNvSpPr/>
          <p:nvPr/>
        </p:nvSpPr>
        <p:spPr>
          <a:xfrm>
            <a:off x="5181116"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33" name="TextBox 32">
            <a:extLst>
              <a:ext uri="{FF2B5EF4-FFF2-40B4-BE49-F238E27FC236}">
                <a16:creationId xmlns:a16="http://schemas.microsoft.com/office/drawing/2014/main" id="{EC23C844-5385-15E3-B15A-8B99DBEFDA10}"/>
              </a:ext>
            </a:extLst>
          </p:cNvPr>
          <p:cNvSpPr txBox="1"/>
          <p:nvPr/>
        </p:nvSpPr>
        <p:spPr>
          <a:xfrm>
            <a:off x="5103311" y="5947634"/>
            <a:ext cx="518092" cy="240963"/>
          </a:xfrm>
          <a:prstGeom prst="rect">
            <a:avLst/>
          </a:prstGeom>
          <a:noFill/>
        </p:spPr>
        <p:txBody>
          <a:bodyPr wrap="none" rtlCol="0">
            <a:spAutoFit/>
          </a:bodyPr>
          <a:lstStyle/>
          <a:p>
            <a:pPr algn="ctr"/>
            <a:r>
              <a:rPr lang="en-US" sz="483" b="1" dirty="0"/>
              <a:t>H03 </a:t>
            </a:r>
          </a:p>
          <a:p>
            <a:pPr algn="ctr"/>
            <a:r>
              <a:rPr lang="en-US" sz="483" b="1" dirty="0"/>
              <a:t>Experiences?</a:t>
            </a:r>
            <a:endParaRPr lang="en-GB" sz="483" b="1" dirty="0"/>
          </a:p>
        </p:txBody>
      </p:sp>
      <p:sp>
        <p:nvSpPr>
          <p:cNvPr id="10" name="Rectangle 9">
            <a:extLst>
              <a:ext uri="{FF2B5EF4-FFF2-40B4-BE49-F238E27FC236}">
                <a16:creationId xmlns:a16="http://schemas.microsoft.com/office/drawing/2014/main" id="{DF1DAEE0-A77A-F601-0378-24075E2D8D37}"/>
              </a:ext>
            </a:extLst>
          </p:cNvPr>
          <p:cNvSpPr/>
          <p:nvPr/>
        </p:nvSpPr>
        <p:spPr>
          <a:xfrm>
            <a:off x="2731772" y="5607524"/>
            <a:ext cx="362481" cy="4754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83" dirty="0"/>
          </a:p>
        </p:txBody>
      </p:sp>
      <p:sp>
        <p:nvSpPr>
          <p:cNvPr id="34" name="TextBox 33">
            <a:extLst>
              <a:ext uri="{FF2B5EF4-FFF2-40B4-BE49-F238E27FC236}">
                <a16:creationId xmlns:a16="http://schemas.microsoft.com/office/drawing/2014/main" id="{BF914439-898E-1EE4-890B-C3C014DDC8FF}"/>
              </a:ext>
            </a:extLst>
          </p:cNvPr>
          <p:cNvSpPr txBox="1"/>
          <p:nvPr/>
        </p:nvSpPr>
        <p:spPr>
          <a:xfrm>
            <a:off x="2706478" y="5614222"/>
            <a:ext cx="425117" cy="315279"/>
          </a:xfrm>
          <a:prstGeom prst="rect">
            <a:avLst/>
          </a:prstGeom>
          <a:noFill/>
        </p:spPr>
        <p:txBody>
          <a:bodyPr wrap="none" rtlCol="0">
            <a:spAutoFit/>
          </a:bodyPr>
          <a:lstStyle/>
          <a:p>
            <a:pPr algn="ctr"/>
            <a:r>
              <a:rPr lang="en-US" sz="483" b="1" dirty="0"/>
              <a:t>Idea-t v2 </a:t>
            </a:r>
          </a:p>
          <a:p>
            <a:pPr algn="ctr"/>
            <a:r>
              <a:rPr lang="en-US" sz="483" b="1" dirty="0"/>
              <a:t>ReadMe</a:t>
            </a:r>
          </a:p>
          <a:p>
            <a:pPr algn="ctr"/>
            <a:r>
              <a:rPr lang="en-US" sz="483" b="1" dirty="0"/>
              <a:t>page</a:t>
            </a:r>
            <a:endParaRPr lang="en-GB" sz="483" b="1" dirty="0"/>
          </a:p>
        </p:txBody>
      </p:sp>
      <p:sp>
        <p:nvSpPr>
          <p:cNvPr id="12" name="Rectangle 11">
            <a:extLst>
              <a:ext uri="{FF2B5EF4-FFF2-40B4-BE49-F238E27FC236}">
                <a16:creationId xmlns:a16="http://schemas.microsoft.com/office/drawing/2014/main" id="{5C908E6D-8676-8C18-BA6F-B610DA16C0FB}"/>
              </a:ext>
            </a:extLst>
          </p:cNvPr>
          <p:cNvSpPr/>
          <p:nvPr/>
        </p:nvSpPr>
        <p:spPr>
          <a:xfrm>
            <a:off x="4661960"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35" name="TextBox 34">
            <a:extLst>
              <a:ext uri="{FF2B5EF4-FFF2-40B4-BE49-F238E27FC236}">
                <a16:creationId xmlns:a16="http://schemas.microsoft.com/office/drawing/2014/main" id="{AEC5592A-EBF2-EDA3-A7CC-D1C7EBB05C5A}"/>
              </a:ext>
            </a:extLst>
          </p:cNvPr>
          <p:cNvSpPr txBox="1"/>
          <p:nvPr/>
        </p:nvSpPr>
        <p:spPr>
          <a:xfrm>
            <a:off x="4674725" y="5947634"/>
            <a:ext cx="336952" cy="240963"/>
          </a:xfrm>
          <a:prstGeom prst="rect">
            <a:avLst/>
          </a:prstGeom>
          <a:noFill/>
        </p:spPr>
        <p:txBody>
          <a:bodyPr wrap="none" rtlCol="0">
            <a:spAutoFit/>
          </a:bodyPr>
          <a:lstStyle/>
          <a:p>
            <a:pPr algn="ctr"/>
            <a:r>
              <a:rPr lang="en-US" sz="483" b="1" dirty="0"/>
              <a:t>H02 </a:t>
            </a:r>
          </a:p>
          <a:p>
            <a:pPr algn="ctr"/>
            <a:r>
              <a:rPr lang="en-US" sz="483" b="1" dirty="0"/>
              <a:t>Who?</a:t>
            </a:r>
            <a:endParaRPr lang="en-GB" sz="483" b="1" dirty="0"/>
          </a:p>
        </p:txBody>
      </p:sp>
      <p:sp>
        <p:nvSpPr>
          <p:cNvPr id="9" name="Rectangle 8">
            <a:extLst>
              <a:ext uri="{FF2B5EF4-FFF2-40B4-BE49-F238E27FC236}">
                <a16:creationId xmlns:a16="http://schemas.microsoft.com/office/drawing/2014/main" id="{9EEAA12E-A205-6B07-4FB7-E93CFA2FF508}"/>
              </a:ext>
            </a:extLst>
          </p:cNvPr>
          <p:cNvSpPr/>
          <p:nvPr/>
        </p:nvSpPr>
        <p:spPr>
          <a:xfrm>
            <a:off x="1826714" y="6111542"/>
            <a:ext cx="362481" cy="51835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83" dirty="0"/>
          </a:p>
        </p:txBody>
      </p:sp>
      <p:sp>
        <p:nvSpPr>
          <p:cNvPr id="36" name="TextBox 35">
            <a:extLst>
              <a:ext uri="{FF2B5EF4-FFF2-40B4-BE49-F238E27FC236}">
                <a16:creationId xmlns:a16="http://schemas.microsoft.com/office/drawing/2014/main" id="{8C2B81DE-2062-4876-F137-67F4888CBFC1}"/>
              </a:ext>
            </a:extLst>
          </p:cNvPr>
          <p:cNvSpPr txBox="1"/>
          <p:nvPr/>
        </p:nvSpPr>
        <p:spPr>
          <a:xfrm>
            <a:off x="1765740" y="6097571"/>
            <a:ext cx="484428" cy="240963"/>
          </a:xfrm>
          <a:prstGeom prst="rect">
            <a:avLst/>
          </a:prstGeom>
          <a:noFill/>
        </p:spPr>
        <p:txBody>
          <a:bodyPr wrap="none" rtlCol="0">
            <a:spAutoFit/>
          </a:bodyPr>
          <a:lstStyle/>
          <a:p>
            <a:pPr algn="ctr"/>
            <a:r>
              <a:rPr lang="en-US" sz="483" b="1" dirty="0"/>
              <a:t>Quick Start </a:t>
            </a:r>
          </a:p>
          <a:p>
            <a:pPr algn="ctr"/>
            <a:r>
              <a:rPr lang="en-US" sz="483" b="1" dirty="0"/>
              <a:t>download</a:t>
            </a:r>
            <a:endParaRPr lang="en-GB" sz="483" b="1" dirty="0"/>
          </a:p>
        </p:txBody>
      </p:sp>
      <p:sp>
        <p:nvSpPr>
          <p:cNvPr id="23" name="Rectangle 22">
            <a:extLst>
              <a:ext uri="{FF2B5EF4-FFF2-40B4-BE49-F238E27FC236}">
                <a16:creationId xmlns:a16="http://schemas.microsoft.com/office/drawing/2014/main" id="{02D1137E-346B-F3B0-5719-B77665D4F9D4}"/>
              </a:ext>
            </a:extLst>
          </p:cNvPr>
          <p:cNvSpPr/>
          <p:nvPr/>
        </p:nvSpPr>
        <p:spPr>
          <a:xfrm>
            <a:off x="3156685" y="5607525"/>
            <a:ext cx="362481" cy="828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83" dirty="0"/>
          </a:p>
        </p:txBody>
      </p:sp>
      <p:sp>
        <p:nvSpPr>
          <p:cNvPr id="37" name="TextBox 36">
            <a:extLst>
              <a:ext uri="{FF2B5EF4-FFF2-40B4-BE49-F238E27FC236}">
                <a16:creationId xmlns:a16="http://schemas.microsoft.com/office/drawing/2014/main" id="{9661A235-AFD8-F8CC-E8BC-35B247C2A098}"/>
              </a:ext>
            </a:extLst>
          </p:cNvPr>
          <p:cNvSpPr txBox="1"/>
          <p:nvPr/>
        </p:nvSpPr>
        <p:spPr>
          <a:xfrm>
            <a:off x="3119756" y="5771716"/>
            <a:ext cx="436338" cy="240963"/>
          </a:xfrm>
          <a:prstGeom prst="rect">
            <a:avLst/>
          </a:prstGeom>
          <a:noFill/>
        </p:spPr>
        <p:txBody>
          <a:bodyPr wrap="none" rtlCol="0">
            <a:spAutoFit/>
          </a:bodyPr>
          <a:lstStyle/>
          <a:p>
            <a:pPr algn="ctr"/>
            <a:r>
              <a:rPr lang="en-US" sz="483" b="1" dirty="0"/>
              <a:t>Quality </a:t>
            </a:r>
          </a:p>
          <a:p>
            <a:pPr algn="ctr"/>
            <a:r>
              <a:rPr lang="en-US" sz="483" b="1" dirty="0"/>
              <a:t>attributes</a:t>
            </a:r>
            <a:endParaRPr lang="en-GB" sz="483" b="1" dirty="0"/>
          </a:p>
        </p:txBody>
      </p:sp>
      <p:sp>
        <p:nvSpPr>
          <p:cNvPr id="14" name="Rectangle 13">
            <a:extLst>
              <a:ext uri="{FF2B5EF4-FFF2-40B4-BE49-F238E27FC236}">
                <a16:creationId xmlns:a16="http://schemas.microsoft.com/office/drawing/2014/main" id="{51318C31-E7F2-5E1F-5126-0FF3A4A07E0A}"/>
              </a:ext>
            </a:extLst>
          </p:cNvPr>
          <p:cNvSpPr/>
          <p:nvPr/>
        </p:nvSpPr>
        <p:spPr>
          <a:xfrm>
            <a:off x="5775400"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38" name="TextBox 37">
            <a:extLst>
              <a:ext uri="{FF2B5EF4-FFF2-40B4-BE49-F238E27FC236}">
                <a16:creationId xmlns:a16="http://schemas.microsoft.com/office/drawing/2014/main" id="{99C8BE38-C290-A40B-46A8-435DBF1DF24D}"/>
              </a:ext>
            </a:extLst>
          </p:cNvPr>
          <p:cNvSpPr txBox="1"/>
          <p:nvPr/>
        </p:nvSpPr>
        <p:spPr>
          <a:xfrm>
            <a:off x="5661526" y="5947634"/>
            <a:ext cx="590226" cy="240963"/>
          </a:xfrm>
          <a:prstGeom prst="rect">
            <a:avLst/>
          </a:prstGeom>
          <a:noFill/>
        </p:spPr>
        <p:txBody>
          <a:bodyPr wrap="none" rtlCol="0">
            <a:spAutoFit/>
          </a:bodyPr>
          <a:lstStyle/>
          <a:p>
            <a:pPr algn="ctr"/>
            <a:r>
              <a:rPr lang="en-US" sz="483" b="1" dirty="0"/>
              <a:t>H04 </a:t>
            </a:r>
          </a:p>
          <a:p>
            <a:pPr algn="ctr"/>
            <a:r>
              <a:rPr lang="en-US" sz="483" b="1" dirty="0"/>
              <a:t>Communication</a:t>
            </a:r>
            <a:endParaRPr lang="en-GB" sz="483" b="1" dirty="0"/>
          </a:p>
        </p:txBody>
      </p:sp>
      <p:sp>
        <p:nvSpPr>
          <p:cNvPr id="15" name="Rectangle 14">
            <a:extLst>
              <a:ext uri="{FF2B5EF4-FFF2-40B4-BE49-F238E27FC236}">
                <a16:creationId xmlns:a16="http://schemas.microsoft.com/office/drawing/2014/main" id="{6352C93F-48D1-A9E4-309D-05E29A8285C9}"/>
              </a:ext>
            </a:extLst>
          </p:cNvPr>
          <p:cNvSpPr/>
          <p:nvPr/>
        </p:nvSpPr>
        <p:spPr>
          <a:xfrm>
            <a:off x="6335186"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39" name="TextBox 38">
            <a:extLst>
              <a:ext uri="{FF2B5EF4-FFF2-40B4-BE49-F238E27FC236}">
                <a16:creationId xmlns:a16="http://schemas.microsoft.com/office/drawing/2014/main" id="{516934E1-552D-74DC-0D0F-E105720FB461}"/>
              </a:ext>
            </a:extLst>
          </p:cNvPr>
          <p:cNvSpPr txBox="1"/>
          <p:nvPr/>
        </p:nvSpPr>
        <p:spPr>
          <a:xfrm>
            <a:off x="6296654" y="5900131"/>
            <a:ext cx="439544" cy="315279"/>
          </a:xfrm>
          <a:prstGeom prst="rect">
            <a:avLst/>
          </a:prstGeom>
          <a:noFill/>
        </p:spPr>
        <p:txBody>
          <a:bodyPr wrap="none" rtlCol="0">
            <a:spAutoFit/>
          </a:bodyPr>
          <a:lstStyle/>
          <a:p>
            <a:pPr algn="ctr"/>
            <a:r>
              <a:rPr lang="en-US" sz="483" b="1" dirty="0"/>
              <a:t>H05</a:t>
            </a:r>
          </a:p>
          <a:p>
            <a:pPr algn="ctr"/>
            <a:r>
              <a:rPr lang="en-US" sz="483" b="1" dirty="0"/>
              <a:t> Mastery  </a:t>
            </a:r>
          </a:p>
          <a:p>
            <a:pPr algn="ctr"/>
            <a:r>
              <a:rPr lang="en-US" sz="483" b="1" dirty="0"/>
              <a:t>or task ?</a:t>
            </a:r>
            <a:endParaRPr lang="en-GB" sz="483" b="1" dirty="0"/>
          </a:p>
        </p:txBody>
      </p:sp>
      <p:sp>
        <p:nvSpPr>
          <p:cNvPr id="21" name="Rectangle 20">
            <a:extLst>
              <a:ext uri="{FF2B5EF4-FFF2-40B4-BE49-F238E27FC236}">
                <a16:creationId xmlns:a16="http://schemas.microsoft.com/office/drawing/2014/main" id="{C437668A-6AC6-66BC-A9CE-55B71A469458}"/>
              </a:ext>
            </a:extLst>
          </p:cNvPr>
          <p:cNvSpPr/>
          <p:nvPr/>
        </p:nvSpPr>
        <p:spPr>
          <a:xfrm>
            <a:off x="9555132"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40" name="TextBox 39">
            <a:extLst>
              <a:ext uri="{FF2B5EF4-FFF2-40B4-BE49-F238E27FC236}">
                <a16:creationId xmlns:a16="http://schemas.microsoft.com/office/drawing/2014/main" id="{51D46A4C-D8C2-B953-7722-AD75FF19231F}"/>
              </a:ext>
            </a:extLst>
          </p:cNvPr>
          <p:cNvSpPr txBox="1"/>
          <p:nvPr/>
        </p:nvSpPr>
        <p:spPr>
          <a:xfrm>
            <a:off x="9545455" y="5947634"/>
            <a:ext cx="381836" cy="240963"/>
          </a:xfrm>
          <a:prstGeom prst="rect">
            <a:avLst/>
          </a:prstGeom>
          <a:noFill/>
        </p:spPr>
        <p:txBody>
          <a:bodyPr wrap="none" rtlCol="0">
            <a:spAutoFit/>
          </a:bodyPr>
          <a:lstStyle/>
          <a:p>
            <a:pPr algn="ctr"/>
            <a:r>
              <a:rPr lang="en-US" sz="483" b="1" dirty="0"/>
              <a:t>H11</a:t>
            </a:r>
          </a:p>
          <a:p>
            <a:pPr algn="ctr"/>
            <a:r>
              <a:rPr lang="en-US" sz="483" b="1" dirty="0"/>
              <a:t> When?</a:t>
            </a:r>
            <a:endParaRPr lang="en-GB" sz="483" b="1" dirty="0"/>
          </a:p>
        </p:txBody>
      </p:sp>
      <p:sp>
        <p:nvSpPr>
          <p:cNvPr id="22" name="Rectangle 21">
            <a:extLst>
              <a:ext uri="{FF2B5EF4-FFF2-40B4-BE49-F238E27FC236}">
                <a16:creationId xmlns:a16="http://schemas.microsoft.com/office/drawing/2014/main" id="{7679A265-2FED-8D40-5B1E-865AF898D833}"/>
              </a:ext>
            </a:extLst>
          </p:cNvPr>
          <p:cNvSpPr/>
          <p:nvPr/>
        </p:nvSpPr>
        <p:spPr>
          <a:xfrm>
            <a:off x="10047349" y="6187430"/>
            <a:ext cx="362481" cy="379741"/>
          </a:xfrm>
          <a:prstGeom prst="rect">
            <a:avLst/>
          </a:prstGeom>
          <a:solidFill>
            <a:schemeClr val="bg1"/>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3" dirty="0"/>
              <a:t>QR code</a:t>
            </a:r>
            <a:endParaRPr lang="en-GB" sz="483" dirty="0"/>
          </a:p>
        </p:txBody>
      </p:sp>
      <p:sp>
        <p:nvSpPr>
          <p:cNvPr id="41" name="TextBox 40">
            <a:extLst>
              <a:ext uri="{FF2B5EF4-FFF2-40B4-BE49-F238E27FC236}">
                <a16:creationId xmlns:a16="http://schemas.microsoft.com/office/drawing/2014/main" id="{8962ED2B-BD21-DF4F-9528-64CBEA9CAAD0}"/>
              </a:ext>
            </a:extLst>
          </p:cNvPr>
          <p:cNvSpPr txBox="1"/>
          <p:nvPr/>
        </p:nvSpPr>
        <p:spPr>
          <a:xfrm>
            <a:off x="9992787" y="5947634"/>
            <a:ext cx="471604" cy="240963"/>
          </a:xfrm>
          <a:prstGeom prst="rect">
            <a:avLst/>
          </a:prstGeom>
          <a:noFill/>
        </p:spPr>
        <p:txBody>
          <a:bodyPr wrap="none" rtlCol="0">
            <a:spAutoFit/>
          </a:bodyPr>
          <a:lstStyle/>
          <a:p>
            <a:pPr algn="ctr"/>
            <a:r>
              <a:rPr lang="en-US" sz="483" b="1" dirty="0"/>
              <a:t>H12</a:t>
            </a:r>
          </a:p>
          <a:p>
            <a:pPr algn="ctr"/>
            <a:r>
              <a:rPr lang="en-US" sz="483" b="1" dirty="0"/>
              <a:t> How long?</a:t>
            </a:r>
            <a:endParaRPr lang="en-GB" sz="483" b="1" dirty="0"/>
          </a:p>
        </p:txBody>
      </p:sp>
      <p:sp>
        <p:nvSpPr>
          <p:cNvPr id="42" name="Rectangle 41">
            <a:extLst>
              <a:ext uri="{FF2B5EF4-FFF2-40B4-BE49-F238E27FC236}">
                <a16:creationId xmlns:a16="http://schemas.microsoft.com/office/drawing/2014/main" id="{913E9699-CB02-9D9A-A760-3E5D6C475280}"/>
              </a:ext>
            </a:extLst>
          </p:cNvPr>
          <p:cNvSpPr/>
          <p:nvPr/>
        </p:nvSpPr>
        <p:spPr>
          <a:xfrm>
            <a:off x="2240791" y="5607524"/>
            <a:ext cx="443744" cy="4754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83" dirty="0">
              <a:solidFill>
                <a:sysClr val="windowText" lastClr="000000"/>
              </a:solidFill>
            </a:endParaRPr>
          </a:p>
        </p:txBody>
      </p:sp>
      <p:sp>
        <p:nvSpPr>
          <p:cNvPr id="43" name="TextBox 42">
            <a:extLst>
              <a:ext uri="{FF2B5EF4-FFF2-40B4-BE49-F238E27FC236}">
                <a16:creationId xmlns:a16="http://schemas.microsoft.com/office/drawing/2014/main" id="{232811D6-4E92-BC78-3D94-881E7E68984D}"/>
              </a:ext>
            </a:extLst>
          </p:cNvPr>
          <p:cNvSpPr txBox="1"/>
          <p:nvPr/>
        </p:nvSpPr>
        <p:spPr>
          <a:xfrm>
            <a:off x="2204882" y="5572211"/>
            <a:ext cx="535724" cy="240963"/>
          </a:xfrm>
          <a:prstGeom prst="rect">
            <a:avLst/>
          </a:prstGeom>
          <a:noFill/>
        </p:spPr>
        <p:txBody>
          <a:bodyPr wrap="none" rtlCol="0">
            <a:spAutoFit/>
          </a:bodyPr>
          <a:lstStyle/>
          <a:p>
            <a:pPr algn="ctr"/>
            <a:r>
              <a:rPr lang="en-US" sz="483" b="1" dirty="0"/>
              <a:t>Mind map </a:t>
            </a:r>
          </a:p>
          <a:p>
            <a:pPr algn="ctr"/>
            <a:r>
              <a:rPr lang="en-US" sz="483" b="1" dirty="0" err="1"/>
              <a:t>Xmind</a:t>
            </a:r>
            <a:r>
              <a:rPr lang="en-US" sz="483" b="1" dirty="0"/>
              <a:t> starter</a:t>
            </a:r>
          </a:p>
        </p:txBody>
      </p:sp>
      <p:pic>
        <p:nvPicPr>
          <p:cNvPr id="61" name="Picture 60" descr="See slide notes for bullet list of the mind map skeleton">
            <a:extLst>
              <a:ext uri="{FF2B5EF4-FFF2-40B4-BE49-F238E27FC236}">
                <a16:creationId xmlns:a16="http://schemas.microsoft.com/office/drawing/2014/main" id="{0E138B1A-D09F-6739-41DD-C49BD805B368}"/>
              </a:ext>
            </a:extLst>
          </p:cNvPr>
          <p:cNvPicPr>
            <a:picLocks noChangeAspect="1"/>
          </p:cNvPicPr>
          <p:nvPr/>
        </p:nvPicPr>
        <p:blipFill>
          <a:blip r:embed="rId3"/>
          <a:srcRect l="944" t="16833" r="50544" b="12470"/>
          <a:stretch>
            <a:fillRect/>
          </a:stretch>
        </p:blipFill>
        <p:spPr>
          <a:xfrm>
            <a:off x="1757089" y="926886"/>
            <a:ext cx="8709534" cy="3569795"/>
          </a:xfrm>
          <a:prstGeom prst="rect">
            <a:avLst/>
          </a:prstGeom>
        </p:spPr>
      </p:pic>
      <p:pic>
        <p:nvPicPr>
          <p:cNvPr id="60" name="Picture 59">
            <a:extLst>
              <a:ext uri="{FF2B5EF4-FFF2-40B4-BE49-F238E27FC236}">
                <a16:creationId xmlns:a16="http://schemas.microsoft.com/office/drawing/2014/main" id="{40D2AF67-0A9D-75ED-8375-E35EFF6636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9353" y="6080768"/>
            <a:ext cx="257143" cy="257143"/>
          </a:xfrm>
          <a:prstGeom prst="rect">
            <a:avLst/>
          </a:prstGeom>
        </p:spPr>
      </p:pic>
      <p:pic>
        <p:nvPicPr>
          <p:cNvPr id="63" name="Picture 62">
            <a:extLst>
              <a:ext uri="{FF2B5EF4-FFF2-40B4-BE49-F238E27FC236}">
                <a16:creationId xmlns:a16="http://schemas.microsoft.com/office/drawing/2014/main" id="{6A8DA159-B21B-1A8D-EC23-8D72F38CCF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936" y="5797873"/>
            <a:ext cx="257143" cy="257143"/>
          </a:xfrm>
          <a:prstGeom prst="rect">
            <a:avLst/>
          </a:prstGeom>
        </p:spPr>
      </p:pic>
      <p:pic>
        <p:nvPicPr>
          <p:cNvPr id="65" name="Picture 64">
            <a:extLst>
              <a:ext uri="{FF2B5EF4-FFF2-40B4-BE49-F238E27FC236}">
                <a16:creationId xmlns:a16="http://schemas.microsoft.com/office/drawing/2014/main" id="{F133EB43-7143-2429-A14B-331FA7547F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9019" y="6339691"/>
            <a:ext cx="257143" cy="257143"/>
          </a:xfrm>
          <a:prstGeom prst="rect">
            <a:avLst/>
          </a:prstGeom>
        </p:spPr>
      </p:pic>
      <p:sp>
        <p:nvSpPr>
          <p:cNvPr id="68" name="Rectangle 67">
            <a:extLst>
              <a:ext uri="{FF2B5EF4-FFF2-40B4-BE49-F238E27FC236}">
                <a16:creationId xmlns:a16="http://schemas.microsoft.com/office/drawing/2014/main" id="{C36BFC56-5B52-220B-641A-F79369F4285E}"/>
              </a:ext>
            </a:extLst>
          </p:cNvPr>
          <p:cNvSpPr/>
          <p:nvPr/>
        </p:nvSpPr>
        <p:spPr>
          <a:xfrm>
            <a:off x="2234815" y="6118247"/>
            <a:ext cx="439098" cy="5116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83" b="1" dirty="0">
                <a:solidFill>
                  <a:sysClr val="windowText" lastClr="000000"/>
                </a:solidFill>
              </a:rPr>
              <a:t>Mind map starter: bulleted list</a:t>
            </a:r>
          </a:p>
          <a:p>
            <a:pPr algn="ctr"/>
            <a:endParaRPr lang="en-US" sz="483" dirty="0">
              <a:solidFill>
                <a:sysClr val="windowText" lastClr="000000"/>
              </a:solidFill>
            </a:endParaRPr>
          </a:p>
          <a:p>
            <a:pPr algn="ctr"/>
            <a:endParaRPr lang="en-GB" sz="483" dirty="0">
              <a:solidFill>
                <a:sysClr val="windowText" lastClr="000000"/>
              </a:solidFill>
            </a:endParaRPr>
          </a:p>
          <a:p>
            <a:pPr algn="ctr"/>
            <a:endParaRPr lang="en-GB" sz="483" dirty="0">
              <a:solidFill>
                <a:sysClr val="windowText" lastClr="000000"/>
              </a:solidFill>
            </a:endParaRPr>
          </a:p>
          <a:p>
            <a:pPr algn="ctr"/>
            <a:endParaRPr lang="en-GB" sz="483" dirty="0">
              <a:solidFill>
                <a:sysClr val="windowText" lastClr="000000"/>
              </a:solidFill>
            </a:endParaRPr>
          </a:p>
        </p:txBody>
      </p:sp>
      <p:pic>
        <p:nvPicPr>
          <p:cNvPr id="70" name="Picture 69">
            <a:extLst>
              <a:ext uri="{FF2B5EF4-FFF2-40B4-BE49-F238E27FC236}">
                <a16:creationId xmlns:a16="http://schemas.microsoft.com/office/drawing/2014/main" id="{7884059B-F35E-13CD-5DB6-5A02172285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2916" y="5797873"/>
            <a:ext cx="257143" cy="257143"/>
          </a:xfrm>
          <a:prstGeom prst="rect">
            <a:avLst/>
          </a:prstGeom>
        </p:spPr>
      </p:pic>
      <p:pic>
        <p:nvPicPr>
          <p:cNvPr id="72" name="Picture 71">
            <a:extLst>
              <a:ext uri="{FF2B5EF4-FFF2-40B4-BE49-F238E27FC236}">
                <a16:creationId xmlns:a16="http://schemas.microsoft.com/office/drawing/2014/main" id="{99C33F2D-7462-3C27-F931-C6A54DFDA1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4070" y="6339691"/>
            <a:ext cx="257143" cy="257143"/>
          </a:xfrm>
          <a:prstGeom prst="rect">
            <a:avLst/>
          </a:prstGeom>
        </p:spPr>
      </p:pic>
      <p:pic>
        <p:nvPicPr>
          <p:cNvPr id="73" name="Picture 72">
            <a:extLst>
              <a:ext uri="{FF2B5EF4-FFF2-40B4-BE49-F238E27FC236}">
                <a16:creationId xmlns:a16="http://schemas.microsoft.com/office/drawing/2014/main" id="{3ED2C879-51E8-EF00-8EEF-8B1A019733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86876" y="5802543"/>
            <a:ext cx="257143" cy="257143"/>
          </a:xfrm>
          <a:prstGeom prst="rect">
            <a:avLst/>
          </a:prstGeom>
        </p:spPr>
      </p:pic>
      <p:pic>
        <p:nvPicPr>
          <p:cNvPr id="86" name="Picture 85">
            <a:extLst>
              <a:ext uri="{FF2B5EF4-FFF2-40B4-BE49-F238E27FC236}">
                <a16:creationId xmlns:a16="http://schemas.microsoft.com/office/drawing/2014/main" id="{F2270CF9-DAF9-96FC-174E-5F6D5F6251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23814" y="6248729"/>
            <a:ext cx="257143" cy="257143"/>
          </a:xfrm>
          <a:prstGeom prst="rect">
            <a:avLst/>
          </a:prstGeom>
        </p:spPr>
      </p:pic>
      <p:pic>
        <p:nvPicPr>
          <p:cNvPr id="88" name="Picture 87">
            <a:extLst>
              <a:ext uri="{FF2B5EF4-FFF2-40B4-BE49-F238E27FC236}">
                <a16:creationId xmlns:a16="http://schemas.microsoft.com/office/drawing/2014/main" id="{4871BB15-B827-D932-1C95-851E10FB91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18507" y="6248729"/>
            <a:ext cx="257143" cy="257143"/>
          </a:xfrm>
          <a:prstGeom prst="rect">
            <a:avLst/>
          </a:prstGeom>
        </p:spPr>
      </p:pic>
      <p:pic>
        <p:nvPicPr>
          <p:cNvPr id="90" name="Picture 89">
            <a:extLst>
              <a:ext uri="{FF2B5EF4-FFF2-40B4-BE49-F238E27FC236}">
                <a16:creationId xmlns:a16="http://schemas.microsoft.com/office/drawing/2014/main" id="{8CE52DE6-EDDB-758E-1B21-80147B2125E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42956" y="6248729"/>
            <a:ext cx="257143" cy="257143"/>
          </a:xfrm>
          <a:prstGeom prst="rect">
            <a:avLst/>
          </a:prstGeom>
        </p:spPr>
      </p:pic>
      <p:pic>
        <p:nvPicPr>
          <p:cNvPr id="92" name="Picture 91">
            <a:extLst>
              <a:ext uri="{FF2B5EF4-FFF2-40B4-BE49-F238E27FC236}">
                <a16:creationId xmlns:a16="http://schemas.microsoft.com/office/drawing/2014/main" id="{98F873BD-D318-1A37-A94E-CF9E1B25C1C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8857" y="6248729"/>
            <a:ext cx="257143" cy="257143"/>
          </a:xfrm>
          <a:prstGeom prst="rect">
            <a:avLst/>
          </a:prstGeom>
        </p:spPr>
      </p:pic>
      <p:pic>
        <p:nvPicPr>
          <p:cNvPr id="94" name="Picture 93">
            <a:extLst>
              <a:ext uri="{FF2B5EF4-FFF2-40B4-BE49-F238E27FC236}">
                <a16:creationId xmlns:a16="http://schemas.microsoft.com/office/drawing/2014/main" id="{6AE5E8A6-4862-A195-46E9-C8B26078ADE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91501" y="6248729"/>
            <a:ext cx="257143" cy="257143"/>
          </a:xfrm>
          <a:prstGeom prst="rect">
            <a:avLst/>
          </a:prstGeom>
        </p:spPr>
      </p:pic>
      <p:pic>
        <p:nvPicPr>
          <p:cNvPr id="96" name="Picture 95">
            <a:extLst>
              <a:ext uri="{FF2B5EF4-FFF2-40B4-BE49-F238E27FC236}">
                <a16:creationId xmlns:a16="http://schemas.microsoft.com/office/drawing/2014/main" id="{D8EA27EF-2C58-5B5A-7B6B-E80D6E22CC8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07538" y="6248729"/>
            <a:ext cx="257143" cy="257143"/>
          </a:xfrm>
          <a:prstGeom prst="rect">
            <a:avLst/>
          </a:prstGeom>
        </p:spPr>
      </p:pic>
      <p:pic>
        <p:nvPicPr>
          <p:cNvPr id="98" name="Picture 97">
            <a:extLst>
              <a:ext uri="{FF2B5EF4-FFF2-40B4-BE49-F238E27FC236}">
                <a16:creationId xmlns:a16="http://schemas.microsoft.com/office/drawing/2014/main" id="{7944D529-5D31-0493-8055-B9437DE1F80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05888" y="6248729"/>
            <a:ext cx="257143" cy="257143"/>
          </a:xfrm>
          <a:prstGeom prst="rect">
            <a:avLst/>
          </a:prstGeom>
        </p:spPr>
      </p:pic>
      <p:pic>
        <p:nvPicPr>
          <p:cNvPr id="100" name="Picture 99">
            <a:extLst>
              <a:ext uri="{FF2B5EF4-FFF2-40B4-BE49-F238E27FC236}">
                <a16:creationId xmlns:a16="http://schemas.microsoft.com/office/drawing/2014/main" id="{456F6FEB-22BF-3B17-53CA-DE19D85CB82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10932" y="6248729"/>
            <a:ext cx="257143" cy="257143"/>
          </a:xfrm>
          <a:prstGeom prst="rect">
            <a:avLst/>
          </a:prstGeom>
        </p:spPr>
      </p:pic>
      <p:pic>
        <p:nvPicPr>
          <p:cNvPr id="102" name="Picture 101">
            <a:extLst>
              <a:ext uri="{FF2B5EF4-FFF2-40B4-BE49-F238E27FC236}">
                <a16:creationId xmlns:a16="http://schemas.microsoft.com/office/drawing/2014/main" id="{D0B9880F-B731-B582-FF05-55E9BB53B35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611750" y="6248729"/>
            <a:ext cx="257143" cy="257143"/>
          </a:xfrm>
          <a:prstGeom prst="rect">
            <a:avLst/>
          </a:prstGeom>
        </p:spPr>
      </p:pic>
      <p:pic>
        <p:nvPicPr>
          <p:cNvPr id="104" name="Picture 103">
            <a:extLst>
              <a:ext uri="{FF2B5EF4-FFF2-40B4-BE49-F238E27FC236}">
                <a16:creationId xmlns:a16="http://schemas.microsoft.com/office/drawing/2014/main" id="{85E4A0C1-2934-4891-6901-DB62AE8A48D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14557" y="6248729"/>
            <a:ext cx="257143" cy="257143"/>
          </a:xfrm>
          <a:prstGeom prst="rect">
            <a:avLst/>
          </a:prstGeom>
        </p:spPr>
      </p:pic>
      <p:pic>
        <p:nvPicPr>
          <p:cNvPr id="106" name="Picture 105">
            <a:extLst>
              <a:ext uri="{FF2B5EF4-FFF2-40B4-BE49-F238E27FC236}">
                <a16:creationId xmlns:a16="http://schemas.microsoft.com/office/drawing/2014/main" id="{2EEE2D57-EDE5-2914-5825-18E541C1934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607801" y="6248729"/>
            <a:ext cx="257143" cy="257143"/>
          </a:xfrm>
          <a:prstGeom prst="rect">
            <a:avLst/>
          </a:prstGeom>
        </p:spPr>
      </p:pic>
      <p:pic>
        <p:nvPicPr>
          <p:cNvPr id="108" name="Picture 107">
            <a:extLst>
              <a:ext uri="{FF2B5EF4-FFF2-40B4-BE49-F238E27FC236}">
                <a16:creationId xmlns:a16="http://schemas.microsoft.com/office/drawing/2014/main" id="{FB780750-9C9F-0569-1DBB-A0F54E2FECD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108144" y="6248729"/>
            <a:ext cx="257143" cy="257143"/>
          </a:xfrm>
          <a:prstGeom prst="rect">
            <a:avLst/>
          </a:prstGeom>
        </p:spPr>
      </p:pic>
      <p:sp>
        <p:nvSpPr>
          <p:cNvPr id="111" name="Rectangle 110">
            <a:extLst>
              <a:ext uri="{FF2B5EF4-FFF2-40B4-BE49-F238E27FC236}">
                <a16:creationId xmlns:a16="http://schemas.microsoft.com/office/drawing/2014/main" id="{B1A9403F-D185-94F0-D821-1EB36B985E7D}"/>
              </a:ext>
            </a:extLst>
          </p:cNvPr>
          <p:cNvSpPr/>
          <p:nvPr/>
        </p:nvSpPr>
        <p:spPr>
          <a:xfrm>
            <a:off x="4090993" y="5273786"/>
            <a:ext cx="933448" cy="484389"/>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483" b="1" dirty="0">
                <a:solidFill>
                  <a:sysClr val="windowText" lastClr="000000"/>
                </a:solidFill>
              </a:rPr>
              <a:t>Idea-t v1.7 </a:t>
            </a:r>
          </a:p>
          <a:p>
            <a:pPr algn="r"/>
            <a:r>
              <a:rPr lang="en-US" sz="483" b="1" dirty="0">
                <a:solidFill>
                  <a:sysClr val="windowText" lastClr="000000"/>
                </a:solidFill>
              </a:rPr>
              <a:t>README page</a:t>
            </a:r>
          </a:p>
          <a:p>
            <a:pPr algn="ctr"/>
            <a:endParaRPr lang="en-GB" sz="483" dirty="0"/>
          </a:p>
        </p:txBody>
      </p:sp>
      <p:pic>
        <p:nvPicPr>
          <p:cNvPr id="110" name="Picture 109">
            <a:extLst>
              <a:ext uri="{FF2B5EF4-FFF2-40B4-BE49-F238E27FC236}">
                <a16:creationId xmlns:a16="http://schemas.microsoft.com/office/drawing/2014/main" id="{4AF6D60E-DF98-D164-E229-E2D6E774CBD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127562" y="5314740"/>
            <a:ext cx="411429" cy="411429"/>
          </a:xfrm>
          <a:prstGeom prst="rect">
            <a:avLst/>
          </a:prstGeom>
        </p:spPr>
      </p:pic>
      <p:sp>
        <p:nvSpPr>
          <p:cNvPr id="3" name="Oval 2">
            <a:extLst>
              <a:ext uri="{FF2B5EF4-FFF2-40B4-BE49-F238E27FC236}">
                <a16:creationId xmlns:a16="http://schemas.microsoft.com/office/drawing/2014/main" id="{94A18DF2-AE34-B654-0BCA-E77382223CB8}"/>
              </a:ext>
            </a:extLst>
          </p:cNvPr>
          <p:cNvSpPr/>
          <p:nvPr/>
        </p:nvSpPr>
        <p:spPr>
          <a:xfrm>
            <a:off x="1110343" y="4886696"/>
            <a:ext cx="2797997" cy="197130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63C2953A-25B4-D96B-118B-FA335577FA8A}"/>
              </a:ext>
            </a:extLst>
          </p:cNvPr>
          <p:cNvSpPr/>
          <p:nvPr/>
        </p:nvSpPr>
        <p:spPr>
          <a:xfrm>
            <a:off x="3744258" y="4905925"/>
            <a:ext cx="7232534" cy="197130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08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166C-BF48-8EB5-98A3-D1DBE4480E60}"/>
              </a:ext>
            </a:extLst>
          </p:cNvPr>
          <p:cNvSpPr>
            <a:spLocks noGrp="1"/>
          </p:cNvSpPr>
          <p:nvPr>
            <p:ph type="title"/>
          </p:nvPr>
        </p:nvSpPr>
        <p:spPr/>
        <p:txBody>
          <a:bodyPr/>
          <a:lstStyle/>
          <a:p>
            <a:r>
              <a:rPr lang="en-US" dirty="0"/>
              <a:t>Choose a case study as a starting point</a:t>
            </a:r>
            <a:br>
              <a:rPr lang="en-US" dirty="0"/>
            </a:br>
            <a:endParaRPr lang="en-GB" dirty="0"/>
          </a:p>
        </p:txBody>
      </p:sp>
      <p:sp>
        <p:nvSpPr>
          <p:cNvPr id="3" name="Content Placeholder 2">
            <a:extLst>
              <a:ext uri="{FF2B5EF4-FFF2-40B4-BE49-F238E27FC236}">
                <a16:creationId xmlns:a16="http://schemas.microsoft.com/office/drawing/2014/main" id="{53659943-10FA-6CDC-23B5-481966B8F84F}"/>
              </a:ext>
            </a:extLst>
          </p:cNvPr>
          <p:cNvSpPr>
            <a:spLocks noGrp="1"/>
          </p:cNvSpPr>
          <p:nvPr>
            <p:ph idx="1"/>
          </p:nvPr>
        </p:nvSpPr>
        <p:spPr/>
        <p:txBody>
          <a:bodyPr/>
          <a:lstStyle/>
          <a:p>
            <a:r>
              <a:rPr lang="en-US" dirty="0"/>
              <a:t>CS1 you are purchasers of a tool</a:t>
            </a:r>
          </a:p>
          <a:p>
            <a:r>
              <a:rPr lang="en-US" dirty="0"/>
              <a:t>CS2 you are a team building in-house tools/automation</a:t>
            </a:r>
          </a:p>
          <a:p>
            <a:r>
              <a:rPr lang="en-US" dirty="0"/>
              <a:t>CS3 you are setting a tooling strategy</a:t>
            </a:r>
          </a:p>
          <a:p>
            <a:endParaRPr lang="en-US" dirty="0"/>
          </a:p>
          <a:p>
            <a:endParaRPr lang="en-US" dirty="0"/>
          </a:p>
          <a:p>
            <a:endParaRPr lang="en-US" dirty="0"/>
          </a:p>
          <a:p>
            <a:r>
              <a:rPr lang="en-US" dirty="0"/>
              <a:t>We’ll quickly look at examples… also in handouts on table</a:t>
            </a:r>
          </a:p>
          <a:p>
            <a:endParaRPr lang="en-GB" dirty="0"/>
          </a:p>
        </p:txBody>
      </p:sp>
    </p:spTree>
    <p:extLst>
      <p:ext uri="{BB962C8B-B14F-4D97-AF65-F5344CB8AC3E}">
        <p14:creationId xmlns:p14="http://schemas.microsoft.com/office/powerpoint/2010/main" val="98237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85A4-66CB-6A0F-21A6-B1A2FF1976D0}"/>
              </a:ext>
            </a:extLst>
          </p:cNvPr>
          <p:cNvSpPr>
            <a:spLocks noGrp="1"/>
          </p:cNvSpPr>
          <p:nvPr>
            <p:ph type="title"/>
          </p:nvPr>
        </p:nvSpPr>
        <p:spPr/>
        <p:txBody>
          <a:bodyPr/>
          <a:lstStyle/>
          <a:p>
            <a:r>
              <a:rPr lang="en-US" dirty="0"/>
              <a:t>Case study 1 (acquiring tools/automation)</a:t>
            </a:r>
            <a:endParaRPr lang="en-GB" dirty="0"/>
          </a:p>
        </p:txBody>
      </p:sp>
      <p:sp>
        <p:nvSpPr>
          <p:cNvPr id="4" name="Text Placeholder 3">
            <a:extLst>
              <a:ext uri="{FF2B5EF4-FFF2-40B4-BE49-F238E27FC236}">
                <a16:creationId xmlns:a16="http://schemas.microsoft.com/office/drawing/2014/main" id="{EB3447B6-A5F8-0AC1-EE18-F75A9ED186F8}"/>
              </a:ext>
            </a:extLst>
          </p:cNvPr>
          <p:cNvSpPr>
            <a:spLocks noGrp="1"/>
          </p:cNvSpPr>
          <p:nvPr>
            <p:ph type="body" idx="1"/>
          </p:nvPr>
        </p:nvSpPr>
        <p:spPr/>
        <p:txBody>
          <a:bodyPr/>
          <a:lstStyle/>
          <a:p>
            <a:r>
              <a:rPr lang="en-US" dirty="0"/>
              <a:t>The case study: choosing a tool</a:t>
            </a:r>
            <a:endParaRPr lang="en-GB" dirty="0"/>
          </a:p>
        </p:txBody>
      </p:sp>
      <p:sp>
        <p:nvSpPr>
          <p:cNvPr id="3" name="Content Placeholder 2">
            <a:extLst>
              <a:ext uri="{FF2B5EF4-FFF2-40B4-BE49-F238E27FC236}">
                <a16:creationId xmlns:a16="http://schemas.microsoft.com/office/drawing/2014/main" id="{20783CFC-3B5E-6679-5E9F-71EDD8E4E632}"/>
              </a:ext>
            </a:extLst>
          </p:cNvPr>
          <p:cNvSpPr>
            <a:spLocks noGrp="1"/>
          </p:cNvSpPr>
          <p:nvPr>
            <p:ph sz="half" idx="2"/>
          </p:nvPr>
        </p:nvSpPr>
        <p:spPr/>
        <p:txBody>
          <a:bodyPr>
            <a:normAutofit fontScale="77500" lnSpcReduction="20000"/>
          </a:bodyPr>
          <a:lstStyle/>
          <a:p>
            <a:r>
              <a:rPr lang="en-US" dirty="0"/>
              <a:t>You are the people who will buy/use the tool </a:t>
            </a:r>
            <a:r>
              <a:rPr lang="en-US" b="1" i="1" dirty="0"/>
              <a:t>not</a:t>
            </a:r>
            <a:r>
              <a:rPr lang="en-US" dirty="0"/>
              <a:t> the people building/supplying the tool.</a:t>
            </a:r>
          </a:p>
          <a:p>
            <a:endParaRPr lang="en-US" dirty="0"/>
          </a:p>
          <a:p>
            <a:endParaRPr lang="en-US" dirty="0"/>
          </a:p>
          <a:p>
            <a:endParaRPr lang="en-GB" dirty="0"/>
          </a:p>
        </p:txBody>
      </p:sp>
      <p:sp>
        <p:nvSpPr>
          <p:cNvPr id="5" name="Text Placeholder 4">
            <a:extLst>
              <a:ext uri="{FF2B5EF4-FFF2-40B4-BE49-F238E27FC236}">
                <a16:creationId xmlns:a16="http://schemas.microsoft.com/office/drawing/2014/main" id="{F08153E7-DE4A-58EE-837A-80EA51CEB66F}"/>
              </a:ext>
            </a:extLst>
          </p:cNvPr>
          <p:cNvSpPr>
            <a:spLocks noGrp="1"/>
          </p:cNvSpPr>
          <p:nvPr>
            <p:ph type="body" sz="quarter" idx="3"/>
          </p:nvPr>
        </p:nvSpPr>
        <p:spPr/>
        <p:txBody>
          <a:bodyPr/>
          <a:lstStyle/>
          <a:p>
            <a:r>
              <a:rPr lang="en-US" dirty="0"/>
              <a:t>In a similar research case study…</a:t>
            </a:r>
            <a:endParaRPr lang="en-GB" dirty="0"/>
          </a:p>
        </p:txBody>
      </p:sp>
      <p:sp>
        <p:nvSpPr>
          <p:cNvPr id="6" name="Content Placeholder 5">
            <a:extLst>
              <a:ext uri="{FF2B5EF4-FFF2-40B4-BE49-F238E27FC236}">
                <a16:creationId xmlns:a16="http://schemas.microsoft.com/office/drawing/2014/main" id="{DA5EAB64-3369-4014-CFB0-97CDED7612D9}"/>
              </a:ext>
            </a:extLst>
          </p:cNvPr>
          <p:cNvSpPr>
            <a:spLocks noGrp="1"/>
          </p:cNvSpPr>
          <p:nvPr>
            <p:ph sz="quarter" idx="4"/>
          </p:nvPr>
        </p:nvSpPr>
        <p:spPr/>
        <p:txBody>
          <a:bodyPr>
            <a:normAutofit fontScale="77500" lnSpcReduction="20000"/>
          </a:bodyPr>
          <a:lstStyle/>
          <a:p>
            <a:r>
              <a:rPr lang="en-US" dirty="0"/>
              <a:t>The participants used the idea-t heuristics to help them decide whether to purchase a vendor tool.</a:t>
            </a:r>
          </a:p>
          <a:p>
            <a:r>
              <a:rPr lang="en-US" dirty="0"/>
              <a:t>The organization’s test domain architect with representatives of the testers who would use the tool.</a:t>
            </a:r>
          </a:p>
          <a:p>
            <a:r>
              <a:rPr lang="en-US" dirty="0"/>
              <a:t>Rounds of meetings to:</a:t>
            </a:r>
          </a:p>
          <a:p>
            <a:pPr lvl="1"/>
            <a:r>
              <a:rPr lang="en-US" dirty="0">
                <a:solidFill>
                  <a:srgbClr val="FF0000"/>
                </a:solidFill>
              </a:rPr>
              <a:t>Plan heuristics usage (1 hour meeting)</a:t>
            </a:r>
          </a:p>
          <a:p>
            <a:pPr lvl="1"/>
            <a:r>
              <a:rPr lang="en-US" dirty="0">
                <a:solidFill>
                  <a:srgbClr val="FF0000"/>
                </a:solidFill>
              </a:rPr>
              <a:t>Use heuristics to discuss tool (3 hour meeting)</a:t>
            </a:r>
          </a:p>
          <a:p>
            <a:pPr lvl="1"/>
            <a:r>
              <a:rPr lang="en-US" dirty="0"/>
              <a:t>Identify and tackle issues (3 *1 hour meetings and follow up)</a:t>
            </a:r>
          </a:p>
          <a:p>
            <a:pPr lvl="1"/>
            <a:r>
              <a:rPr lang="en-US" dirty="0"/>
              <a:t>Decision</a:t>
            </a:r>
            <a:endParaRPr lang="en-GB" dirty="0"/>
          </a:p>
        </p:txBody>
      </p:sp>
      <p:pic>
        <p:nvPicPr>
          <p:cNvPr id="7" name="Picture 6">
            <a:extLst>
              <a:ext uri="{FF2B5EF4-FFF2-40B4-BE49-F238E27FC236}">
                <a16:creationId xmlns:a16="http://schemas.microsoft.com/office/drawing/2014/main" id="{74BAB3A2-3029-351E-9BF4-AE70221A1B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882" y="3706088"/>
            <a:ext cx="4799965" cy="2699385"/>
          </a:xfrm>
          <a:prstGeom prst="rect">
            <a:avLst/>
          </a:prstGeom>
        </p:spPr>
      </p:pic>
      <p:sp>
        <p:nvSpPr>
          <p:cNvPr id="9" name="TextBox 8">
            <a:extLst>
              <a:ext uri="{FF2B5EF4-FFF2-40B4-BE49-F238E27FC236}">
                <a16:creationId xmlns:a16="http://schemas.microsoft.com/office/drawing/2014/main" id="{5BCDC753-D1F5-C55C-34BC-E380D2C4AB7C}"/>
              </a:ext>
            </a:extLst>
          </p:cNvPr>
          <p:cNvSpPr txBox="1"/>
          <p:nvPr/>
        </p:nvSpPr>
        <p:spPr>
          <a:xfrm>
            <a:off x="6172200" y="6405473"/>
            <a:ext cx="6095010" cy="369332"/>
          </a:xfrm>
          <a:prstGeom prst="rect">
            <a:avLst/>
          </a:prstGeom>
          <a:noFill/>
        </p:spPr>
        <p:txBody>
          <a:bodyPr wrap="square">
            <a:spAutoFit/>
          </a:bodyPr>
          <a:lstStyle/>
          <a:p>
            <a:r>
              <a:rPr lang="en-GB" dirty="0"/>
              <a:t>https://github.com/hci-lab-um/heuristics-for-test-tool-design</a:t>
            </a:r>
          </a:p>
        </p:txBody>
      </p:sp>
    </p:spTree>
    <p:extLst>
      <p:ext uri="{BB962C8B-B14F-4D97-AF65-F5344CB8AC3E}">
        <p14:creationId xmlns:p14="http://schemas.microsoft.com/office/powerpoint/2010/main" val="238161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F60E-53E2-A2EE-043F-8D71B8F37A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966CE-1895-23CA-41AD-0AC0D49DCFBF}"/>
              </a:ext>
            </a:extLst>
          </p:cNvPr>
          <p:cNvSpPr>
            <a:spLocks noGrp="1"/>
          </p:cNvSpPr>
          <p:nvPr>
            <p:ph type="title"/>
          </p:nvPr>
        </p:nvSpPr>
        <p:spPr/>
        <p:txBody>
          <a:bodyPr/>
          <a:lstStyle/>
          <a:p>
            <a:r>
              <a:rPr lang="en-US" dirty="0"/>
              <a:t>Case study 2 (building tool / automation)</a:t>
            </a:r>
            <a:endParaRPr lang="en-GB" dirty="0"/>
          </a:p>
        </p:txBody>
      </p:sp>
      <p:sp>
        <p:nvSpPr>
          <p:cNvPr id="4" name="Text Placeholder 3">
            <a:extLst>
              <a:ext uri="{FF2B5EF4-FFF2-40B4-BE49-F238E27FC236}">
                <a16:creationId xmlns:a16="http://schemas.microsoft.com/office/drawing/2014/main" id="{646D4D7D-4D44-70F8-C918-E2FC7E6FDA44}"/>
              </a:ext>
            </a:extLst>
          </p:cNvPr>
          <p:cNvSpPr>
            <a:spLocks noGrp="1"/>
          </p:cNvSpPr>
          <p:nvPr>
            <p:ph type="body" idx="1"/>
          </p:nvPr>
        </p:nvSpPr>
        <p:spPr/>
        <p:txBody>
          <a:bodyPr/>
          <a:lstStyle/>
          <a:p>
            <a:r>
              <a:rPr lang="en-US" dirty="0"/>
              <a:t>The case study</a:t>
            </a:r>
            <a:endParaRPr lang="en-GB" dirty="0"/>
          </a:p>
        </p:txBody>
      </p:sp>
      <p:sp>
        <p:nvSpPr>
          <p:cNvPr id="3" name="Content Placeholder 2">
            <a:extLst>
              <a:ext uri="{FF2B5EF4-FFF2-40B4-BE49-F238E27FC236}">
                <a16:creationId xmlns:a16="http://schemas.microsoft.com/office/drawing/2014/main" id="{56FB2442-E787-C950-E497-A73ECC8998A6}"/>
              </a:ext>
            </a:extLst>
          </p:cNvPr>
          <p:cNvSpPr>
            <a:spLocks noGrp="1"/>
          </p:cNvSpPr>
          <p:nvPr>
            <p:ph sz="half" idx="2"/>
          </p:nvPr>
        </p:nvSpPr>
        <p:spPr>
          <a:xfrm>
            <a:off x="839788" y="2494442"/>
            <a:ext cx="5157787" cy="3684588"/>
          </a:xfrm>
        </p:spPr>
        <p:txBody>
          <a:bodyPr>
            <a:normAutofit fontScale="77500" lnSpcReduction="20000"/>
          </a:bodyPr>
          <a:lstStyle/>
          <a:p>
            <a:r>
              <a:rPr lang="en-US" dirty="0"/>
              <a:t>You are the people building tools and automation for use by others (and perhaps by yourselves as well)</a:t>
            </a:r>
            <a:endParaRPr lang="en-GB" dirty="0"/>
          </a:p>
        </p:txBody>
      </p:sp>
      <p:sp>
        <p:nvSpPr>
          <p:cNvPr id="5" name="Text Placeholder 4">
            <a:extLst>
              <a:ext uri="{FF2B5EF4-FFF2-40B4-BE49-F238E27FC236}">
                <a16:creationId xmlns:a16="http://schemas.microsoft.com/office/drawing/2014/main" id="{B00D9B1A-B0A0-082B-7134-1838DAFF748B}"/>
              </a:ext>
            </a:extLst>
          </p:cNvPr>
          <p:cNvSpPr>
            <a:spLocks noGrp="1"/>
          </p:cNvSpPr>
          <p:nvPr>
            <p:ph type="body" sz="quarter" idx="3"/>
          </p:nvPr>
        </p:nvSpPr>
        <p:spPr/>
        <p:txBody>
          <a:bodyPr/>
          <a:lstStyle/>
          <a:p>
            <a:r>
              <a:rPr lang="en-US" dirty="0"/>
              <a:t>In a similar research case study…</a:t>
            </a:r>
            <a:endParaRPr lang="en-GB" dirty="0"/>
          </a:p>
        </p:txBody>
      </p:sp>
      <p:sp>
        <p:nvSpPr>
          <p:cNvPr id="6" name="Content Placeholder 5">
            <a:extLst>
              <a:ext uri="{FF2B5EF4-FFF2-40B4-BE49-F238E27FC236}">
                <a16:creationId xmlns:a16="http://schemas.microsoft.com/office/drawing/2014/main" id="{E5B9A71E-8DF8-5CE9-FDBB-A76A2F5A9F88}"/>
              </a:ext>
            </a:extLst>
          </p:cNvPr>
          <p:cNvSpPr>
            <a:spLocks noGrp="1"/>
          </p:cNvSpPr>
          <p:nvPr>
            <p:ph sz="quarter" idx="4"/>
          </p:nvPr>
        </p:nvSpPr>
        <p:spPr>
          <a:xfrm>
            <a:off x="6172200" y="2505075"/>
            <a:ext cx="5183188" cy="4182804"/>
          </a:xfrm>
        </p:spPr>
        <p:txBody>
          <a:bodyPr>
            <a:normAutofit fontScale="77500" lnSpcReduction="20000"/>
          </a:bodyPr>
          <a:lstStyle/>
          <a:p>
            <a:r>
              <a:rPr lang="en-US" dirty="0"/>
              <a:t>Four people took part: Manager + 3 test automation team leads</a:t>
            </a:r>
          </a:p>
          <a:p>
            <a:r>
              <a:rPr lang="en-US" dirty="0"/>
              <a:t>Building automation for a team of ~500 test engineers to use.</a:t>
            </a:r>
          </a:p>
          <a:p>
            <a:r>
              <a:rPr lang="en-US" dirty="0"/>
              <a:t>Three test suites were reviewed to agree a common understanding of current status and next steps. </a:t>
            </a:r>
          </a:p>
          <a:p>
            <a:r>
              <a:rPr lang="en-US" dirty="0"/>
              <a:t>They used the heuristics </a:t>
            </a:r>
            <a:r>
              <a:rPr lang="en-US" dirty="0">
                <a:solidFill>
                  <a:srgbClr val="FF0000"/>
                </a:solidFill>
              </a:rPr>
              <a:t>to quickly understand where they had agreement, and where they needed to “deep dive”</a:t>
            </a:r>
            <a:r>
              <a:rPr lang="en-US" dirty="0"/>
              <a:t> and then held workshops.</a:t>
            </a:r>
          </a:p>
          <a:p>
            <a:r>
              <a:rPr lang="en-GB" dirty="0"/>
              <a:t>Ran a 3 hour meeting; 1 hour per suite, </a:t>
            </a:r>
            <a:r>
              <a:rPr lang="en-GB" dirty="0">
                <a:solidFill>
                  <a:srgbClr val="FF0000"/>
                </a:solidFill>
              </a:rPr>
              <a:t>using the 12 heuristics as “an agenda</a:t>
            </a:r>
            <a:r>
              <a:rPr lang="en-GB" dirty="0"/>
              <a:t>” 5 minutes per heuristic!</a:t>
            </a:r>
          </a:p>
        </p:txBody>
      </p:sp>
      <p:pic>
        <p:nvPicPr>
          <p:cNvPr id="7" name="Picture 6">
            <a:extLst>
              <a:ext uri="{FF2B5EF4-FFF2-40B4-BE49-F238E27FC236}">
                <a16:creationId xmlns:a16="http://schemas.microsoft.com/office/drawing/2014/main" id="{8312F0AE-1A19-F66B-40AC-EA1B71DFFF2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291" y="3610395"/>
            <a:ext cx="4792980" cy="2699385"/>
          </a:xfrm>
          <a:prstGeom prst="rect">
            <a:avLst/>
          </a:prstGeom>
          <a:noFill/>
          <a:ln>
            <a:noFill/>
          </a:ln>
        </p:spPr>
      </p:pic>
      <p:sp>
        <p:nvSpPr>
          <p:cNvPr id="9" name="TextBox 8">
            <a:extLst>
              <a:ext uri="{FF2B5EF4-FFF2-40B4-BE49-F238E27FC236}">
                <a16:creationId xmlns:a16="http://schemas.microsoft.com/office/drawing/2014/main" id="{F943BA9D-A43F-77EB-C490-0F95981026FB}"/>
              </a:ext>
            </a:extLst>
          </p:cNvPr>
          <p:cNvSpPr txBox="1"/>
          <p:nvPr/>
        </p:nvSpPr>
        <p:spPr>
          <a:xfrm>
            <a:off x="5113812" y="6397232"/>
            <a:ext cx="6095010" cy="369332"/>
          </a:xfrm>
          <a:prstGeom prst="rect">
            <a:avLst/>
          </a:prstGeom>
          <a:noFill/>
        </p:spPr>
        <p:txBody>
          <a:bodyPr wrap="square">
            <a:spAutoFit/>
          </a:bodyPr>
          <a:lstStyle/>
          <a:p>
            <a:r>
              <a:rPr lang="en-GB" dirty="0"/>
              <a:t>https://github.com/hci-lab-um/heuristics-for-test-tool-design</a:t>
            </a:r>
          </a:p>
        </p:txBody>
      </p:sp>
    </p:spTree>
    <p:extLst>
      <p:ext uri="{BB962C8B-B14F-4D97-AF65-F5344CB8AC3E}">
        <p14:creationId xmlns:p14="http://schemas.microsoft.com/office/powerpoint/2010/main" val="3299713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255</TotalTime>
  <Words>1658</Words>
  <Application>Microsoft Office PowerPoint</Application>
  <PresentationFormat>Widescreen</PresentationFormat>
  <Paragraphs>342</Paragraphs>
  <Slides>20</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Heuristics to help you design, build and choose test tools</vt:lpstr>
      <vt:lpstr>Hidden slide Abstract </vt:lpstr>
      <vt:lpstr>Introduction and Timetable</vt:lpstr>
      <vt:lpstr>Purpose and Agenda</vt:lpstr>
      <vt:lpstr>idea-t framework – GitHub Repository</vt:lpstr>
      <vt:lpstr>PowerPoint Presentation</vt:lpstr>
      <vt:lpstr>Choose a case study as a starting point </vt:lpstr>
      <vt:lpstr>Case study 1 (acquiring tools/automation)</vt:lpstr>
      <vt:lpstr>Case study 2 (building tool / automation)</vt:lpstr>
      <vt:lpstr>Case study 3 (setting a tooling strategy)</vt:lpstr>
      <vt:lpstr>Round 1: 25 minutes</vt:lpstr>
      <vt:lpstr>Break 5 minutes</vt:lpstr>
      <vt:lpstr>Round 2: 25 minutes</vt:lpstr>
      <vt:lpstr>Prepare to present (15 mins)</vt:lpstr>
      <vt:lpstr>Share your work!</vt:lpstr>
      <vt:lpstr>If you looked at case study 1…</vt:lpstr>
      <vt:lpstr>If you looked at case study 2…</vt:lpstr>
      <vt:lpstr>If you looked at case study 3…</vt:lpstr>
      <vt:lpstr>Wrap up</vt:lpstr>
      <vt:lpstr>Thank you and enjoy the rest of the conference!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Isabel Evans</dc:creator>
  <cp:lastModifiedBy>Isabel Evans</cp:lastModifiedBy>
  <cp:revision>8</cp:revision>
  <dcterms:created xsi:type="dcterms:W3CDTF">2025-06-27T12:53:53Z</dcterms:created>
  <dcterms:modified xsi:type="dcterms:W3CDTF">2025-08-26T14:36:18Z</dcterms:modified>
</cp:coreProperties>
</file>