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6" r:id="rId2"/>
    <p:sldId id="258" r:id="rId3"/>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5760" autoAdjust="0"/>
  </p:normalViewPr>
  <p:slideViewPr>
    <p:cSldViewPr snapToGrid="0">
      <p:cViewPr varScale="1">
        <p:scale>
          <a:sx n="69" d="100"/>
          <a:sy n="69" d="100"/>
        </p:scale>
        <p:origin x="2056" y="6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D4036-2987-4A76-932F-B00C04857890}" type="datetimeFigureOut">
              <a:rPr lang="en-GB" smtClean="0"/>
              <a:t>26/08/2025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53CE9-70CA-445C-A29F-6F995C7B2629}" type="slidenum">
              <a:rPr lang="en-GB" smtClean="0"/>
              <a:t>‹#›</a:t>
            </a:fld>
            <a:endParaRPr lang="en-GB"/>
          </a:p>
        </p:txBody>
      </p:sp>
    </p:spTree>
    <p:extLst>
      <p:ext uri="{BB962C8B-B14F-4D97-AF65-F5344CB8AC3E}">
        <p14:creationId xmlns:p14="http://schemas.microsoft.com/office/powerpoint/2010/main" val="3775335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err="1">
                <a:solidFill>
                  <a:schemeClr val="tx1"/>
                </a:solidFill>
                <a:effectLst/>
                <a:latin typeface="+mn-lt"/>
                <a:ea typeface="+mn-ea"/>
                <a:cs typeface="+mn-cs"/>
              </a:rPr>
              <a:t>TestBash</a:t>
            </a:r>
            <a:r>
              <a:rPr lang="en-GB" sz="1200" kern="1200" dirty="0">
                <a:solidFill>
                  <a:schemeClr val="tx1"/>
                </a:solidFill>
                <a:effectLst/>
                <a:latin typeface="+mn-lt"/>
                <a:ea typeface="+mn-ea"/>
                <a:cs typeface="+mn-cs"/>
              </a:rPr>
              <a:t> Workshop:– Bullet List version of mind map</a:t>
            </a:r>
          </a:p>
          <a:p>
            <a:r>
              <a:rPr lang="en-US" sz="1200" kern="1200" dirty="0">
                <a:solidFill>
                  <a:schemeClr val="tx1"/>
                </a:solidFill>
                <a:effectLst/>
                <a:latin typeface="+mn-lt"/>
                <a:ea typeface="+mn-ea"/>
                <a:cs typeface="+mn-cs"/>
              </a:rPr>
              <a:t>This document is the mind map on the idea-t mind map poster, presented as a bullet list.  Bullet level 1 is the </a:t>
            </a:r>
            <a:r>
              <a:rPr lang="en-US" sz="1200" kern="1200" dirty="0" err="1">
                <a:solidFill>
                  <a:schemeClr val="tx1"/>
                </a:solidFill>
                <a:effectLst/>
                <a:latin typeface="+mn-lt"/>
                <a:ea typeface="+mn-ea"/>
                <a:cs typeface="+mn-cs"/>
              </a:rPr>
              <a:t>centre</a:t>
            </a:r>
            <a:r>
              <a:rPr lang="en-US" sz="1200" kern="1200" dirty="0">
                <a:solidFill>
                  <a:schemeClr val="tx1"/>
                </a:solidFill>
                <a:effectLst/>
                <a:latin typeface="+mn-lt"/>
                <a:ea typeface="+mn-ea"/>
                <a:cs typeface="+mn-cs"/>
              </a:rPr>
              <a:t> of the mind map.  Bullet level 2 is a main branch. Bullet level 3 is a subbranch.  For the workshop about idea-t and on the mind map poster, only the starting skeleton of the mind map is shown, allowing teams to build their own mind map detail.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Under the subbranch “H01 Why is this tool needed?” three subbranches (starting -) at heading level 4 are shown. These could appear in every branch of the mind map, but are just shown here in the skeleton map as examples. At the end of each main branch are * Else and * Not options – again this can be used in all the sub branches as needed.</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What do we need to find out?</a:t>
            </a:r>
            <a:endParaRPr lang="en-GB" sz="1200" b="1" kern="1200" dirty="0">
              <a:solidFill>
                <a:schemeClr val="tx1"/>
              </a:solidFill>
              <a:effectLst/>
              <a:latin typeface="+mn-lt"/>
              <a:ea typeface="+mn-ea"/>
              <a:cs typeface="+mn-cs"/>
            </a:endParaRPr>
          </a:p>
          <a:p>
            <a:pPr lvl="1"/>
            <a:r>
              <a:rPr lang="en-US" sz="1200" b="1" kern="1200" dirty="0">
                <a:solidFill>
                  <a:schemeClr val="tx1"/>
                </a:solidFill>
                <a:effectLst/>
                <a:latin typeface="+mn-lt"/>
                <a:ea typeface="+mn-ea"/>
                <a:cs typeface="+mn-cs"/>
              </a:rPr>
              <a:t>- 1 Why?</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1.1 H01 Why is this tool needed?</a:t>
            </a:r>
            <a:endParaRPr lang="en-GB" sz="1200" b="1" kern="1200" dirty="0">
              <a:solidFill>
                <a:schemeClr val="tx1"/>
              </a:solidFill>
              <a:effectLst/>
              <a:latin typeface="+mn-lt"/>
              <a:ea typeface="+mn-ea"/>
              <a:cs typeface="+mn-cs"/>
            </a:endParaRPr>
          </a:p>
          <a:p>
            <a:pPr lvl="3"/>
            <a:r>
              <a:rPr lang="en-US" sz="1200" b="1" i="1" kern="1200" dirty="0">
                <a:solidFill>
                  <a:schemeClr val="tx1"/>
                </a:solidFill>
                <a:effectLst/>
                <a:latin typeface="+mn-lt"/>
                <a:ea typeface="+mn-ea"/>
                <a:cs typeface="+mn-cs"/>
              </a:rPr>
              <a:t>- Additional and sub-questions?</a:t>
            </a:r>
            <a:endParaRPr lang="en-GB" sz="1200" b="1" i="1" kern="1200" dirty="0">
              <a:solidFill>
                <a:schemeClr val="tx1"/>
              </a:solidFill>
              <a:effectLst/>
              <a:latin typeface="+mn-lt"/>
              <a:ea typeface="+mn-ea"/>
              <a:cs typeface="+mn-cs"/>
            </a:endParaRPr>
          </a:p>
          <a:p>
            <a:pPr lvl="3"/>
            <a:r>
              <a:rPr lang="en-US" sz="1200" b="1" i="1" kern="1200" dirty="0">
                <a:solidFill>
                  <a:schemeClr val="tx1"/>
                </a:solidFill>
                <a:effectLst/>
                <a:latin typeface="+mn-lt"/>
                <a:ea typeface="+mn-ea"/>
                <a:cs typeface="+mn-cs"/>
              </a:rPr>
              <a:t>- Which activities?</a:t>
            </a:r>
            <a:endParaRPr lang="en-GB" sz="1200" b="1" i="1" kern="1200" dirty="0">
              <a:solidFill>
                <a:schemeClr val="tx1"/>
              </a:solidFill>
              <a:effectLst/>
              <a:latin typeface="+mn-lt"/>
              <a:ea typeface="+mn-ea"/>
              <a:cs typeface="+mn-cs"/>
            </a:endParaRPr>
          </a:p>
          <a:p>
            <a:pPr lvl="3"/>
            <a:r>
              <a:rPr lang="en-US" sz="1200" b="1" i="1" kern="1200" dirty="0">
                <a:solidFill>
                  <a:schemeClr val="tx1"/>
                </a:solidFill>
                <a:effectLst/>
                <a:latin typeface="+mn-lt"/>
                <a:ea typeface="+mn-ea"/>
                <a:cs typeface="+mn-cs"/>
              </a:rPr>
              <a:t>- Which attributes?</a:t>
            </a:r>
            <a:endParaRPr lang="en-GB" sz="1200" b="1" i="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 Else: Why else is this tool needed?</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 Not: Why isn’t this tool needed?</a:t>
            </a:r>
            <a:endParaRPr lang="en-GB" sz="1200" b="1" kern="1200" dirty="0">
              <a:solidFill>
                <a:schemeClr val="tx1"/>
              </a:solidFill>
              <a:effectLst/>
              <a:latin typeface="+mn-lt"/>
              <a:ea typeface="+mn-ea"/>
              <a:cs typeface="+mn-cs"/>
            </a:endParaRPr>
          </a:p>
          <a:p>
            <a:pPr lvl="1"/>
            <a:r>
              <a:rPr lang="en-US" sz="1200" b="1" kern="1200" dirty="0">
                <a:solidFill>
                  <a:schemeClr val="tx1"/>
                </a:solidFill>
                <a:effectLst/>
                <a:latin typeface="+mn-lt"/>
                <a:ea typeface="+mn-ea"/>
                <a:cs typeface="+mn-cs"/>
              </a:rPr>
              <a:t>- 2 Who?</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2.1 H02 </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2.2 H03</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2.3 H04</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2.4 H05</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2.5 H06</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 Else:</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 Not:</a:t>
            </a:r>
            <a:endParaRPr lang="en-GB" sz="1200" b="1" kern="1200" dirty="0">
              <a:solidFill>
                <a:schemeClr val="tx1"/>
              </a:solidFill>
              <a:effectLst/>
              <a:latin typeface="+mn-lt"/>
              <a:ea typeface="+mn-ea"/>
              <a:cs typeface="+mn-cs"/>
            </a:endParaRPr>
          </a:p>
          <a:p>
            <a:pPr lvl="1"/>
            <a:r>
              <a:rPr lang="en-US" sz="1200" b="1" kern="1200" dirty="0">
                <a:solidFill>
                  <a:schemeClr val="tx1"/>
                </a:solidFill>
                <a:effectLst/>
                <a:latin typeface="+mn-lt"/>
                <a:ea typeface="+mn-ea"/>
                <a:cs typeface="+mn-cs"/>
              </a:rPr>
              <a:t>- 3 Context?</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3.1 H07</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3.2 H08</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3.3 H09</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3.4 H10</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3.5 H11</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3.6 H12</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 Else:</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 Not:</a:t>
            </a:r>
            <a:endParaRPr lang="en-GB"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F153CE9-70CA-445C-A29F-6F995C7B2629}" type="slidenum">
              <a:rPr lang="en-GB" smtClean="0"/>
              <a:t>2</a:t>
            </a:fld>
            <a:endParaRPr lang="en-GB"/>
          </a:p>
        </p:txBody>
      </p:sp>
    </p:spTree>
    <p:extLst>
      <p:ext uri="{BB962C8B-B14F-4D97-AF65-F5344CB8AC3E}">
        <p14:creationId xmlns:p14="http://schemas.microsoft.com/office/powerpoint/2010/main" val="4002327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84302F-FCAB-47BE-98C4-EAACB2844656}" type="datetimeFigureOut">
              <a:rPr lang="en-GB" smtClean="0"/>
              <a:t>26/08/2025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B6B6AD-69D5-4F01-AFAE-B3D52CAF60BD}" type="slidenum">
              <a:rPr lang="en-GB" smtClean="0"/>
              <a:t>‹#›</a:t>
            </a:fld>
            <a:endParaRPr lang="en-GB"/>
          </a:p>
        </p:txBody>
      </p:sp>
    </p:spTree>
    <p:extLst>
      <p:ext uri="{BB962C8B-B14F-4D97-AF65-F5344CB8AC3E}">
        <p14:creationId xmlns:p14="http://schemas.microsoft.com/office/powerpoint/2010/main" val="333303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4302F-FCAB-47BE-98C4-EAACB2844656}" type="datetimeFigureOut">
              <a:rPr lang="en-GB" smtClean="0"/>
              <a:t>26/08/2025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B6B6AD-69D5-4F01-AFAE-B3D52CAF60BD}" type="slidenum">
              <a:rPr lang="en-GB" smtClean="0"/>
              <a:t>‹#›</a:t>
            </a:fld>
            <a:endParaRPr lang="en-GB"/>
          </a:p>
        </p:txBody>
      </p:sp>
    </p:spTree>
    <p:extLst>
      <p:ext uri="{BB962C8B-B14F-4D97-AF65-F5344CB8AC3E}">
        <p14:creationId xmlns:p14="http://schemas.microsoft.com/office/powerpoint/2010/main" val="2464792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4302F-FCAB-47BE-98C4-EAACB2844656}" type="datetimeFigureOut">
              <a:rPr lang="en-GB" smtClean="0"/>
              <a:t>26/08/2025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B6B6AD-69D5-4F01-AFAE-B3D52CAF60BD}" type="slidenum">
              <a:rPr lang="en-GB" smtClean="0"/>
              <a:t>‹#›</a:t>
            </a:fld>
            <a:endParaRPr lang="en-GB"/>
          </a:p>
        </p:txBody>
      </p:sp>
    </p:spTree>
    <p:extLst>
      <p:ext uri="{BB962C8B-B14F-4D97-AF65-F5344CB8AC3E}">
        <p14:creationId xmlns:p14="http://schemas.microsoft.com/office/powerpoint/2010/main" val="261166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4302F-FCAB-47BE-98C4-EAACB2844656}" type="datetimeFigureOut">
              <a:rPr lang="en-GB" smtClean="0"/>
              <a:t>26/08/2025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B6B6AD-69D5-4F01-AFAE-B3D52CAF60BD}" type="slidenum">
              <a:rPr lang="en-GB" smtClean="0"/>
              <a:t>‹#›</a:t>
            </a:fld>
            <a:endParaRPr lang="en-GB"/>
          </a:p>
        </p:txBody>
      </p:sp>
    </p:spTree>
    <p:extLst>
      <p:ext uri="{BB962C8B-B14F-4D97-AF65-F5344CB8AC3E}">
        <p14:creationId xmlns:p14="http://schemas.microsoft.com/office/powerpoint/2010/main" val="232523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tint val="82000"/>
                  </a:schemeClr>
                </a:solidFill>
              </a:defRPr>
            </a:lvl1pPr>
            <a:lvl2pPr marL="640080" indent="0">
              <a:buNone/>
              <a:defRPr sz="2800">
                <a:solidFill>
                  <a:schemeClr val="tx1">
                    <a:tint val="82000"/>
                  </a:schemeClr>
                </a:solidFill>
              </a:defRPr>
            </a:lvl2pPr>
            <a:lvl3pPr marL="1280160" indent="0">
              <a:buNone/>
              <a:defRPr sz="2520">
                <a:solidFill>
                  <a:schemeClr val="tx1">
                    <a:tint val="82000"/>
                  </a:schemeClr>
                </a:solidFill>
              </a:defRPr>
            </a:lvl3pPr>
            <a:lvl4pPr marL="1920240" indent="0">
              <a:buNone/>
              <a:defRPr sz="2240">
                <a:solidFill>
                  <a:schemeClr val="tx1">
                    <a:tint val="82000"/>
                  </a:schemeClr>
                </a:solidFill>
              </a:defRPr>
            </a:lvl4pPr>
            <a:lvl5pPr marL="2560320" indent="0">
              <a:buNone/>
              <a:defRPr sz="2240">
                <a:solidFill>
                  <a:schemeClr val="tx1">
                    <a:tint val="82000"/>
                  </a:schemeClr>
                </a:solidFill>
              </a:defRPr>
            </a:lvl5pPr>
            <a:lvl6pPr marL="3200400" indent="0">
              <a:buNone/>
              <a:defRPr sz="2240">
                <a:solidFill>
                  <a:schemeClr val="tx1">
                    <a:tint val="82000"/>
                  </a:schemeClr>
                </a:solidFill>
              </a:defRPr>
            </a:lvl6pPr>
            <a:lvl7pPr marL="3840480" indent="0">
              <a:buNone/>
              <a:defRPr sz="2240">
                <a:solidFill>
                  <a:schemeClr val="tx1">
                    <a:tint val="82000"/>
                  </a:schemeClr>
                </a:solidFill>
              </a:defRPr>
            </a:lvl7pPr>
            <a:lvl8pPr marL="4480560" indent="0">
              <a:buNone/>
              <a:defRPr sz="2240">
                <a:solidFill>
                  <a:schemeClr val="tx1">
                    <a:tint val="82000"/>
                  </a:schemeClr>
                </a:solidFill>
              </a:defRPr>
            </a:lvl8pPr>
            <a:lvl9pPr marL="5120640" indent="0">
              <a:buNone/>
              <a:defRPr sz="224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4302F-FCAB-47BE-98C4-EAACB2844656}" type="datetimeFigureOut">
              <a:rPr lang="en-GB" smtClean="0"/>
              <a:t>26/08/2025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B6B6AD-69D5-4F01-AFAE-B3D52CAF60BD}" type="slidenum">
              <a:rPr lang="en-GB" smtClean="0"/>
              <a:t>‹#›</a:t>
            </a:fld>
            <a:endParaRPr lang="en-GB"/>
          </a:p>
        </p:txBody>
      </p:sp>
    </p:spTree>
    <p:extLst>
      <p:ext uri="{BB962C8B-B14F-4D97-AF65-F5344CB8AC3E}">
        <p14:creationId xmlns:p14="http://schemas.microsoft.com/office/powerpoint/2010/main" val="268248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84302F-FCAB-47BE-98C4-EAACB2844656}" type="datetimeFigureOut">
              <a:rPr lang="en-GB" smtClean="0"/>
              <a:t>26/08/2025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B6B6AD-69D5-4F01-AFAE-B3D52CAF60BD}" type="slidenum">
              <a:rPr lang="en-GB" smtClean="0"/>
              <a:t>‹#›</a:t>
            </a:fld>
            <a:endParaRPr lang="en-GB"/>
          </a:p>
        </p:txBody>
      </p:sp>
    </p:spTree>
    <p:extLst>
      <p:ext uri="{BB962C8B-B14F-4D97-AF65-F5344CB8AC3E}">
        <p14:creationId xmlns:p14="http://schemas.microsoft.com/office/powerpoint/2010/main" val="2995149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84302F-FCAB-47BE-98C4-EAACB2844656}" type="datetimeFigureOut">
              <a:rPr lang="en-GB" smtClean="0"/>
              <a:t>26/08/2025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1B6B6AD-69D5-4F01-AFAE-B3D52CAF60BD}" type="slidenum">
              <a:rPr lang="en-GB" smtClean="0"/>
              <a:t>‹#›</a:t>
            </a:fld>
            <a:endParaRPr lang="en-GB"/>
          </a:p>
        </p:txBody>
      </p:sp>
    </p:spTree>
    <p:extLst>
      <p:ext uri="{BB962C8B-B14F-4D97-AF65-F5344CB8AC3E}">
        <p14:creationId xmlns:p14="http://schemas.microsoft.com/office/powerpoint/2010/main" val="88968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84302F-FCAB-47BE-98C4-EAACB2844656}" type="datetimeFigureOut">
              <a:rPr lang="en-GB" smtClean="0"/>
              <a:t>26/08/2025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1B6B6AD-69D5-4F01-AFAE-B3D52CAF60BD}" type="slidenum">
              <a:rPr lang="en-GB" smtClean="0"/>
              <a:t>‹#›</a:t>
            </a:fld>
            <a:endParaRPr lang="en-GB"/>
          </a:p>
        </p:txBody>
      </p:sp>
    </p:spTree>
    <p:extLst>
      <p:ext uri="{BB962C8B-B14F-4D97-AF65-F5344CB8AC3E}">
        <p14:creationId xmlns:p14="http://schemas.microsoft.com/office/powerpoint/2010/main" val="2536517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4302F-FCAB-47BE-98C4-EAACB2844656}" type="datetimeFigureOut">
              <a:rPr lang="en-GB" smtClean="0"/>
              <a:t>26/08/2025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1B6B6AD-69D5-4F01-AFAE-B3D52CAF60BD}" type="slidenum">
              <a:rPr lang="en-GB" smtClean="0"/>
              <a:t>‹#›</a:t>
            </a:fld>
            <a:endParaRPr lang="en-GB"/>
          </a:p>
        </p:txBody>
      </p:sp>
    </p:spTree>
    <p:extLst>
      <p:ext uri="{BB962C8B-B14F-4D97-AF65-F5344CB8AC3E}">
        <p14:creationId xmlns:p14="http://schemas.microsoft.com/office/powerpoint/2010/main" val="414430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E384302F-FCAB-47BE-98C4-EAACB2844656}" type="datetimeFigureOut">
              <a:rPr lang="en-GB" smtClean="0"/>
              <a:t>26/08/2025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B6B6AD-69D5-4F01-AFAE-B3D52CAF60BD}" type="slidenum">
              <a:rPr lang="en-GB" smtClean="0"/>
              <a:t>‹#›</a:t>
            </a:fld>
            <a:endParaRPr lang="en-GB"/>
          </a:p>
        </p:txBody>
      </p:sp>
    </p:spTree>
    <p:extLst>
      <p:ext uri="{BB962C8B-B14F-4D97-AF65-F5344CB8AC3E}">
        <p14:creationId xmlns:p14="http://schemas.microsoft.com/office/powerpoint/2010/main" val="393609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E384302F-FCAB-47BE-98C4-EAACB2844656}" type="datetimeFigureOut">
              <a:rPr lang="en-GB" smtClean="0"/>
              <a:t>26/08/2025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B6B6AD-69D5-4F01-AFAE-B3D52CAF60BD}" type="slidenum">
              <a:rPr lang="en-GB" smtClean="0"/>
              <a:t>‹#›</a:t>
            </a:fld>
            <a:endParaRPr lang="en-GB"/>
          </a:p>
        </p:txBody>
      </p:sp>
    </p:spTree>
    <p:extLst>
      <p:ext uri="{BB962C8B-B14F-4D97-AF65-F5344CB8AC3E}">
        <p14:creationId xmlns:p14="http://schemas.microsoft.com/office/powerpoint/2010/main" val="417643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82000"/>
                  </a:schemeClr>
                </a:solidFill>
              </a:defRPr>
            </a:lvl1pPr>
          </a:lstStyle>
          <a:p>
            <a:fld id="{E384302F-FCAB-47BE-98C4-EAACB2844656}" type="datetimeFigureOut">
              <a:rPr lang="en-GB" smtClean="0"/>
              <a:t>26/08/2025</a:t>
            </a:fld>
            <a:endParaRPr lang="en-GB"/>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82000"/>
                  </a:schemeClr>
                </a:solidFill>
              </a:defRPr>
            </a:lvl1pPr>
          </a:lstStyle>
          <a:p>
            <a:fld id="{E1B6B6AD-69D5-4F01-AFAE-B3D52CAF60BD}" type="slidenum">
              <a:rPr lang="en-GB" smtClean="0"/>
              <a:t>‹#›</a:t>
            </a:fld>
            <a:endParaRPr lang="en-GB"/>
          </a:p>
        </p:txBody>
      </p:sp>
    </p:spTree>
    <p:extLst>
      <p:ext uri="{BB962C8B-B14F-4D97-AF65-F5344CB8AC3E}">
        <p14:creationId xmlns:p14="http://schemas.microsoft.com/office/powerpoint/2010/main" val="4113661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4FB5-3D8C-8E90-7893-610067D673D6}"/>
              </a:ext>
            </a:extLst>
          </p:cNvPr>
          <p:cNvSpPr>
            <a:spLocks noGrp="1"/>
          </p:cNvSpPr>
          <p:nvPr>
            <p:ph type="ctrTitle"/>
          </p:nvPr>
        </p:nvSpPr>
        <p:spPr/>
        <p:txBody>
          <a:bodyPr>
            <a:normAutofit/>
          </a:bodyPr>
          <a:lstStyle/>
          <a:p>
            <a:r>
              <a:rPr lang="en-US" sz="5400" dirty="0"/>
              <a:t>For printing - idea-t </a:t>
            </a:r>
            <a:br>
              <a:rPr lang="en-US" sz="5400" dirty="0"/>
            </a:br>
            <a:r>
              <a:rPr lang="en-US" sz="5400" dirty="0"/>
              <a:t>workshop A3 mind map</a:t>
            </a:r>
            <a:br>
              <a:rPr lang="en-US" sz="5400" dirty="0"/>
            </a:br>
            <a:r>
              <a:rPr lang="en-US" sz="5400" dirty="0"/>
              <a:t>skeleton for </a:t>
            </a:r>
            <a:r>
              <a:rPr lang="en-US" sz="5400" dirty="0" err="1"/>
              <a:t>TestBash</a:t>
            </a:r>
            <a:r>
              <a:rPr lang="en-US" sz="5400" dirty="0"/>
              <a:t> Brighton 2025</a:t>
            </a:r>
            <a:br>
              <a:rPr lang="en-US" sz="5400" dirty="0"/>
            </a:br>
            <a:r>
              <a:rPr lang="en-US" sz="5400" dirty="0"/>
              <a:t>copies for sharing 1 between 3 or 4</a:t>
            </a:r>
            <a:endParaRPr lang="en-GB" sz="5400" dirty="0"/>
          </a:p>
        </p:txBody>
      </p:sp>
      <p:sp>
        <p:nvSpPr>
          <p:cNvPr id="3" name="Subtitle 2">
            <a:extLst>
              <a:ext uri="{FF2B5EF4-FFF2-40B4-BE49-F238E27FC236}">
                <a16:creationId xmlns:a16="http://schemas.microsoft.com/office/drawing/2014/main" id="{D40B7C81-9D89-C8F7-7067-A3A2F667D9D9}"/>
              </a:ext>
            </a:extLst>
          </p:cNvPr>
          <p:cNvSpPr>
            <a:spLocks noGrp="1"/>
          </p:cNvSpPr>
          <p:nvPr>
            <p:ph type="subTitle" idx="1"/>
          </p:nvPr>
        </p:nvSpPr>
        <p:spPr>
          <a:xfrm>
            <a:off x="1600200" y="5042852"/>
            <a:ext cx="9601200" cy="3577445"/>
          </a:xfrm>
        </p:spPr>
        <p:txBody>
          <a:bodyPr>
            <a:normAutofit fontScale="55000" lnSpcReduction="20000"/>
          </a:bodyPr>
          <a:lstStyle/>
          <a:p>
            <a:r>
              <a:rPr lang="en-US" dirty="0"/>
              <a:t>Isabel Evans</a:t>
            </a:r>
          </a:p>
          <a:p>
            <a:r>
              <a:rPr lang="en-US" dirty="0"/>
              <a:t>idea-t v2 August 2025</a:t>
            </a:r>
          </a:p>
          <a:p>
            <a:r>
              <a:rPr lang="en-US" dirty="0"/>
              <a:t>Notes: Slide size set to </a:t>
            </a:r>
            <a:r>
              <a:rPr lang="en-US" sz="4820" dirty="0"/>
              <a:t>A3</a:t>
            </a:r>
            <a:r>
              <a:rPr lang="en-US" dirty="0"/>
              <a:t> (A3 paper size landscape) for printing</a:t>
            </a:r>
          </a:p>
          <a:p>
            <a:r>
              <a:rPr lang="en-US" dirty="0"/>
              <a:t>Available as an </a:t>
            </a:r>
            <a:r>
              <a:rPr lang="en-US" dirty="0" err="1"/>
              <a:t>Xmind</a:t>
            </a:r>
            <a:r>
              <a:rPr lang="en-US" dirty="0"/>
              <a:t> file (https://github.com/hci-lab-um/heuristics-for-test-tool-design/blob/v2/Downloads/idea-t-mindmap-skeleton.xmind)</a:t>
            </a:r>
          </a:p>
          <a:p>
            <a:r>
              <a:rPr lang="en-US" dirty="0"/>
              <a:t>Use this to start the conversation around the idea-t heuristics.  The three theme branches have been started, for you to complete in context. There are QR codes to sections of the idea-framework on </a:t>
            </a:r>
            <a:r>
              <a:rPr lang="en-US" dirty="0" err="1"/>
              <a:t>GitHib</a:t>
            </a:r>
            <a:r>
              <a:rPr lang="en-US" dirty="0"/>
              <a:t> for you to explore further and gain hints and tips about what to consider when answering the questions.</a:t>
            </a:r>
          </a:p>
          <a:p>
            <a:endParaRPr lang="en-US" dirty="0"/>
          </a:p>
          <a:p>
            <a:r>
              <a:rPr lang="en-US" dirty="0"/>
              <a:t>An accessible version of the mind map skeleton branches is in the slide notes and also available as a word document to download from the idea-t repository (add link).</a:t>
            </a:r>
            <a:endParaRPr lang="en-GB" dirty="0"/>
          </a:p>
          <a:p>
            <a:endParaRPr lang="en-GB" dirty="0"/>
          </a:p>
        </p:txBody>
      </p:sp>
    </p:spTree>
    <p:extLst>
      <p:ext uri="{BB962C8B-B14F-4D97-AF65-F5344CB8AC3E}">
        <p14:creationId xmlns:p14="http://schemas.microsoft.com/office/powerpoint/2010/main" val="282341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1C5A7-0B52-55B1-5EBC-28A0E23CEAE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54AF205-303C-6BBD-E343-FB5C026D9440}"/>
              </a:ext>
            </a:extLst>
          </p:cNvPr>
          <p:cNvSpPr/>
          <p:nvPr/>
        </p:nvSpPr>
        <p:spPr>
          <a:xfrm>
            <a:off x="124804" y="7340601"/>
            <a:ext cx="2825379" cy="197645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These QR codes link to idea-t v2 draft structures and downloads</a:t>
            </a:r>
          </a:p>
          <a:p>
            <a:pPr algn="ctr"/>
            <a:endParaRPr lang="en-US" sz="120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GB" sz="330" dirty="0"/>
          </a:p>
          <a:p>
            <a:pPr algn="ctr"/>
            <a:endParaRPr lang="en-GB" sz="330" dirty="0"/>
          </a:p>
          <a:p>
            <a:pPr algn="ctr"/>
            <a:endParaRPr lang="en-GB" sz="330" dirty="0"/>
          </a:p>
          <a:p>
            <a:pPr algn="ctr"/>
            <a:endParaRPr lang="en-GB" sz="330" dirty="0"/>
          </a:p>
          <a:p>
            <a:pPr algn="ctr"/>
            <a:endParaRPr lang="en-GB" sz="330" dirty="0"/>
          </a:p>
          <a:p>
            <a:pPr algn="ctr"/>
            <a:endParaRPr lang="en-GB" sz="330" dirty="0"/>
          </a:p>
        </p:txBody>
      </p:sp>
      <p:sp>
        <p:nvSpPr>
          <p:cNvPr id="7" name="Rectangle 6">
            <a:extLst>
              <a:ext uri="{FF2B5EF4-FFF2-40B4-BE49-F238E27FC236}">
                <a16:creationId xmlns:a16="http://schemas.microsoft.com/office/drawing/2014/main" id="{978B6925-DA2A-FB35-F956-89D8FA61AAB6}"/>
              </a:ext>
            </a:extLst>
          </p:cNvPr>
          <p:cNvSpPr/>
          <p:nvPr/>
        </p:nvSpPr>
        <p:spPr>
          <a:xfrm>
            <a:off x="3362036" y="7335977"/>
            <a:ext cx="9292558" cy="19764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These QR codes link to v1.7 content (transfer to v2 still in progress…)</a:t>
            </a:r>
          </a:p>
          <a:p>
            <a:pPr algn="ctr"/>
            <a:endParaRPr lang="en-US" sz="120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US" sz="330" dirty="0"/>
          </a:p>
          <a:p>
            <a:pPr algn="ctr"/>
            <a:endParaRPr lang="en-GB" sz="330" dirty="0"/>
          </a:p>
        </p:txBody>
      </p:sp>
      <p:sp>
        <p:nvSpPr>
          <p:cNvPr id="59" name="Rectangle 58">
            <a:extLst>
              <a:ext uri="{FF2B5EF4-FFF2-40B4-BE49-F238E27FC236}">
                <a16:creationId xmlns:a16="http://schemas.microsoft.com/office/drawing/2014/main" id="{29C80CC5-0603-301D-CF49-251D74CEA69A}"/>
              </a:ext>
            </a:extLst>
          </p:cNvPr>
          <p:cNvSpPr/>
          <p:nvPr/>
        </p:nvSpPr>
        <p:spPr>
          <a:xfrm>
            <a:off x="3594187" y="8101700"/>
            <a:ext cx="685002" cy="1159666"/>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76" b="1" dirty="0">
                <a:solidFill>
                  <a:sysClr val="windowText" lastClr="000000"/>
                </a:solidFill>
              </a:rPr>
              <a:t>Why?</a:t>
            </a: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GB" sz="676" dirty="0"/>
          </a:p>
        </p:txBody>
      </p:sp>
      <p:sp>
        <p:nvSpPr>
          <p:cNvPr id="58" name="Rectangle 57">
            <a:extLst>
              <a:ext uri="{FF2B5EF4-FFF2-40B4-BE49-F238E27FC236}">
                <a16:creationId xmlns:a16="http://schemas.microsoft.com/office/drawing/2014/main" id="{6C504208-C892-3A0E-1FD4-BD3FD743B493}"/>
              </a:ext>
            </a:extLst>
          </p:cNvPr>
          <p:cNvSpPr/>
          <p:nvPr/>
        </p:nvSpPr>
        <p:spPr>
          <a:xfrm>
            <a:off x="4303038" y="8096820"/>
            <a:ext cx="3866458" cy="1159666"/>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76" b="1" dirty="0">
                <a:solidFill>
                  <a:sysClr val="windowText" lastClr="000000"/>
                </a:solidFill>
              </a:rPr>
              <a:t>Who?</a:t>
            </a: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GB" sz="676" dirty="0"/>
          </a:p>
        </p:txBody>
      </p:sp>
      <p:sp>
        <p:nvSpPr>
          <p:cNvPr id="57" name="Rectangle 56">
            <a:extLst>
              <a:ext uri="{FF2B5EF4-FFF2-40B4-BE49-F238E27FC236}">
                <a16:creationId xmlns:a16="http://schemas.microsoft.com/office/drawing/2014/main" id="{F6FB230C-912D-22CC-F0C0-E2255D7E33F7}"/>
              </a:ext>
            </a:extLst>
          </p:cNvPr>
          <p:cNvSpPr/>
          <p:nvPr/>
        </p:nvSpPr>
        <p:spPr>
          <a:xfrm>
            <a:off x="8266157" y="8096820"/>
            <a:ext cx="4281048" cy="115966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76" b="1" dirty="0">
                <a:solidFill>
                  <a:sysClr val="windowText" lastClr="000000"/>
                </a:solidFill>
              </a:rPr>
              <a:t>Context?</a:t>
            </a: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US" sz="676" b="1" dirty="0">
              <a:solidFill>
                <a:sysClr val="windowText" lastClr="000000"/>
              </a:solidFill>
            </a:endParaRPr>
          </a:p>
          <a:p>
            <a:pPr algn="ctr"/>
            <a:endParaRPr lang="en-GB" sz="676" dirty="0"/>
          </a:p>
        </p:txBody>
      </p:sp>
      <p:sp>
        <p:nvSpPr>
          <p:cNvPr id="24" name="Rectangle 23">
            <a:extLst>
              <a:ext uri="{FF2B5EF4-FFF2-40B4-BE49-F238E27FC236}">
                <a16:creationId xmlns:a16="http://schemas.microsoft.com/office/drawing/2014/main" id="{193671C5-1A50-B3B1-DA03-E826BEAE720D}"/>
              </a:ext>
            </a:extLst>
          </p:cNvPr>
          <p:cNvSpPr/>
          <p:nvPr/>
        </p:nvSpPr>
        <p:spPr>
          <a:xfrm>
            <a:off x="314150" y="448821"/>
            <a:ext cx="12340444" cy="72496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60" dirty="0"/>
              <a:t>Idea-t mind map starter for </a:t>
            </a:r>
            <a:r>
              <a:rPr lang="en-US" sz="1860" dirty="0" err="1"/>
              <a:t>TestBash</a:t>
            </a:r>
            <a:r>
              <a:rPr lang="en-US" sz="1860" dirty="0"/>
              <a:t> October 2025 Workshop </a:t>
            </a:r>
          </a:p>
          <a:p>
            <a:pPr algn="ctr"/>
            <a:r>
              <a:rPr lang="en-US" sz="1860" dirty="0"/>
              <a:t>Influencing the design-evaluation and acquisition of tools to support testing</a:t>
            </a:r>
            <a:endParaRPr lang="en-GB" sz="1860" dirty="0"/>
          </a:p>
        </p:txBody>
      </p:sp>
      <p:sp>
        <p:nvSpPr>
          <p:cNvPr id="25" name="TextBox 24">
            <a:extLst>
              <a:ext uri="{FF2B5EF4-FFF2-40B4-BE49-F238E27FC236}">
                <a16:creationId xmlns:a16="http://schemas.microsoft.com/office/drawing/2014/main" id="{79BABB02-0355-3383-9906-24A89D7A3452}"/>
              </a:ext>
            </a:extLst>
          </p:cNvPr>
          <p:cNvSpPr txBox="1"/>
          <p:nvPr/>
        </p:nvSpPr>
        <p:spPr>
          <a:xfrm>
            <a:off x="-57150" y="9344992"/>
            <a:ext cx="13029529" cy="246221"/>
          </a:xfrm>
          <a:prstGeom prst="rect">
            <a:avLst/>
          </a:prstGeom>
          <a:noFill/>
        </p:spPr>
        <p:txBody>
          <a:bodyPr wrap="none" rtlCol="0">
            <a:spAutoFit/>
          </a:bodyPr>
          <a:lstStyle/>
          <a:p>
            <a:r>
              <a:rPr lang="en-US" sz="1000" dirty="0"/>
              <a:t>Idea-t framework is based on research by Isabel Evans, University of Malta and is available under a GPL 3.0 license. The repository for the idea-t framework is at https://github.com/hci-lab-um/heuristics-for-test-tool-design/blob/main/README.md </a:t>
            </a:r>
            <a:endParaRPr lang="en-GB" sz="1000" dirty="0"/>
          </a:p>
        </p:txBody>
      </p:sp>
      <p:sp>
        <p:nvSpPr>
          <p:cNvPr id="8" name="Rectangle 7">
            <a:extLst>
              <a:ext uri="{FF2B5EF4-FFF2-40B4-BE49-F238E27FC236}">
                <a16:creationId xmlns:a16="http://schemas.microsoft.com/office/drawing/2014/main" id="{E4815E67-C03F-A635-5526-2B40CFDD57F6}"/>
              </a:ext>
            </a:extLst>
          </p:cNvPr>
          <p:cNvSpPr/>
          <p:nvPr/>
        </p:nvSpPr>
        <p:spPr>
          <a:xfrm>
            <a:off x="429119" y="7851775"/>
            <a:ext cx="507473" cy="6655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676" dirty="0"/>
          </a:p>
        </p:txBody>
      </p:sp>
      <p:sp>
        <p:nvSpPr>
          <p:cNvPr id="26" name="TextBox 25">
            <a:extLst>
              <a:ext uri="{FF2B5EF4-FFF2-40B4-BE49-F238E27FC236}">
                <a16:creationId xmlns:a16="http://schemas.microsoft.com/office/drawing/2014/main" id="{0598593E-BC7B-BC5F-3609-A930B54EC051}"/>
              </a:ext>
            </a:extLst>
          </p:cNvPr>
          <p:cNvSpPr txBox="1"/>
          <p:nvPr/>
        </p:nvSpPr>
        <p:spPr>
          <a:xfrm>
            <a:off x="380529" y="7812963"/>
            <a:ext cx="604653" cy="300339"/>
          </a:xfrm>
          <a:prstGeom prst="rect">
            <a:avLst/>
          </a:prstGeom>
          <a:noFill/>
        </p:spPr>
        <p:txBody>
          <a:bodyPr wrap="none" rtlCol="0">
            <a:spAutoFit/>
          </a:bodyPr>
          <a:lstStyle/>
          <a:p>
            <a:pPr algn="ctr"/>
            <a:r>
              <a:rPr lang="en-US" sz="676" b="1" dirty="0"/>
              <a:t>Quick Start </a:t>
            </a:r>
          </a:p>
          <a:p>
            <a:pPr algn="ctr"/>
            <a:r>
              <a:rPr lang="en-US" sz="676" b="1" dirty="0"/>
              <a:t>page</a:t>
            </a:r>
            <a:endParaRPr lang="en-GB" sz="676" b="1" dirty="0"/>
          </a:p>
        </p:txBody>
      </p:sp>
      <p:sp>
        <p:nvSpPr>
          <p:cNvPr id="11" name="Rectangle 10">
            <a:extLst>
              <a:ext uri="{FF2B5EF4-FFF2-40B4-BE49-F238E27FC236}">
                <a16:creationId xmlns:a16="http://schemas.microsoft.com/office/drawing/2014/main" id="{E9DEC414-311F-26F2-D651-A592968263D5}"/>
              </a:ext>
            </a:extLst>
          </p:cNvPr>
          <p:cNvSpPr/>
          <p:nvPr/>
        </p:nvSpPr>
        <p:spPr>
          <a:xfrm>
            <a:off x="3681373" y="8662402"/>
            <a:ext cx="507473" cy="531638"/>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76" dirty="0"/>
              <a:t>QR code</a:t>
            </a:r>
            <a:endParaRPr lang="en-GB" sz="676" dirty="0"/>
          </a:p>
        </p:txBody>
      </p:sp>
      <p:sp>
        <p:nvSpPr>
          <p:cNvPr id="27" name="TextBox 26">
            <a:extLst>
              <a:ext uri="{FF2B5EF4-FFF2-40B4-BE49-F238E27FC236}">
                <a16:creationId xmlns:a16="http://schemas.microsoft.com/office/drawing/2014/main" id="{0133FAE4-E3A4-C095-69A6-F41BE529CD84}"/>
              </a:ext>
            </a:extLst>
          </p:cNvPr>
          <p:cNvSpPr txBox="1"/>
          <p:nvPr/>
        </p:nvSpPr>
        <p:spPr>
          <a:xfrm>
            <a:off x="3739383" y="8326687"/>
            <a:ext cx="391454" cy="300339"/>
          </a:xfrm>
          <a:prstGeom prst="rect">
            <a:avLst/>
          </a:prstGeom>
          <a:noFill/>
        </p:spPr>
        <p:txBody>
          <a:bodyPr wrap="none" rtlCol="0">
            <a:spAutoFit/>
          </a:bodyPr>
          <a:lstStyle/>
          <a:p>
            <a:pPr algn="ctr"/>
            <a:r>
              <a:rPr lang="en-US" sz="676" b="1" dirty="0"/>
              <a:t>H01 </a:t>
            </a:r>
          </a:p>
          <a:p>
            <a:pPr algn="ctr"/>
            <a:r>
              <a:rPr lang="en-US" sz="676" b="1" dirty="0"/>
              <a:t>Why?</a:t>
            </a:r>
            <a:endParaRPr lang="en-GB" sz="676" b="1" dirty="0"/>
          </a:p>
        </p:txBody>
      </p:sp>
      <p:sp>
        <p:nvSpPr>
          <p:cNvPr id="16" name="Rectangle 15">
            <a:extLst>
              <a:ext uri="{FF2B5EF4-FFF2-40B4-BE49-F238E27FC236}">
                <a16:creationId xmlns:a16="http://schemas.microsoft.com/office/drawing/2014/main" id="{898C8D7C-4BAD-121D-3E05-52E56F791573}"/>
              </a:ext>
            </a:extLst>
          </p:cNvPr>
          <p:cNvSpPr/>
          <p:nvPr/>
        </p:nvSpPr>
        <p:spPr>
          <a:xfrm>
            <a:off x="7586431" y="8662402"/>
            <a:ext cx="507472" cy="531638"/>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76" dirty="0"/>
              <a:t>QR code</a:t>
            </a:r>
            <a:endParaRPr lang="en-GB" sz="676" dirty="0"/>
          </a:p>
        </p:txBody>
      </p:sp>
      <p:sp>
        <p:nvSpPr>
          <p:cNvPr id="28" name="TextBox 27">
            <a:extLst>
              <a:ext uri="{FF2B5EF4-FFF2-40B4-BE49-F238E27FC236}">
                <a16:creationId xmlns:a16="http://schemas.microsoft.com/office/drawing/2014/main" id="{A49CB710-5554-FEDD-2660-35FB85F4771C}"/>
              </a:ext>
            </a:extLst>
          </p:cNvPr>
          <p:cNvSpPr txBox="1"/>
          <p:nvPr/>
        </p:nvSpPr>
        <p:spPr>
          <a:xfrm>
            <a:off x="7414178" y="8276809"/>
            <a:ext cx="851979" cy="404341"/>
          </a:xfrm>
          <a:prstGeom prst="rect">
            <a:avLst/>
          </a:prstGeom>
          <a:noFill/>
        </p:spPr>
        <p:txBody>
          <a:bodyPr wrap="square" rtlCol="0">
            <a:spAutoFit/>
          </a:bodyPr>
          <a:lstStyle/>
          <a:p>
            <a:pPr algn="ctr"/>
            <a:r>
              <a:rPr lang="en-US" sz="676" b="1" dirty="0"/>
              <a:t>H06</a:t>
            </a:r>
          </a:p>
          <a:p>
            <a:pPr algn="ctr"/>
            <a:r>
              <a:rPr lang="en-US" sz="676" b="1" dirty="0"/>
              <a:t> Learning </a:t>
            </a:r>
          </a:p>
          <a:p>
            <a:pPr algn="ctr"/>
            <a:r>
              <a:rPr lang="en-US" sz="676" b="1" dirty="0"/>
              <a:t>style?</a:t>
            </a:r>
            <a:endParaRPr lang="en-GB" sz="676" b="1" dirty="0"/>
          </a:p>
        </p:txBody>
      </p:sp>
      <p:sp>
        <p:nvSpPr>
          <p:cNvPr id="18" name="Rectangle 17">
            <a:extLst>
              <a:ext uri="{FF2B5EF4-FFF2-40B4-BE49-F238E27FC236}">
                <a16:creationId xmlns:a16="http://schemas.microsoft.com/office/drawing/2014/main" id="{1EF0DC11-EFB1-8540-B024-572E797AA7B6}"/>
              </a:ext>
            </a:extLst>
          </p:cNvPr>
          <p:cNvSpPr/>
          <p:nvPr/>
        </p:nvSpPr>
        <p:spPr>
          <a:xfrm>
            <a:off x="9141708" y="8662402"/>
            <a:ext cx="507473" cy="531638"/>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76" dirty="0"/>
              <a:t>QR code</a:t>
            </a:r>
            <a:endParaRPr lang="en-GB" sz="676" dirty="0"/>
          </a:p>
        </p:txBody>
      </p:sp>
      <p:sp>
        <p:nvSpPr>
          <p:cNvPr id="29" name="TextBox 28">
            <a:extLst>
              <a:ext uri="{FF2B5EF4-FFF2-40B4-BE49-F238E27FC236}">
                <a16:creationId xmlns:a16="http://schemas.microsoft.com/office/drawing/2014/main" id="{864C102D-0B78-EF1E-0C17-BFC04D7B1E92}"/>
              </a:ext>
            </a:extLst>
          </p:cNvPr>
          <p:cNvSpPr txBox="1"/>
          <p:nvPr/>
        </p:nvSpPr>
        <p:spPr>
          <a:xfrm>
            <a:off x="9087508" y="8326687"/>
            <a:ext cx="615874" cy="300339"/>
          </a:xfrm>
          <a:prstGeom prst="rect">
            <a:avLst/>
          </a:prstGeom>
          <a:noFill/>
        </p:spPr>
        <p:txBody>
          <a:bodyPr wrap="none" rtlCol="0">
            <a:spAutoFit/>
          </a:bodyPr>
          <a:lstStyle/>
          <a:p>
            <a:pPr algn="ctr"/>
            <a:r>
              <a:rPr lang="en-US" sz="676" b="1" dirty="0"/>
              <a:t>H08 </a:t>
            </a:r>
          </a:p>
          <a:p>
            <a:pPr algn="ctr"/>
            <a:r>
              <a:rPr lang="en-US" sz="676" b="1" dirty="0"/>
              <a:t>Workflows?</a:t>
            </a:r>
            <a:endParaRPr lang="en-GB" sz="676" b="1" dirty="0"/>
          </a:p>
        </p:txBody>
      </p:sp>
      <p:sp>
        <p:nvSpPr>
          <p:cNvPr id="19" name="Rectangle 18">
            <a:extLst>
              <a:ext uri="{FF2B5EF4-FFF2-40B4-BE49-F238E27FC236}">
                <a16:creationId xmlns:a16="http://schemas.microsoft.com/office/drawing/2014/main" id="{69857776-49A7-815B-2AD3-760DFC763666}"/>
              </a:ext>
            </a:extLst>
          </p:cNvPr>
          <p:cNvSpPr/>
          <p:nvPr/>
        </p:nvSpPr>
        <p:spPr>
          <a:xfrm>
            <a:off x="9846210" y="8662402"/>
            <a:ext cx="507473" cy="531638"/>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76" dirty="0"/>
              <a:t>QR code</a:t>
            </a:r>
            <a:endParaRPr lang="en-GB" sz="676" dirty="0"/>
          </a:p>
        </p:txBody>
      </p:sp>
      <p:sp>
        <p:nvSpPr>
          <p:cNvPr id="30" name="TextBox 29">
            <a:extLst>
              <a:ext uri="{FF2B5EF4-FFF2-40B4-BE49-F238E27FC236}">
                <a16:creationId xmlns:a16="http://schemas.microsoft.com/office/drawing/2014/main" id="{A943C59A-0B5F-2F47-95B2-304882DEA58C}"/>
              </a:ext>
            </a:extLst>
          </p:cNvPr>
          <p:cNvSpPr txBox="1"/>
          <p:nvPr/>
        </p:nvSpPr>
        <p:spPr>
          <a:xfrm>
            <a:off x="9917044" y="8326687"/>
            <a:ext cx="365806" cy="300339"/>
          </a:xfrm>
          <a:prstGeom prst="rect">
            <a:avLst/>
          </a:prstGeom>
          <a:noFill/>
        </p:spPr>
        <p:txBody>
          <a:bodyPr wrap="none" rtlCol="0">
            <a:spAutoFit/>
          </a:bodyPr>
          <a:lstStyle/>
          <a:p>
            <a:pPr algn="ctr"/>
            <a:r>
              <a:rPr lang="en-US" sz="676" b="1" dirty="0"/>
              <a:t>H09 </a:t>
            </a:r>
          </a:p>
          <a:p>
            <a:pPr algn="ctr"/>
            <a:r>
              <a:rPr lang="en-US" sz="676" b="1" dirty="0"/>
              <a:t>Risks</a:t>
            </a:r>
            <a:endParaRPr lang="en-GB" sz="676" b="1" dirty="0"/>
          </a:p>
        </p:txBody>
      </p:sp>
      <p:sp>
        <p:nvSpPr>
          <p:cNvPr id="20" name="Rectangle 19">
            <a:extLst>
              <a:ext uri="{FF2B5EF4-FFF2-40B4-BE49-F238E27FC236}">
                <a16:creationId xmlns:a16="http://schemas.microsoft.com/office/drawing/2014/main" id="{C659598D-50DD-3543-F59D-8AF30552590D}"/>
              </a:ext>
            </a:extLst>
          </p:cNvPr>
          <p:cNvSpPr/>
          <p:nvPr/>
        </p:nvSpPr>
        <p:spPr>
          <a:xfrm>
            <a:off x="10544898" y="8662402"/>
            <a:ext cx="507473" cy="531638"/>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76" dirty="0"/>
              <a:t>QR code</a:t>
            </a:r>
            <a:endParaRPr lang="en-GB" sz="676" dirty="0"/>
          </a:p>
        </p:txBody>
      </p:sp>
      <p:sp>
        <p:nvSpPr>
          <p:cNvPr id="31" name="TextBox 30">
            <a:extLst>
              <a:ext uri="{FF2B5EF4-FFF2-40B4-BE49-F238E27FC236}">
                <a16:creationId xmlns:a16="http://schemas.microsoft.com/office/drawing/2014/main" id="{6788C34B-4C0F-5FEB-2F37-E36B6309238E}"/>
              </a:ext>
            </a:extLst>
          </p:cNvPr>
          <p:cNvSpPr txBox="1"/>
          <p:nvPr/>
        </p:nvSpPr>
        <p:spPr>
          <a:xfrm>
            <a:off x="10495507" y="8326687"/>
            <a:ext cx="606256" cy="300339"/>
          </a:xfrm>
          <a:prstGeom prst="rect">
            <a:avLst/>
          </a:prstGeom>
          <a:noFill/>
        </p:spPr>
        <p:txBody>
          <a:bodyPr wrap="none" rtlCol="0">
            <a:spAutoFit/>
          </a:bodyPr>
          <a:lstStyle/>
          <a:p>
            <a:pPr algn="ctr"/>
            <a:r>
              <a:rPr lang="en-US" sz="676" b="1" dirty="0"/>
              <a:t>H10 </a:t>
            </a:r>
          </a:p>
          <a:p>
            <a:pPr algn="ctr"/>
            <a:r>
              <a:rPr lang="en-US" sz="676" b="1" dirty="0"/>
              <a:t>Autonomy?</a:t>
            </a:r>
            <a:endParaRPr lang="en-GB" sz="676" b="1" dirty="0"/>
          </a:p>
        </p:txBody>
      </p:sp>
      <p:sp>
        <p:nvSpPr>
          <p:cNvPr id="17" name="Rectangle 16">
            <a:extLst>
              <a:ext uri="{FF2B5EF4-FFF2-40B4-BE49-F238E27FC236}">
                <a16:creationId xmlns:a16="http://schemas.microsoft.com/office/drawing/2014/main" id="{C9AC2D4D-BDB3-8FEB-6491-5D3595422A36}"/>
              </a:ext>
            </a:extLst>
          </p:cNvPr>
          <p:cNvSpPr/>
          <p:nvPr/>
        </p:nvSpPr>
        <p:spPr>
          <a:xfrm>
            <a:off x="8437203" y="8662402"/>
            <a:ext cx="507473" cy="531638"/>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76" dirty="0"/>
              <a:t>QR code</a:t>
            </a:r>
            <a:endParaRPr lang="en-GB" sz="676" dirty="0"/>
          </a:p>
        </p:txBody>
      </p:sp>
      <p:sp>
        <p:nvSpPr>
          <p:cNvPr id="32" name="TextBox 31">
            <a:extLst>
              <a:ext uri="{FF2B5EF4-FFF2-40B4-BE49-F238E27FC236}">
                <a16:creationId xmlns:a16="http://schemas.microsoft.com/office/drawing/2014/main" id="{F35DECD9-7F17-BF3D-20DD-7336695D34D2}"/>
              </a:ext>
            </a:extLst>
          </p:cNvPr>
          <p:cNvSpPr txBox="1"/>
          <p:nvPr/>
        </p:nvSpPr>
        <p:spPr>
          <a:xfrm>
            <a:off x="8457543" y="8326687"/>
            <a:ext cx="466795" cy="300339"/>
          </a:xfrm>
          <a:prstGeom prst="rect">
            <a:avLst/>
          </a:prstGeom>
          <a:noFill/>
        </p:spPr>
        <p:txBody>
          <a:bodyPr wrap="none" rtlCol="0">
            <a:spAutoFit/>
          </a:bodyPr>
          <a:lstStyle/>
          <a:p>
            <a:pPr algn="ctr"/>
            <a:r>
              <a:rPr lang="en-US" sz="676" b="1" dirty="0"/>
              <a:t>H07 </a:t>
            </a:r>
          </a:p>
          <a:p>
            <a:pPr algn="ctr"/>
            <a:r>
              <a:rPr lang="en-US" sz="676" b="1" dirty="0"/>
              <a:t>Where?</a:t>
            </a:r>
            <a:endParaRPr lang="en-GB" sz="676" b="1" dirty="0"/>
          </a:p>
        </p:txBody>
      </p:sp>
      <p:sp>
        <p:nvSpPr>
          <p:cNvPr id="13" name="Rectangle 12">
            <a:extLst>
              <a:ext uri="{FF2B5EF4-FFF2-40B4-BE49-F238E27FC236}">
                <a16:creationId xmlns:a16="http://schemas.microsoft.com/office/drawing/2014/main" id="{32DD03E0-43DB-27DC-3A10-E6C4A4FF875D}"/>
              </a:ext>
            </a:extLst>
          </p:cNvPr>
          <p:cNvSpPr/>
          <p:nvPr/>
        </p:nvSpPr>
        <p:spPr>
          <a:xfrm>
            <a:off x="5119962" y="8662402"/>
            <a:ext cx="507473" cy="531638"/>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76" dirty="0"/>
              <a:t>QR code</a:t>
            </a:r>
            <a:endParaRPr lang="en-GB" sz="676" dirty="0"/>
          </a:p>
        </p:txBody>
      </p:sp>
      <p:sp>
        <p:nvSpPr>
          <p:cNvPr id="33" name="TextBox 32">
            <a:extLst>
              <a:ext uri="{FF2B5EF4-FFF2-40B4-BE49-F238E27FC236}">
                <a16:creationId xmlns:a16="http://schemas.microsoft.com/office/drawing/2014/main" id="{EC23C844-5385-15E3-B15A-8B99DBEFDA10}"/>
              </a:ext>
            </a:extLst>
          </p:cNvPr>
          <p:cNvSpPr txBox="1"/>
          <p:nvPr/>
        </p:nvSpPr>
        <p:spPr>
          <a:xfrm>
            <a:off x="5047327" y="8326687"/>
            <a:ext cx="652744" cy="300339"/>
          </a:xfrm>
          <a:prstGeom prst="rect">
            <a:avLst/>
          </a:prstGeom>
          <a:noFill/>
        </p:spPr>
        <p:txBody>
          <a:bodyPr wrap="none" rtlCol="0">
            <a:spAutoFit/>
          </a:bodyPr>
          <a:lstStyle/>
          <a:p>
            <a:pPr algn="ctr"/>
            <a:r>
              <a:rPr lang="en-US" sz="676" b="1" dirty="0"/>
              <a:t>H03 </a:t>
            </a:r>
          </a:p>
          <a:p>
            <a:pPr algn="ctr"/>
            <a:r>
              <a:rPr lang="en-US" sz="676" b="1" dirty="0"/>
              <a:t>Experiences?</a:t>
            </a:r>
            <a:endParaRPr lang="en-GB" sz="676" b="1" dirty="0"/>
          </a:p>
        </p:txBody>
      </p:sp>
      <p:sp>
        <p:nvSpPr>
          <p:cNvPr id="10" name="Rectangle 9">
            <a:extLst>
              <a:ext uri="{FF2B5EF4-FFF2-40B4-BE49-F238E27FC236}">
                <a16:creationId xmlns:a16="http://schemas.microsoft.com/office/drawing/2014/main" id="{DF1DAEE0-A77A-F601-0378-24075E2D8D37}"/>
              </a:ext>
            </a:extLst>
          </p:cNvPr>
          <p:cNvSpPr/>
          <p:nvPr/>
        </p:nvSpPr>
        <p:spPr>
          <a:xfrm>
            <a:off x="1690881" y="7850534"/>
            <a:ext cx="507473" cy="6655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676" dirty="0"/>
          </a:p>
        </p:txBody>
      </p:sp>
      <p:sp>
        <p:nvSpPr>
          <p:cNvPr id="34" name="TextBox 33">
            <a:extLst>
              <a:ext uri="{FF2B5EF4-FFF2-40B4-BE49-F238E27FC236}">
                <a16:creationId xmlns:a16="http://schemas.microsoft.com/office/drawing/2014/main" id="{BF914439-898E-1EE4-890B-C3C014DDC8FF}"/>
              </a:ext>
            </a:extLst>
          </p:cNvPr>
          <p:cNvSpPr txBox="1"/>
          <p:nvPr/>
        </p:nvSpPr>
        <p:spPr>
          <a:xfrm>
            <a:off x="1692403" y="7859910"/>
            <a:ext cx="521297" cy="404341"/>
          </a:xfrm>
          <a:prstGeom prst="rect">
            <a:avLst/>
          </a:prstGeom>
          <a:noFill/>
        </p:spPr>
        <p:txBody>
          <a:bodyPr wrap="none" rtlCol="0">
            <a:spAutoFit/>
          </a:bodyPr>
          <a:lstStyle/>
          <a:p>
            <a:pPr algn="ctr"/>
            <a:r>
              <a:rPr lang="en-US" sz="676" b="1" dirty="0"/>
              <a:t>Idea-t v2 </a:t>
            </a:r>
          </a:p>
          <a:p>
            <a:pPr algn="ctr"/>
            <a:r>
              <a:rPr lang="en-US" sz="676" b="1" dirty="0"/>
              <a:t>ReadMe</a:t>
            </a:r>
          </a:p>
          <a:p>
            <a:pPr algn="ctr"/>
            <a:r>
              <a:rPr lang="en-US" sz="676" b="1" dirty="0"/>
              <a:t>page</a:t>
            </a:r>
            <a:endParaRPr lang="en-GB" sz="676" b="1" dirty="0"/>
          </a:p>
        </p:txBody>
      </p:sp>
      <p:sp>
        <p:nvSpPr>
          <p:cNvPr id="12" name="Rectangle 11">
            <a:extLst>
              <a:ext uri="{FF2B5EF4-FFF2-40B4-BE49-F238E27FC236}">
                <a16:creationId xmlns:a16="http://schemas.microsoft.com/office/drawing/2014/main" id="{5C908E6D-8676-8C18-BA6F-B610DA16C0FB}"/>
              </a:ext>
            </a:extLst>
          </p:cNvPr>
          <p:cNvSpPr/>
          <p:nvPr/>
        </p:nvSpPr>
        <p:spPr>
          <a:xfrm>
            <a:off x="4393144" y="8662402"/>
            <a:ext cx="507473" cy="531638"/>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76" dirty="0"/>
              <a:t>QR code</a:t>
            </a:r>
            <a:endParaRPr lang="en-GB" sz="676" dirty="0"/>
          </a:p>
        </p:txBody>
      </p:sp>
      <p:sp>
        <p:nvSpPr>
          <p:cNvPr id="35" name="TextBox 34">
            <a:extLst>
              <a:ext uri="{FF2B5EF4-FFF2-40B4-BE49-F238E27FC236}">
                <a16:creationId xmlns:a16="http://schemas.microsoft.com/office/drawing/2014/main" id="{AEC5592A-EBF2-EDA3-A7CC-D1C7EBB05C5A}"/>
              </a:ext>
            </a:extLst>
          </p:cNvPr>
          <p:cNvSpPr txBox="1"/>
          <p:nvPr/>
        </p:nvSpPr>
        <p:spPr>
          <a:xfrm>
            <a:off x="4448750" y="8326687"/>
            <a:ext cx="396262" cy="300339"/>
          </a:xfrm>
          <a:prstGeom prst="rect">
            <a:avLst/>
          </a:prstGeom>
          <a:noFill/>
        </p:spPr>
        <p:txBody>
          <a:bodyPr wrap="none" rtlCol="0">
            <a:spAutoFit/>
          </a:bodyPr>
          <a:lstStyle/>
          <a:p>
            <a:pPr algn="ctr"/>
            <a:r>
              <a:rPr lang="en-US" sz="676" b="1" dirty="0"/>
              <a:t>H02 </a:t>
            </a:r>
          </a:p>
          <a:p>
            <a:pPr algn="ctr"/>
            <a:r>
              <a:rPr lang="en-US" sz="676" b="1" dirty="0"/>
              <a:t>Who?</a:t>
            </a:r>
            <a:endParaRPr lang="en-GB" sz="676" b="1" dirty="0"/>
          </a:p>
        </p:txBody>
      </p:sp>
      <p:sp>
        <p:nvSpPr>
          <p:cNvPr id="9" name="Rectangle 8">
            <a:extLst>
              <a:ext uri="{FF2B5EF4-FFF2-40B4-BE49-F238E27FC236}">
                <a16:creationId xmlns:a16="http://schemas.microsoft.com/office/drawing/2014/main" id="{9EEAA12E-A205-6B07-4FB7-E93CFA2FF508}"/>
              </a:ext>
            </a:extLst>
          </p:cNvPr>
          <p:cNvSpPr/>
          <p:nvPr/>
        </p:nvSpPr>
        <p:spPr>
          <a:xfrm>
            <a:off x="423799" y="8556159"/>
            <a:ext cx="507473" cy="72569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676" dirty="0"/>
          </a:p>
        </p:txBody>
      </p:sp>
      <p:sp>
        <p:nvSpPr>
          <p:cNvPr id="36" name="TextBox 35">
            <a:extLst>
              <a:ext uri="{FF2B5EF4-FFF2-40B4-BE49-F238E27FC236}">
                <a16:creationId xmlns:a16="http://schemas.microsoft.com/office/drawing/2014/main" id="{8C2B81DE-2062-4876-F137-67F4888CBFC1}"/>
              </a:ext>
            </a:extLst>
          </p:cNvPr>
          <p:cNvSpPr txBox="1"/>
          <p:nvPr/>
        </p:nvSpPr>
        <p:spPr>
          <a:xfrm>
            <a:off x="375208" y="8536598"/>
            <a:ext cx="604653" cy="300339"/>
          </a:xfrm>
          <a:prstGeom prst="rect">
            <a:avLst/>
          </a:prstGeom>
          <a:noFill/>
        </p:spPr>
        <p:txBody>
          <a:bodyPr wrap="none" rtlCol="0">
            <a:spAutoFit/>
          </a:bodyPr>
          <a:lstStyle/>
          <a:p>
            <a:pPr algn="ctr"/>
            <a:r>
              <a:rPr lang="en-US" sz="676" b="1" dirty="0"/>
              <a:t>Quick Start </a:t>
            </a:r>
          </a:p>
          <a:p>
            <a:pPr algn="ctr"/>
            <a:r>
              <a:rPr lang="en-US" sz="676" b="1" dirty="0"/>
              <a:t>download</a:t>
            </a:r>
            <a:endParaRPr lang="en-GB" sz="676" b="1" dirty="0"/>
          </a:p>
        </p:txBody>
      </p:sp>
      <p:sp>
        <p:nvSpPr>
          <p:cNvPr id="23" name="Rectangle 22">
            <a:extLst>
              <a:ext uri="{FF2B5EF4-FFF2-40B4-BE49-F238E27FC236}">
                <a16:creationId xmlns:a16="http://schemas.microsoft.com/office/drawing/2014/main" id="{02D1137E-346B-F3B0-5719-B77665D4F9D4}"/>
              </a:ext>
            </a:extLst>
          </p:cNvPr>
          <p:cNvSpPr/>
          <p:nvPr/>
        </p:nvSpPr>
        <p:spPr>
          <a:xfrm>
            <a:off x="2285758" y="7850534"/>
            <a:ext cx="507473" cy="1159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676" dirty="0"/>
          </a:p>
        </p:txBody>
      </p:sp>
      <p:sp>
        <p:nvSpPr>
          <p:cNvPr id="37" name="TextBox 36">
            <a:extLst>
              <a:ext uri="{FF2B5EF4-FFF2-40B4-BE49-F238E27FC236}">
                <a16:creationId xmlns:a16="http://schemas.microsoft.com/office/drawing/2014/main" id="{9661A235-AFD8-F8CC-E8BC-35B247C2A098}"/>
              </a:ext>
            </a:extLst>
          </p:cNvPr>
          <p:cNvSpPr txBox="1"/>
          <p:nvPr/>
        </p:nvSpPr>
        <p:spPr>
          <a:xfrm>
            <a:off x="2268427" y="8080402"/>
            <a:ext cx="542136" cy="300339"/>
          </a:xfrm>
          <a:prstGeom prst="rect">
            <a:avLst/>
          </a:prstGeom>
          <a:noFill/>
        </p:spPr>
        <p:txBody>
          <a:bodyPr wrap="none" rtlCol="0">
            <a:spAutoFit/>
          </a:bodyPr>
          <a:lstStyle/>
          <a:p>
            <a:pPr algn="ctr"/>
            <a:r>
              <a:rPr lang="en-US" sz="676" b="1" dirty="0"/>
              <a:t>Quality </a:t>
            </a:r>
          </a:p>
          <a:p>
            <a:pPr algn="ctr"/>
            <a:r>
              <a:rPr lang="en-US" sz="676" b="1" dirty="0"/>
              <a:t>attributes</a:t>
            </a:r>
            <a:endParaRPr lang="en-GB" sz="676" b="1" dirty="0"/>
          </a:p>
        </p:txBody>
      </p:sp>
      <p:sp>
        <p:nvSpPr>
          <p:cNvPr id="14" name="Rectangle 13">
            <a:extLst>
              <a:ext uri="{FF2B5EF4-FFF2-40B4-BE49-F238E27FC236}">
                <a16:creationId xmlns:a16="http://schemas.microsoft.com/office/drawing/2014/main" id="{51318C31-E7F2-5E1F-5126-0FF3A4A07E0A}"/>
              </a:ext>
            </a:extLst>
          </p:cNvPr>
          <p:cNvSpPr/>
          <p:nvPr/>
        </p:nvSpPr>
        <p:spPr>
          <a:xfrm>
            <a:off x="5951959" y="8662402"/>
            <a:ext cx="507473" cy="531638"/>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76" dirty="0"/>
              <a:t>QR code</a:t>
            </a:r>
            <a:endParaRPr lang="en-GB" sz="676" dirty="0"/>
          </a:p>
        </p:txBody>
      </p:sp>
      <p:sp>
        <p:nvSpPr>
          <p:cNvPr id="38" name="TextBox 37">
            <a:extLst>
              <a:ext uri="{FF2B5EF4-FFF2-40B4-BE49-F238E27FC236}">
                <a16:creationId xmlns:a16="http://schemas.microsoft.com/office/drawing/2014/main" id="{99C8BE38-C290-A40B-46A8-435DBF1DF24D}"/>
              </a:ext>
            </a:extLst>
          </p:cNvPr>
          <p:cNvSpPr txBox="1"/>
          <p:nvPr/>
        </p:nvSpPr>
        <p:spPr>
          <a:xfrm>
            <a:off x="5827226" y="8326687"/>
            <a:ext cx="756938" cy="300339"/>
          </a:xfrm>
          <a:prstGeom prst="rect">
            <a:avLst/>
          </a:prstGeom>
          <a:noFill/>
        </p:spPr>
        <p:txBody>
          <a:bodyPr wrap="none" rtlCol="0">
            <a:spAutoFit/>
          </a:bodyPr>
          <a:lstStyle/>
          <a:p>
            <a:pPr algn="ctr"/>
            <a:r>
              <a:rPr lang="en-US" sz="676" b="1" dirty="0"/>
              <a:t>H04 </a:t>
            </a:r>
          </a:p>
          <a:p>
            <a:pPr algn="ctr"/>
            <a:r>
              <a:rPr lang="en-US" sz="676" b="1" dirty="0"/>
              <a:t>Communication</a:t>
            </a:r>
            <a:endParaRPr lang="en-GB" sz="676" b="1" dirty="0"/>
          </a:p>
        </p:txBody>
      </p:sp>
      <p:sp>
        <p:nvSpPr>
          <p:cNvPr id="15" name="Rectangle 14">
            <a:extLst>
              <a:ext uri="{FF2B5EF4-FFF2-40B4-BE49-F238E27FC236}">
                <a16:creationId xmlns:a16="http://schemas.microsoft.com/office/drawing/2014/main" id="{6352C93F-48D1-A9E4-309D-05E29A8285C9}"/>
              </a:ext>
            </a:extLst>
          </p:cNvPr>
          <p:cNvSpPr/>
          <p:nvPr/>
        </p:nvSpPr>
        <p:spPr>
          <a:xfrm>
            <a:off x="6735660" y="8662402"/>
            <a:ext cx="507473" cy="531638"/>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76" dirty="0"/>
              <a:t>QR code</a:t>
            </a:r>
            <a:endParaRPr lang="en-GB" sz="676" dirty="0"/>
          </a:p>
        </p:txBody>
      </p:sp>
      <p:sp>
        <p:nvSpPr>
          <p:cNvPr id="39" name="TextBox 38">
            <a:extLst>
              <a:ext uri="{FF2B5EF4-FFF2-40B4-BE49-F238E27FC236}">
                <a16:creationId xmlns:a16="http://schemas.microsoft.com/office/drawing/2014/main" id="{516934E1-552D-74DC-0D0F-E105720FB461}"/>
              </a:ext>
            </a:extLst>
          </p:cNvPr>
          <p:cNvSpPr txBox="1"/>
          <p:nvPr/>
        </p:nvSpPr>
        <p:spPr>
          <a:xfrm>
            <a:off x="6718328" y="8260183"/>
            <a:ext cx="542136" cy="404341"/>
          </a:xfrm>
          <a:prstGeom prst="rect">
            <a:avLst/>
          </a:prstGeom>
          <a:noFill/>
        </p:spPr>
        <p:txBody>
          <a:bodyPr wrap="none" rtlCol="0">
            <a:spAutoFit/>
          </a:bodyPr>
          <a:lstStyle/>
          <a:p>
            <a:pPr algn="ctr"/>
            <a:r>
              <a:rPr lang="en-US" sz="676" b="1" dirty="0"/>
              <a:t>H05</a:t>
            </a:r>
          </a:p>
          <a:p>
            <a:pPr algn="ctr"/>
            <a:r>
              <a:rPr lang="en-US" sz="676" b="1" dirty="0"/>
              <a:t> Mastery  </a:t>
            </a:r>
          </a:p>
          <a:p>
            <a:pPr algn="ctr"/>
            <a:r>
              <a:rPr lang="en-US" sz="676" b="1" dirty="0"/>
              <a:t>or task ?</a:t>
            </a:r>
            <a:endParaRPr lang="en-GB" sz="676" b="1" dirty="0"/>
          </a:p>
        </p:txBody>
      </p:sp>
      <p:sp>
        <p:nvSpPr>
          <p:cNvPr id="21" name="Rectangle 20">
            <a:extLst>
              <a:ext uri="{FF2B5EF4-FFF2-40B4-BE49-F238E27FC236}">
                <a16:creationId xmlns:a16="http://schemas.microsoft.com/office/drawing/2014/main" id="{C437668A-6AC6-66BC-A9CE-55B71A469458}"/>
              </a:ext>
            </a:extLst>
          </p:cNvPr>
          <p:cNvSpPr/>
          <p:nvPr/>
        </p:nvSpPr>
        <p:spPr>
          <a:xfrm>
            <a:off x="11243585" y="8662402"/>
            <a:ext cx="507473" cy="531638"/>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76" dirty="0"/>
              <a:t>QR code</a:t>
            </a:r>
            <a:endParaRPr lang="en-GB" sz="676" dirty="0"/>
          </a:p>
        </p:txBody>
      </p:sp>
      <p:sp>
        <p:nvSpPr>
          <p:cNvPr id="40" name="TextBox 39">
            <a:extLst>
              <a:ext uri="{FF2B5EF4-FFF2-40B4-BE49-F238E27FC236}">
                <a16:creationId xmlns:a16="http://schemas.microsoft.com/office/drawing/2014/main" id="{51D46A4C-D8C2-B953-7722-AD75FF19231F}"/>
              </a:ext>
            </a:extLst>
          </p:cNvPr>
          <p:cNvSpPr txBox="1"/>
          <p:nvPr/>
        </p:nvSpPr>
        <p:spPr>
          <a:xfrm>
            <a:off x="11267932" y="8326687"/>
            <a:ext cx="458780" cy="300339"/>
          </a:xfrm>
          <a:prstGeom prst="rect">
            <a:avLst/>
          </a:prstGeom>
          <a:noFill/>
        </p:spPr>
        <p:txBody>
          <a:bodyPr wrap="none" rtlCol="0">
            <a:spAutoFit/>
          </a:bodyPr>
          <a:lstStyle/>
          <a:p>
            <a:pPr algn="ctr"/>
            <a:r>
              <a:rPr lang="en-US" sz="676" b="1" dirty="0"/>
              <a:t>H11</a:t>
            </a:r>
          </a:p>
          <a:p>
            <a:pPr algn="ctr"/>
            <a:r>
              <a:rPr lang="en-US" sz="676" b="1" dirty="0"/>
              <a:t> When?</a:t>
            </a:r>
            <a:endParaRPr lang="en-GB" sz="676" b="1" dirty="0"/>
          </a:p>
        </p:txBody>
      </p:sp>
      <p:sp>
        <p:nvSpPr>
          <p:cNvPr id="22" name="Rectangle 21">
            <a:extLst>
              <a:ext uri="{FF2B5EF4-FFF2-40B4-BE49-F238E27FC236}">
                <a16:creationId xmlns:a16="http://schemas.microsoft.com/office/drawing/2014/main" id="{7679A265-2FED-8D40-5B1E-865AF898D833}"/>
              </a:ext>
            </a:extLst>
          </p:cNvPr>
          <p:cNvSpPr/>
          <p:nvPr/>
        </p:nvSpPr>
        <p:spPr>
          <a:xfrm>
            <a:off x="11932688" y="8662402"/>
            <a:ext cx="507473" cy="531638"/>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76" dirty="0"/>
              <a:t>QR code</a:t>
            </a:r>
            <a:endParaRPr lang="en-GB" sz="676" dirty="0"/>
          </a:p>
        </p:txBody>
      </p:sp>
      <p:sp>
        <p:nvSpPr>
          <p:cNvPr id="41" name="TextBox 40">
            <a:extLst>
              <a:ext uri="{FF2B5EF4-FFF2-40B4-BE49-F238E27FC236}">
                <a16:creationId xmlns:a16="http://schemas.microsoft.com/office/drawing/2014/main" id="{8962ED2B-BD21-DF4F-9528-64CBEA9CAAD0}"/>
              </a:ext>
            </a:extLst>
          </p:cNvPr>
          <p:cNvSpPr txBox="1"/>
          <p:nvPr/>
        </p:nvSpPr>
        <p:spPr>
          <a:xfrm>
            <a:off x="11894518" y="8326687"/>
            <a:ext cx="583814" cy="300339"/>
          </a:xfrm>
          <a:prstGeom prst="rect">
            <a:avLst/>
          </a:prstGeom>
          <a:noFill/>
        </p:spPr>
        <p:txBody>
          <a:bodyPr wrap="none" rtlCol="0">
            <a:spAutoFit/>
          </a:bodyPr>
          <a:lstStyle/>
          <a:p>
            <a:pPr algn="ctr"/>
            <a:r>
              <a:rPr lang="en-US" sz="676" b="1" dirty="0"/>
              <a:t>H12</a:t>
            </a:r>
          </a:p>
          <a:p>
            <a:pPr algn="ctr"/>
            <a:r>
              <a:rPr lang="en-US" sz="676" b="1" dirty="0"/>
              <a:t> How long?</a:t>
            </a:r>
            <a:endParaRPr lang="en-GB" sz="676" b="1" dirty="0"/>
          </a:p>
        </p:txBody>
      </p:sp>
      <p:sp>
        <p:nvSpPr>
          <p:cNvPr id="42" name="Rectangle 41">
            <a:extLst>
              <a:ext uri="{FF2B5EF4-FFF2-40B4-BE49-F238E27FC236}">
                <a16:creationId xmlns:a16="http://schemas.microsoft.com/office/drawing/2014/main" id="{913E9699-CB02-9D9A-A760-3E5D6C475280}"/>
              </a:ext>
            </a:extLst>
          </p:cNvPr>
          <p:cNvSpPr/>
          <p:nvPr/>
        </p:nvSpPr>
        <p:spPr>
          <a:xfrm>
            <a:off x="1003507" y="7850534"/>
            <a:ext cx="621242" cy="6655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676" dirty="0">
              <a:solidFill>
                <a:sysClr val="windowText" lastClr="000000"/>
              </a:solidFill>
            </a:endParaRPr>
          </a:p>
        </p:txBody>
      </p:sp>
      <p:sp>
        <p:nvSpPr>
          <p:cNvPr id="43" name="TextBox 42">
            <a:extLst>
              <a:ext uri="{FF2B5EF4-FFF2-40B4-BE49-F238E27FC236}">
                <a16:creationId xmlns:a16="http://schemas.microsoft.com/office/drawing/2014/main" id="{232811D6-4E92-BC78-3D94-881E7E68984D}"/>
              </a:ext>
            </a:extLst>
          </p:cNvPr>
          <p:cNvSpPr txBox="1"/>
          <p:nvPr/>
        </p:nvSpPr>
        <p:spPr>
          <a:xfrm>
            <a:off x="988244" y="7801094"/>
            <a:ext cx="679993" cy="300339"/>
          </a:xfrm>
          <a:prstGeom prst="rect">
            <a:avLst/>
          </a:prstGeom>
          <a:noFill/>
        </p:spPr>
        <p:txBody>
          <a:bodyPr wrap="none" rtlCol="0">
            <a:spAutoFit/>
          </a:bodyPr>
          <a:lstStyle/>
          <a:p>
            <a:pPr algn="ctr"/>
            <a:r>
              <a:rPr lang="en-US" sz="676" b="1" dirty="0"/>
              <a:t>Mind map </a:t>
            </a:r>
          </a:p>
          <a:p>
            <a:pPr algn="ctr"/>
            <a:r>
              <a:rPr lang="en-US" sz="676" b="1" dirty="0" err="1"/>
              <a:t>Xmind</a:t>
            </a:r>
            <a:r>
              <a:rPr lang="en-US" sz="676" b="1" dirty="0"/>
              <a:t> starter</a:t>
            </a:r>
          </a:p>
        </p:txBody>
      </p:sp>
      <p:pic>
        <p:nvPicPr>
          <p:cNvPr id="61" name="Picture 60" descr="See slide notes for bullet list of the mind map skeleton">
            <a:extLst>
              <a:ext uri="{FF2B5EF4-FFF2-40B4-BE49-F238E27FC236}">
                <a16:creationId xmlns:a16="http://schemas.microsoft.com/office/drawing/2014/main" id="{0E138B1A-D09F-6739-41DD-C49BD805B368}"/>
              </a:ext>
            </a:extLst>
          </p:cNvPr>
          <p:cNvPicPr>
            <a:picLocks noChangeAspect="1"/>
          </p:cNvPicPr>
          <p:nvPr/>
        </p:nvPicPr>
        <p:blipFill>
          <a:blip r:embed="rId3"/>
          <a:srcRect l="944" t="16833" r="50544" b="12470"/>
          <a:stretch>
            <a:fillRect/>
          </a:stretch>
        </p:blipFill>
        <p:spPr>
          <a:xfrm>
            <a:off x="326324" y="1297640"/>
            <a:ext cx="12193347" cy="4997713"/>
          </a:xfrm>
          <a:prstGeom prst="rect">
            <a:avLst/>
          </a:prstGeom>
        </p:spPr>
      </p:pic>
      <p:pic>
        <p:nvPicPr>
          <p:cNvPr id="60" name="Picture 59">
            <a:extLst>
              <a:ext uri="{FF2B5EF4-FFF2-40B4-BE49-F238E27FC236}">
                <a16:creationId xmlns:a16="http://schemas.microsoft.com/office/drawing/2014/main" id="{40D2AF67-0A9D-75ED-8375-E35EFF6636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9494" y="8513075"/>
            <a:ext cx="360000" cy="360000"/>
          </a:xfrm>
          <a:prstGeom prst="rect">
            <a:avLst/>
          </a:prstGeom>
        </p:spPr>
      </p:pic>
      <p:pic>
        <p:nvPicPr>
          <p:cNvPr id="63" name="Picture 62">
            <a:extLst>
              <a:ext uri="{FF2B5EF4-FFF2-40B4-BE49-F238E27FC236}">
                <a16:creationId xmlns:a16="http://schemas.microsoft.com/office/drawing/2014/main" id="{6A8DA159-B21B-1A8D-EC23-8D72F38CCF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311" y="8117022"/>
            <a:ext cx="360000" cy="360000"/>
          </a:xfrm>
          <a:prstGeom prst="rect">
            <a:avLst/>
          </a:prstGeom>
        </p:spPr>
      </p:pic>
      <p:pic>
        <p:nvPicPr>
          <p:cNvPr id="65" name="Picture 64">
            <a:extLst>
              <a:ext uri="{FF2B5EF4-FFF2-40B4-BE49-F238E27FC236}">
                <a16:creationId xmlns:a16="http://schemas.microsoft.com/office/drawing/2014/main" id="{F133EB43-7143-2429-A14B-331FA7547F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026" y="8875567"/>
            <a:ext cx="360000" cy="360000"/>
          </a:xfrm>
          <a:prstGeom prst="rect">
            <a:avLst/>
          </a:prstGeom>
        </p:spPr>
      </p:pic>
      <p:sp>
        <p:nvSpPr>
          <p:cNvPr id="68" name="Rectangle 67">
            <a:extLst>
              <a:ext uri="{FF2B5EF4-FFF2-40B4-BE49-F238E27FC236}">
                <a16:creationId xmlns:a16="http://schemas.microsoft.com/office/drawing/2014/main" id="{C36BFC56-5B52-220B-641A-F79369F4285E}"/>
              </a:ext>
            </a:extLst>
          </p:cNvPr>
          <p:cNvSpPr/>
          <p:nvPr/>
        </p:nvSpPr>
        <p:spPr>
          <a:xfrm>
            <a:off x="995140" y="8565546"/>
            <a:ext cx="614737" cy="71630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676" b="1" dirty="0">
                <a:solidFill>
                  <a:sysClr val="windowText" lastClr="000000"/>
                </a:solidFill>
              </a:rPr>
              <a:t>Mind map starter: bulleted list</a:t>
            </a:r>
          </a:p>
          <a:p>
            <a:pPr algn="ctr"/>
            <a:endParaRPr lang="en-US" sz="676" dirty="0">
              <a:solidFill>
                <a:sysClr val="windowText" lastClr="000000"/>
              </a:solidFill>
            </a:endParaRPr>
          </a:p>
          <a:p>
            <a:pPr algn="ctr"/>
            <a:endParaRPr lang="en-GB" sz="676" dirty="0">
              <a:solidFill>
                <a:sysClr val="windowText" lastClr="000000"/>
              </a:solidFill>
            </a:endParaRPr>
          </a:p>
          <a:p>
            <a:pPr algn="ctr"/>
            <a:endParaRPr lang="en-GB" sz="676" dirty="0">
              <a:solidFill>
                <a:sysClr val="windowText" lastClr="000000"/>
              </a:solidFill>
            </a:endParaRPr>
          </a:p>
          <a:p>
            <a:pPr algn="ctr"/>
            <a:endParaRPr lang="en-GB" sz="676" dirty="0">
              <a:solidFill>
                <a:sysClr val="windowText" lastClr="000000"/>
              </a:solidFill>
            </a:endParaRPr>
          </a:p>
        </p:txBody>
      </p:sp>
      <p:pic>
        <p:nvPicPr>
          <p:cNvPr id="70" name="Picture 69">
            <a:extLst>
              <a:ext uri="{FF2B5EF4-FFF2-40B4-BE49-F238E27FC236}">
                <a16:creationId xmlns:a16="http://schemas.microsoft.com/office/drawing/2014/main" id="{7884059B-F35E-13CD-5DB6-5A02172285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6483" y="8117022"/>
            <a:ext cx="360000" cy="360000"/>
          </a:xfrm>
          <a:prstGeom prst="rect">
            <a:avLst/>
          </a:prstGeom>
        </p:spPr>
      </p:pic>
      <p:pic>
        <p:nvPicPr>
          <p:cNvPr id="72" name="Picture 71">
            <a:extLst>
              <a:ext uri="{FF2B5EF4-FFF2-40B4-BE49-F238E27FC236}">
                <a16:creationId xmlns:a16="http://schemas.microsoft.com/office/drawing/2014/main" id="{99C33F2D-7462-3C27-F931-C6A54DFDA1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0098" y="8875567"/>
            <a:ext cx="360000" cy="360000"/>
          </a:xfrm>
          <a:prstGeom prst="rect">
            <a:avLst/>
          </a:prstGeom>
        </p:spPr>
      </p:pic>
      <p:pic>
        <p:nvPicPr>
          <p:cNvPr id="73" name="Picture 72">
            <a:extLst>
              <a:ext uri="{FF2B5EF4-FFF2-40B4-BE49-F238E27FC236}">
                <a16:creationId xmlns:a16="http://schemas.microsoft.com/office/drawing/2014/main" id="{3ED2C879-51E8-EF00-8EEF-8B1A019733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68027" y="8123560"/>
            <a:ext cx="360000" cy="360000"/>
          </a:xfrm>
          <a:prstGeom prst="rect">
            <a:avLst/>
          </a:prstGeom>
        </p:spPr>
      </p:pic>
      <p:pic>
        <p:nvPicPr>
          <p:cNvPr id="86" name="Picture 85">
            <a:extLst>
              <a:ext uri="{FF2B5EF4-FFF2-40B4-BE49-F238E27FC236}">
                <a16:creationId xmlns:a16="http://schemas.microsoft.com/office/drawing/2014/main" id="{F2270CF9-DAF9-96FC-174E-5F6D5F6251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79740" y="8748221"/>
            <a:ext cx="360000" cy="360000"/>
          </a:xfrm>
          <a:prstGeom prst="rect">
            <a:avLst/>
          </a:prstGeom>
        </p:spPr>
      </p:pic>
      <p:pic>
        <p:nvPicPr>
          <p:cNvPr id="88" name="Picture 87">
            <a:extLst>
              <a:ext uri="{FF2B5EF4-FFF2-40B4-BE49-F238E27FC236}">
                <a16:creationId xmlns:a16="http://schemas.microsoft.com/office/drawing/2014/main" id="{4871BB15-B827-D932-1C95-851E10FB91E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72310" y="8748221"/>
            <a:ext cx="360000" cy="360000"/>
          </a:xfrm>
          <a:prstGeom prst="rect">
            <a:avLst/>
          </a:prstGeom>
        </p:spPr>
      </p:pic>
      <p:pic>
        <p:nvPicPr>
          <p:cNvPr id="90" name="Picture 89">
            <a:extLst>
              <a:ext uri="{FF2B5EF4-FFF2-40B4-BE49-F238E27FC236}">
                <a16:creationId xmlns:a16="http://schemas.microsoft.com/office/drawing/2014/main" id="{8CE52DE6-EDDB-758E-1B21-80147B2125E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06538" y="8748221"/>
            <a:ext cx="360000" cy="360000"/>
          </a:xfrm>
          <a:prstGeom prst="rect">
            <a:avLst/>
          </a:prstGeom>
        </p:spPr>
      </p:pic>
      <p:pic>
        <p:nvPicPr>
          <p:cNvPr id="92" name="Picture 91">
            <a:extLst>
              <a:ext uri="{FF2B5EF4-FFF2-40B4-BE49-F238E27FC236}">
                <a16:creationId xmlns:a16="http://schemas.microsoft.com/office/drawing/2014/main" id="{98F873BD-D318-1A37-A94E-CF9E1B25C1C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40800" y="8748221"/>
            <a:ext cx="360000" cy="360000"/>
          </a:xfrm>
          <a:prstGeom prst="rect">
            <a:avLst/>
          </a:prstGeom>
        </p:spPr>
      </p:pic>
      <p:pic>
        <p:nvPicPr>
          <p:cNvPr id="94" name="Picture 93">
            <a:extLst>
              <a:ext uri="{FF2B5EF4-FFF2-40B4-BE49-F238E27FC236}">
                <a16:creationId xmlns:a16="http://schemas.microsoft.com/office/drawing/2014/main" id="{6AE5E8A6-4862-A195-46E9-C8B26078ADE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14502" y="8748221"/>
            <a:ext cx="360000" cy="360000"/>
          </a:xfrm>
          <a:prstGeom prst="rect">
            <a:avLst/>
          </a:prstGeom>
        </p:spPr>
      </p:pic>
      <p:pic>
        <p:nvPicPr>
          <p:cNvPr id="96" name="Picture 95">
            <a:extLst>
              <a:ext uri="{FF2B5EF4-FFF2-40B4-BE49-F238E27FC236}">
                <a16:creationId xmlns:a16="http://schemas.microsoft.com/office/drawing/2014/main" id="{D8EA27EF-2C58-5B5A-7B6B-E80D6E22CC8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76953" y="8748221"/>
            <a:ext cx="360000" cy="360000"/>
          </a:xfrm>
          <a:prstGeom prst="rect">
            <a:avLst/>
          </a:prstGeom>
        </p:spPr>
      </p:pic>
      <p:pic>
        <p:nvPicPr>
          <p:cNvPr id="98" name="Picture 97">
            <a:extLst>
              <a:ext uri="{FF2B5EF4-FFF2-40B4-BE49-F238E27FC236}">
                <a16:creationId xmlns:a16="http://schemas.microsoft.com/office/drawing/2014/main" id="{7944D529-5D31-0493-8055-B9437DE1F80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514643" y="8748221"/>
            <a:ext cx="360000" cy="360000"/>
          </a:xfrm>
          <a:prstGeom prst="rect">
            <a:avLst/>
          </a:prstGeom>
        </p:spPr>
      </p:pic>
      <p:pic>
        <p:nvPicPr>
          <p:cNvPr id="100" name="Picture 99">
            <a:extLst>
              <a:ext uri="{FF2B5EF4-FFF2-40B4-BE49-F238E27FC236}">
                <a16:creationId xmlns:a16="http://schemas.microsoft.com/office/drawing/2014/main" id="{456F6FEB-22BF-3B17-53CA-DE19D85CB82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21705" y="8748221"/>
            <a:ext cx="360000" cy="360000"/>
          </a:xfrm>
          <a:prstGeom prst="rect">
            <a:avLst/>
          </a:prstGeom>
        </p:spPr>
      </p:pic>
      <p:pic>
        <p:nvPicPr>
          <p:cNvPr id="102" name="Picture 101">
            <a:extLst>
              <a:ext uri="{FF2B5EF4-FFF2-40B4-BE49-F238E27FC236}">
                <a16:creationId xmlns:a16="http://schemas.microsoft.com/office/drawing/2014/main" id="{D0B9880F-B731-B582-FF05-55E9BB53B35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922850" y="8748221"/>
            <a:ext cx="360000" cy="360000"/>
          </a:xfrm>
          <a:prstGeom prst="rect">
            <a:avLst/>
          </a:prstGeom>
        </p:spPr>
      </p:pic>
      <p:pic>
        <p:nvPicPr>
          <p:cNvPr id="104" name="Picture 103">
            <a:extLst>
              <a:ext uri="{FF2B5EF4-FFF2-40B4-BE49-F238E27FC236}">
                <a16:creationId xmlns:a16="http://schemas.microsoft.com/office/drawing/2014/main" id="{85E4A0C1-2934-4891-6901-DB62AE8A48D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626780" y="8748221"/>
            <a:ext cx="360000" cy="360000"/>
          </a:xfrm>
          <a:prstGeom prst="rect">
            <a:avLst/>
          </a:prstGeom>
        </p:spPr>
      </p:pic>
      <p:pic>
        <p:nvPicPr>
          <p:cNvPr id="106" name="Picture 105">
            <a:extLst>
              <a:ext uri="{FF2B5EF4-FFF2-40B4-BE49-F238E27FC236}">
                <a16:creationId xmlns:a16="http://schemas.microsoft.com/office/drawing/2014/main" id="{2EEE2D57-EDE5-2914-5825-18E541C1934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317321" y="8748221"/>
            <a:ext cx="360000" cy="360000"/>
          </a:xfrm>
          <a:prstGeom prst="rect">
            <a:avLst/>
          </a:prstGeom>
        </p:spPr>
      </p:pic>
      <p:pic>
        <p:nvPicPr>
          <p:cNvPr id="108" name="Picture 107">
            <a:extLst>
              <a:ext uri="{FF2B5EF4-FFF2-40B4-BE49-F238E27FC236}">
                <a16:creationId xmlns:a16="http://schemas.microsoft.com/office/drawing/2014/main" id="{FB780750-9C9F-0569-1DBB-A0F54E2FECD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2017801" y="8748221"/>
            <a:ext cx="360000" cy="360000"/>
          </a:xfrm>
          <a:prstGeom prst="rect">
            <a:avLst/>
          </a:prstGeom>
        </p:spPr>
      </p:pic>
      <p:sp>
        <p:nvSpPr>
          <p:cNvPr id="111" name="Rectangle 110">
            <a:extLst>
              <a:ext uri="{FF2B5EF4-FFF2-40B4-BE49-F238E27FC236}">
                <a16:creationId xmlns:a16="http://schemas.microsoft.com/office/drawing/2014/main" id="{B1A9403F-D185-94F0-D821-1EB36B985E7D}"/>
              </a:ext>
            </a:extLst>
          </p:cNvPr>
          <p:cNvSpPr/>
          <p:nvPr/>
        </p:nvSpPr>
        <p:spPr>
          <a:xfrm>
            <a:off x="3593790" y="7383299"/>
            <a:ext cx="1306827" cy="678145"/>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676" b="1" dirty="0">
                <a:solidFill>
                  <a:sysClr val="windowText" lastClr="000000"/>
                </a:solidFill>
              </a:rPr>
              <a:t>Idea-t v1.7 </a:t>
            </a:r>
          </a:p>
          <a:p>
            <a:pPr algn="r"/>
            <a:r>
              <a:rPr lang="en-US" sz="676" b="1" dirty="0">
                <a:solidFill>
                  <a:sysClr val="windowText" lastClr="000000"/>
                </a:solidFill>
              </a:rPr>
              <a:t>README page</a:t>
            </a:r>
          </a:p>
          <a:p>
            <a:pPr algn="ctr"/>
            <a:endParaRPr lang="en-GB" sz="676" dirty="0"/>
          </a:p>
        </p:txBody>
      </p:sp>
      <p:pic>
        <p:nvPicPr>
          <p:cNvPr id="110" name="Picture 109">
            <a:extLst>
              <a:ext uri="{FF2B5EF4-FFF2-40B4-BE49-F238E27FC236}">
                <a16:creationId xmlns:a16="http://schemas.microsoft.com/office/drawing/2014/main" id="{4AF6D60E-DF98-D164-E229-E2D6E774CBD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644987" y="7440636"/>
            <a:ext cx="576000" cy="576000"/>
          </a:xfrm>
          <a:prstGeom prst="rect">
            <a:avLst/>
          </a:prstGeom>
        </p:spPr>
      </p:pic>
    </p:spTree>
    <p:extLst>
      <p:ext uri="{BB962C8B-B14F-4D97-AF65-F5344CB8AC3E}">
        <p14:creationId xmlns:p14="http://schemas.microsoft.com/office/powerpoint/2010/main" val="1880857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840</TotalTime>
  <Words>607</Words>
  <Application>Microsoft Office PowerPoint</Application>
  <PresentationFormat>A3 Paper (297x420 mm)</PresentationFormat>
  <Paragraphs>171</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For printing - idea-t  workshop A3 mind map skeleton for TestBash Brighton 2025 copies for sharing 1 between 3 or 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Isabel Evans</dc:creator>
  <cp:lastModifiedBy>Isabel Evans</cp:lastModifiedBy>
  <cp:revision>10</cp:revision>
  <dcterms:created xsi:type="dcterms:W3CDTF">2025-08-07T09:34:33Z</dcterms:created>
  <dcterms:modified xsi:type="dcterms:W3CDTF">2025-08-26T14:38:29Z</dcterms:modified>
</cp:coreProperties>
</file>