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60" r:id="rId4"/>
    <p:sldId id="258" r:id="rId5"/>
    <p:sldId id="259" r:id="rId6"/>
    <p:sldId id="278" r:id="rId7"/>
    <p:sldId id="279" r:id="rId8"/>
    <p:sldId id="261" r:id="rId9"/>
    <p:sldId id="265" r:id="rId10"/>
    <p:sldId id="257" r:id="rId11"/>
    <p:sldId id="271" r:id="rId12"/>
    <p:sldId id="270" r:id="rId13"/>
    <p:sldId id="262" r:id="rId14"/>
    <p:sldId id="263" r:id="rId15"/>
    <p:sldId id="280" r:id="rId16"/>
    <p:sldId id="266" r:id="rId17"/>
    <p:sldId id="268" r:id="rId18"/>
    <p:sldId id="277" r:id="rId19"/>
    <p:sldId id="264" r:id="rId20"/>
    <p:sldId id="269" r:id="rId21"/>
    <p:sldId id="267" r:id="rId22"/>
    <p:sldId id="272" r:id="rId23"/>
    <p:sldId id="273" r:id="rId24"/>
    <p:sldId id="274" r:id="rId25"/>
    <p:sldId id="275" r:id="rId26"/>
    <p:sldId id="276" r:id="rId27"/>
    <p:sldId id="281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660"/>
  </p:normalViewPr>
  <p:slideViewPr>
    <p:cSldViewPr>
      <p:cViewPr varScale="1">
        <p:scale>
          <a:sx n="69" d="100"/>
          <a:sy n="69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7758BD-A09E-46A2-881A-8505DFF13C71}" type="datetimeFigureOut">
              <a:rPr lang="en-CA" smtClean="0"/>
              <a:t>18/06/2012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989DC2-23CE-4C0A-8E48-519205E5EB8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61404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Compensating color for “the Color- Mixing ” problem </a:t>
            </a:r>
            <a:r>
              <a:rPr lang="en-US" sz="3200" b="1" dirty="0"/>
              <a:t>in </a:t>
            </a:r>
            <a:r>
              <a:rPr lang="en-US" sz="3200" b="1" dirty="0" smtClean="0"/>
              <a:t>See-Through Displays.</a:t>
            </a:r>
            <a:endParaRPr lang="en-CA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776864" cy="259228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Presented By</a:t>
            </a:r>
          </a:p>
          <a:p>
            <a:r>
              <a:rPr lang="en-CA" sz="1600" dirty="0" smtClean="0"/>
              <a:t>SRI;</a:t>
            </a:r>
          </a:p>
          <a:p>
            <a:r>
              <a:rPr lang="en-CA" sz="1600" dirty="0" err="1" smtClean="0"/>
              <a:t>Srikanth</a:t>
            </a:r>
            <a:r>
              <a:rPr lang="en-CA" sz="1600" dirty="0" smtClean="0"/>
              <a:t> </a:t>
            </a:r>
            <a:r>
              <a:rPr lang="en-CA" sz="1600" dirty="0" err="1" smtClean="0"/>
              <a:t>Kirshnamachari</a:t>
            </a:r>
            <a:r>
              <a:rPr lang="en-CA" sz="1600" dirty="0" smtClean="0"/>
              <a:t> </a:t>
            </a:r>
            <a:r>
              <a:rPr lang="en-CA" sz="1600" dirty="0" err="1" smtClean="0"/>
              <a:t>Sridharan</a:t>
            </a:r>
            <a:endParaRPr lang="en-CA" sz="1600" dirty="0" smtClean="0"/>
          </a:p>
          <a:p>
            <a:r>
              <a:rPr lang="en-CA" sz="1600" dirty="0" smtClean="0"/>
              <a:t>Working with </a:t>
            </a:r>
          </a:p>
          <a:p>
            <a:r>
              <a:rPr lang="en-CA" sz="1600" dirty="0" smtClean="0"/>
              <a:t> Dr. Juan David </a:t>
            </a:r>
            <a:r>
              <a:rPr lang="en-CA" sz="1600" dirty="0" err="1" smtClean="0"/>
              <a:t>Hincapié</a:t>
            </a:r>
            <a:r>
              <a:rPr lang="en-CA" sz="1600" dirty="0" smtClean="0"/>
              <a:t>-Ramos And </a:t>
            </a:r>
            <a:r>
              <a:rPr lang="en-CA" sz="1600" dirty="0" err="1" smtClean="0"/>
              <a:t>Dr.Pourang</a:t>
            </a:r>
            <a:r>
              <a:rPr lang="en-CA" sz="1600" dirty="0" smtClean="0"/>
              <a:t> </a:t>
            </a:r>
            <a:r>
              <a:rPr lang="en-CA" sz="1600" dirty="0" err="1" smtClean="0"/>
              <a:t>Irani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203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Problems in see-through display caused by colors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76192"/>
          </a:xfrm>
        </p:spPr>
        <p:txBody>
          <a:bodyPr/>
          <a:lstStyle/>
          <a:p>
            <a:r>
              <a:rPr lang="en-CA" dirty="0" smtClean="0"/>
              <a:t>Real world background color affects the displayed contents on the digital display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59790"/>
            <a:ext cx="6696744" cy="385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2" y="332656"/>
            <a:ext cx="706135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5819203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Color changes between </a:t>
            </a:r>
            <a:r>
              <a:rPr lang="en-CA" dirty="0"/>
              <a:t>the </a:t>
            </a:r>
            <a:r>
              <a:rPr lang="en-CA" i="1" dirty="0"/>
              <a:t>no-background </a:t>
            </a:r>
            <a:r>
              <a:rPr lang="en-CA" dirty="0"/>
              <a:t>condition</a:t>
            </a:r>
          </a:p>
          <a:p>
            <a:r>
              <a:rPr lang="en-CA" dirty="0"/>
              <a:t>(outer values) and the </a:t>
            </a:r>
            <a:r>
              <a:rPr lang="en-CA" i="1" dirty="0"/>
              <a:t>white </a:t>
            </a:r>
            <a:r>
              <a:rPr lang="en-CA" dirty="0"/>
              <a:t>background (inner </a:t>
            </a:r>
            <a:r>
              <a:rPr lang="en-CA" dirty="0" smtClean="0"/>
              <a:t>values)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5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81000"/>
            <a:ext cx="6756400" cy="56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6063099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Chromatic changes between the </a:t>
            </a:r>
            <a:r>
              <a:rPr lang="en-CA" i="1" dirty="0"/>
              <a:t>brick </a:t>
            </a:r>
            <a:r>
              <a:rPr lang="en-CA" dirty="0"/>
              <a:t>background</a:t>
            </a:r>
          </a:p>
          <a:p>
            <a:r>
              <a:rPr lang="en-CA" dirty="0"/>
              <a:t>(right-hand values) and the </a:t>
            </a:r>
            <a:r>
              <a:rPr lang="en-CA" i="1" dirty="0"/>
              <a:t>foliage </a:t>
            </a:r>
            <a:r>
              <a:rPr lang="en-CA" dirty="0"/>
              <a:t>background (left-hand values</a:t>
            </a:r>
            <a:r>
              <a:rPr lang="en-CA" dirty="0" smtClean="0"/>
              <a:t>).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1054934" cy="68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435280" cy="5856312"/>
          </a:xfrm>
        </p:spPr>
        <p:txBody>
          <a:bodyPr/>
          <a:lstStyle/>
          <a:p>
            <a:r>
              <a:rPr lang="en-CA" dirty="0" smtClean="0"/>
              <a:t>Poor contrast between foreground digital color and background physical world color.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84721"/>
            <a:ext cx="374441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Resulting perceptual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Content legibility issues.</a:t>
            </a:r>
          </a:p>
          <a:p>
            <a:endParaRPr lang="en-CA" dirty="0" smtClean="0"/>
          </a:p>
          <a:p>
            <a:r>
              <a:rPr lang="en-CA" dirty="0" smtClean="0"/>
              <a:t>Loss of color coded information.</a:t>
            </a:r>
          </a:p>
          <a:p>
            <a:endParaRPr lang="en-CA" dirty="0"/>
          </a:p>
          <a:p>
            <a:r>
              <a:rPr lang="en-CA" dirty="0" smtClean="0"/>
              <a:t>Designers not having control over the intended content color.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7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Shifting the layout of the foreground digital display based on the background.</a:t>
            </a:r>
          </a:p>
          <a:p>
            <a:endParaRPr lang="en-CA" dirty="0"/>
          </a:p>
          <a:p>
            <a:r>
              <a:rPr lang="en-CA" dirty="0" smtClean="0"/>
              <a:t>Making the contents opaque.</a:t>
            </a:r>
          </a:p>
          <a:p>
            <a:endParaRPr lang="en-CA" dirty="0"/>
          </a:p>
          <a:p>
            <a:r>
              <a:rPr lang="en-CA" dirty="0" smtClean="0"/>
              <a:t>Making the opaque text with a contrasting color.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7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Solution Methodology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8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To design a system which will understand the background and will dynamically change the foreground digital color.</a:t>
            </a:r>
          </a:p>
          <a:p>
            <a:endParaRPr lang="en-CA" dirty="0" smtClean="0"/>
          </a:p>
          <a:p>
            <a:r>
              <a:rPr lang="en-CA" dirty="0" smtClean="0"/>
              <a:t>This system will preserve color.</a:t>
            </a:r>
          </a:p>
          <a:p>
            <a:endParaRPr lang="en-CA" dirty="0" smtClean="0"/>
          </a:p>
          <a:p>
            <a:r>
              <a:rPr lang="en-CA" dirty="0" smtClean="0"/>
              <a:t>By predicting </a:t>
            </a:r>
            <a:r>
              <a:rPr lang="en-CA" dirty="0"/>
              <a:t>the perceived color and </a:t>
            </a:r>
            <a:r>
              <a:rPr lang="en-CA" dirty="0" smtClean="0"/>
              <a:t>applying a </a:t>
            </a:r>
            <a:r>
              <a:rPr lang="en-CA" dirty="0"/>
              <a:t>color correction. </a:t>
            </a:r>
          </a:p>
          <a:p>
            <a:endParaRPr lang="en-CA" dirty="0"/>
          </a:p>
          <a:p>
            <a:r>
              <a:rPr lang="en-CA" dirty="0" smtClean="0"/>
              <a:t>Will preserve contrast by preserving color.</a:t>
            </a:r>
          </a:p>
          <a:p>
            <a:endParaRPr lang="en-CA" dirty="0"/>
          </a:p>
          <a:p>
            <a:r>
              <a:rPr lang="en-CA" dirty="0"/>
              <a:t>To design a software application which aids designs to create content on a see-through display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We will implement all this on a single color physical background. 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0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708920"/>
            <a:ext cx="2876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 smtClean="0">
                <a:solidFill>
                  <a:srgbClr val="FFFF00"/>
                </a:solidFill>
              </a:rPr>
              <a:t>U OF M</a:t>
            </a:r>
            <a:endParaRPr lang="en-CA" sz="6000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63688" y="1772816"/>
            <a:ext cx="5328592" cy="28083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2339752" y="2348880"/>
            <a:ext cx="4320480" cy="16561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rgbClr val="FFFF00"/>
                </a:solidFill>
              </a:rPr>
              <a:t>U OF M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8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Design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275856" y="1785214"/>
            <a:ext cx="3024336" cy="4596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3876537" y="1916832"/>
            <a:ext cx="1728192" cy="1740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Color Prediction Model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23928" y="4131227"/>
            <a:ext cx="1728192" cy="1740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Color-Correction Algorithm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7584" y="4014288"/>
            <a:ext cx="1872208" cy="1974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Background and Foreground Color feeder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732240" y="3945454"/>
            <a:ext cx="1872208" cy="1974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Corrected Foreground Color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99792" y="5001521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99992" y="3657422"/>
            <a:ext cx="0" cy="473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4048" y="3657422"/>
            <a:ext cx="0" cy="473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00192" y="500152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COLOR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Experimental design 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5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1 </a:t>
            </a:r>
            <a:r>
              <a:rPr lang="en-CA" dirty="0" smtClean="0"/>
              <a:t>a :Model Derivation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Feed</a:t>
            </a:r>
            <a:r>
              <a:rPr lang="en-CA" dirty="0" smtClean="0"/>
              <a:t> number of digital </a:t>
            </a:r>
            <a:r>
              <a:rPr lang="en-CA" b="1" dirty="0" smtClean="0"/>
              <a:t>foreground and background colors </a:t>
            </a:r>
            <a:r>
              <a:rPr lang="en-CA" dirty="0" smtClean="0"/>
              <a:t>to the system.</a:t>
            </a:r>
          </a:p>
          <a:p>
            <a:endParaRPr lang="en-CA" dirty="0"/>
          </a:p>
          <a:p>
            <a:r>
              <a:rPr lang="en-CA" b="1" dirty="0" smtClean="0"/>
              <a:t>Shifts are plotted in CIE1976 </a:t>
            </a:r>
            <a:r>
              <a:rPr lang="en-CA" dirty="0" smtClean="0"/>
              <a:t>using a color measuring instruments.</a:t>
            </a:r>
          </a:p>
          <a:p>
            <a:endParaRPr lang="en-CA" dirty="0"/>
          </a:p>
          <a:p>
            <a:r>
              <a:rPr lang="en-CA" dirty="0" smtClean="0"/>
              <a:t>Then these shifts are </a:t>
            </a:r>
            <a:r>
              <a:rPr lang="en-CA" b="1" dirty="0" smtClean="0"/>
              <a:t>fitted into a function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Fitting function should </a:t>
            </a:r>
            <a:r>
              <a:rPr lang="en-CA" b="1" dirty="0" smtClean="0"/>
              <a:t>predict the perceived color </a:t>
            </a:r>
            <a:r>
              <a:rPr lang="en-CA" dirty="0" smtClean="0"/>
              <a:t>for any set of random foreground and background colors.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28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1 </a:t>
            </a:r>
            <a:r>
              <a:rPr lang="en-CA" dirty="0" smtClean="0"/>
              <a:t>b </a:t>
            </a:r>
            <a:r>
              <a:rPr lang="en-CA" dirty="0"/>
              <a:t>:Model </a:t>
            </a:r>
            <a:r>
              <a:rPr lang="en-CA" dirty="0" smtClean="0"/>
              <a:t>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predicted color will again be measured by a color </a:t>
            </a:r>
            <a:r>
              <a:rPr lang="en-CA" dirty="0"/>
              <a:t>measuring instruments.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Human trails will be conducted</a:t>
            </a:r>
          </a:p>
          <a:p>
            <a:endParaRPr lang="en-CA" i="1" dirty="0" smtClean="0"/>
          </a:p>
          <a:p>
            <a:r>
              <a:rPr lang="en-CA" b="1" i="1" dirty="0" smtClean="0"/>
              <a:t>The distance between models color’s shift point and human trail color’s shift point should be less than the distance between the intended color and the human trail color’s shift point.  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9339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9155"/>
            <a:ext cx="5832648" cy="665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508104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5660504" y="40854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5508104" y="1916832"/>
            <a:ext cx="21091" cy="203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4088" y="15567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 Trail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V="1">
            <a:off x="5681595" y="2935489"/>
            <a:ext cx="546589" cy="117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4639" y="2566157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Model’s Prediction 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4860032" y="4229472"/>
            <a:ext cx="144016" cy="13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4932040" y="4365104"/>
            <a:ext cx="8724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64292" y="54765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color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2</a:t>
            </a:r>
            <a:r>
              <a:rPr lang="en-CA" dirty="0" smtClean="0"/>
              <a:t> :Color Correction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receive the perceived color from the model.</a:t>
            </a:r>
          </a:p>
          <a:p>
            <a:endParaRPr lang="en-CA" dirty="0" smtClean="0"/>
          </a:p>
          <a:p>
            <a:r>
              <a:rPr lang="en-CA" dirty="0"/>
              <a:t>W</a:t>
            </a:r>
            <a:r>
              <a:rPr lang="en-CA" dirty="0" smtClean="0"/>
              <a:t>ill cross check it with the intended display color.</a:t>
            </a:r>
          </a:p>
          <a:p>
            <a:endParaRPr lang="en-CA" dirty="0"/>
          </a:p>
          <a:p>
            <a:r>
              <a:rPr lang="en-CA" dirty="0" smtClean="0"/>
              <a:t>Adjust the display color to give the correct color orientation in the display.</a:t>
            </a:r>
          </a:p>
          <a:p>
            <a:endParaRPr lang="en-CA" dirty="0"/>
          </a:p>
          <a:p>
            <a:r>
              <a:rPr lang="en-CA" dirty="0" smtClean="0"/>
              <a:t>Will use approximation algorithm.</a:t>
            </a:r>
          </a:p>
          <a:p>
            <a:endParaRPr lang="en-CA" dirty="0"/>
          </a:p>
          <a:p>
            <a:r>
              <a:rPr lang="en-CA" dirty="0" smtClean="0"/>
              <a:t>Will again give back the generated color back to the model for cross checking.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5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Application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have option to preserve color.</a:t>
            </a:r>
          </a:p>
          <a:p>
            <a:endParaRPr lang="en-CA" dirty="0"/>
          </a:p>
          <a:p>
            <a:r>
              <a:rPr lang="en-CA" dirty="0" smtClean="0"/>
              <a:t>Will sample out the given background and will generate a color pallet for the colors which system can guarantee preservation.</a:t>
            </a:r>
          </a:p>
          <a:p>
            <a:endParaRPr lang="en-CA" dirty="0"/>
          </a:p>
          <a:p>
            <a:r>
              <a:rPr lang="en-CA" dirty="0" smtClean="0"/>
              <a:t>Digital background options.</a:t>
            </a:r>
          </a:p>
          <a:p>
            <a:endParaRPr lang="en-CA" dirty="0"/>
          </a:p>
          <a:p>
            <a:r>
              <a:rPr lang="en-CA" dirty="0" smtClean="0"/>
              <a:t>Optional Background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93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can be the color term used for this problem?</a:t>
            </a:r>
          </a:p>
          <a:p>
            <a:endParaRPr lang="en-CA" dirty="0"/>
          </a:p>
          <a:p>
            <a:r>
              <a:rPr lang="en-CA" dirty="0" smtClean="0"/>
              <a:t>How can we go forth with the human trail?</a:t>
            </a:r>
          </a:p>
          <a:p>
            <a:endParaRPr lang="en-CA" dirty="0"/>
          </a:p>
          <a:p>
            <a:r>
              <a:rPr lang="en-CA" dirty="0" smtClean="0"/>
              <a:t>What will be compelling cases for using this?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02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 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8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Visible light : Power </a:t>
            </a:r>
            <a:r>
              <a:rPr lang="en-CA" dirty="0" err="1" smtClean="0"/>
              <a:t>Vs</a:t>
            </a:r>
            <a:r>
              <a:rPr lang="en-CA" dirty="0" smtClean="0"/>
              <a:t> Wavelength.</a:t>
            </a:r>
          </a:p>
          <a:p>
            <a:r>
              <a:rPr lang="en-CA" dirty="0" smtClean="0"/>
              <a:t>Each wave length is a color and higher the power brighter is the color.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9" y="2852936"/>
            <a:ext cx="5133615" cy="362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 smtClean="0"/>
          </a:p>
          <a:p>
            <a:r>
              <a:rPr lang="en-CA" dirty="0" smtClean="0"/>
              <a:t>Color formation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CA" dirty="0" smtClean="0"/>
              <a:t>Color works either in additive or  Subtractive ways .</a:t>
            </a:r>
          </a:p>
          <a:p>
            <a:endParaRPr lang="en-CA" dirty="0" smtClean="0"/>
          </a:p>
          <a:p>
            <a:pPr marL="114300" indent="0">
              <a:buFont typeface="Arial" pitchFamily="34" charset="0"/>
              <a:buNone/>
            </a:pP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90825"/>
            <a:ext cx="236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25348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flipH="1">
            <a:off x="1891643" y="5445224"/>
            <a:ext cx="521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Additive color wheel and subtractive color </a:t>
            </a:r>
            <a:r>
              <a:rPr lang="en-CA" dirty="0" smtClean="0"/>
              <a:t>wheel</a:t>
            </a:r>
            <a:endParaRPr lang="en-CA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Color Vision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Human eye </a:t>
            </a:r>
            <a:r>
              <a:rPr lang="en-CA" dirty="0"/>
              <a:t>has cone </a:t>
            </a:r>
            <a:r>
              <a:rPr lang="en-CA" dirty="0" smtClean="0"/>
              <a:t>cells which see color </a:t>
            </a:r>
            <a:r>
              <a:rPr lang="en-CA" dirty="0"/>
              <a:t>in short (S, 420–440 nm), middle (M, 530–540 nm), and long (L, 560–580 nm) </a:t>
            </a:r>
            <a:r>
              <a:rPr lang="en-CA" dirty="0" smtClean="0"/>
              <a:t>wavelengths.</a:t>
            </a:r>
          </a:p>
          <a:p>
            <a:endParaRPr lang="en-CA" dirty="0"/>
          </a:p>
          <a:p>
            <a:r>
              <a:rPr lang="en-CA" dirty="0"/>
              <a:t>3 Primary colors Red Green and Blue can be added to reproduce a color.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861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Color 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Color space is the way to map colors. </a:t>
            </a:r>
          </a:p>
          <a:p>
            <a:endParaRPr lang="en-CA" dirty="0"/>
          </a:p>
          <a:p>
            <a:r>
              <a:rPr lang="en-CA" dirty="0"/>
              <a:t>CIE(International Commission on </a:t>
            </a:r>
            <a:r>
              <a:rPr lang="en-CA" dirty="0" smtClean="0"/>
              <a:t>Illumination) 1976 is a uniform color space mapping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384376" cy="386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See-through display device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See- through display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dirty="0" smtClean="0"/>
              <a:t>see-though </a:t>
            </a:r>
            <a:r>
              <a:rPr lang="en-CA" dirty="0"/>
              <a:t>display device is a digital display device which augments physical world with digital </a:t>
            </a:r>
            <a:r>
              <a:rPr lang="en-CA" dirty="0" smtClean="0"/>
              <a:t>content.</a:t>
            </a:r>
          </a:p>
          <a:p>
            <a:endParaRPr lang="en-CA" dirty="0" smtClean="0"/>
          </a:p>
          <a:p>
            <a:r>
              <a:rPr lang="en-CA" dirty="0" smtClean="0"/>
              <a:t>Our display is </a:t>
            </a:r>
            <a:r>
              <a:rPr lang="en-CA" dirty="0" err="1" smtClean="0"/>
              <a:t>Lumisty</a:t>
            </a:r>
            <a:r>
              <a:rPr lang="en-CA" dirty="0" smtClean="0"/>
              <a:t> sheet.</a:t>
            </a:r>
          </a:p>
          <a:p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6" y="3573016"/>
            <a:ext cx="8544299" cy="23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0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1410</TotalTime>
  <Words>637</Words>
  <Application>Microsoft Office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Compensating color for “the Color- Mixing ” problem in See-Through Displays.</vt:lpstr>
      <vt:lpstr>COLOR</vt:lpstr>
      <vt:lpstr>Color</vt:lpstr>
      <vt:lpstr>PowerPoint Presentation</vt:lpstr>
      <vt:lpstr>Color Vision</vt:lpstr>
      <vt:lpstr>Color Space</vt:lpstr>
      <vt:lpstr>See-through display device</vt:lpstr>
      <vt:lpstr>See- through display</vt:lpstr>
      <vt:lpstr>Problems</vt:lpstr>
      <vt:lpstr>Problems in see-through display caused by colors </vt:lpstr>
      <vt:lpstr>PowerPoint Presentation</vt:lpstr>
      <vt:lpstr>PowerPoint Presentation</vt:lpstr>
      <vt:lpstr>PowerPoint Presentation</vt:lpstr>
      <vt:lpstr>Resulting perceptual problems</vt:lpstr>
      <vt:lpstr>Present solutions</vt:lpstr>
      <vt:lpstr>Solution Methodology</vt:lpstr>
      <vt:lpstr>Approach</vt:lpstr>
      <vt:lpstr>PowerPoint Presentation</vt:lpstr>
      <vt:lpstr>System Design </vt:lpstr>
      <vt:lpstr>Experimental design </vt:lpstr>
      <vt:lpstr>Experiment 1 a :Model Derivation</vt:lpstr>
      <vt:lpstr>Experiment 1 b :Model validation</vt:lpstr>
      <vt:lpstr>PowerPoint Presentation</vt:lpstr>
      <vt:lpstr>Experiment 2 :Color Correction</vt:lpstr>
      <vt:lpstr>Application</vt:lpstr>
      <vt:lpstr>Features</vt:lpstr>
      <vt:lpstr>Open Questions</vt:lpstr>
      <vt:lpstr>Thank you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>srikanth</dc:creator>
  <cp:lastModifiedBy>srikanth</cp:lastModifiedBy>
  <cp:revision>32</cp:revision>
  <dcterms:created xsi:type="dcterms:W3CDTF">2012-06-18T16:18:02Z</dcterms:created>
  <dcterms:modified xsi:type="dcterms:W3CDTF">2012-06-19T15:48:32Z</dcterms:modified>
</cp:coreProperties>
</file>