
<file path=[Content_Types].xml><?xml version="1.0" encoding="utf-8"?>
<Types xmlns="http://schemas.openxmlformats.org/package/2006/content-types">
  <Default Extension="jpe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9" r:id="rId3"/>
    <p:sldId id="278" r:id="rId4"/>
    <p:sldId id="257" r:id="rId5"/>
    <p:sldId id="268" r:id="rId6"/>
    <p:sldId id="289" r:id="rId7"/>
    <p:sldId id="281" r:id="rId8"/>
    <p:sldId id="270" r:id="rId9"/>
    <p:sldId id="297" r:id="rId10"/>
    <p:sldId id="269" r:id="rId11"/>
    <p:sldId id="298" r:id="rId12"/>
    <p:sldId id="287" r:id="rId13"/>
    <p:sldId id="288" r:id="rId14"/>
    <p:sldId id="304" r:id="rId15"/>
    <p:sldId id="303" r:id="rId16"/>
    <p:sldId id="306" r:id="rId17"/>
    <p:sldId id="272" r:id="rId18"/>
    <p:sldId id="273" r:id="rId19"/>
    <p:sldId id="275" r:id="rId20"/>
    <p:sldId id="277" r:id="rId21"/>
    <p:sldId id="293" r:id="rId22"/>
    <p:sldId id="300" r:id="rId23"/>
    <p:sldId id="301" r:id="rId24"/>
    <p:sldId id="302" r:id="rId25"/>
    <p:sldId id="290" r:id="rId26"/>
    <p:sldId id="284" r:id="rId27"/>
    <p:sldId id="285" r:id="rId28"/>
    <p:sldId id="292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1EDBE-7313-481A-B2BC-FEFE62A71081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37B9E-6BA1-42D6-AAD5-58D48F5C5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4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大家好，我們今天要分享的主題是</a:t>
            </a:r>
            <a:r>
              <a:rPr lang="en-US" altLang="zh-TW" dirty="0"/>
              <a:t>《</a:t>
            </a:r>
            <a:r>
              <a:rPr lang="zh-TW" altLang="en-US" dirty="0"/>
              <a:t>基於算子普遍逼近定理的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非線性算子學習</a:t>
            </a:r>
            <a:r>
              <a:rPr lang="en-US" altLang="zh-TW" dirty="0"/>
              <a:t>》</a:t>
            </a:r>
            <a:r>
              <a:rPr lang="zh-TW" altLang="en-US" dirty="0"/>
              <a:t>。這篇研究是發表在 </a:t>
            </a:r>
            <a:r>
              <a:rPr lang="en-US" altLang="zh-TW" dirty="0"/>
              <a:t>2021 </a:t>
            </a:r>
            <a:r>
              <a:rPr lang="zh-TW" altLang="en-US" dirty="0"/>
              <a:t>年</a:t>
            </a:r>
            <a:r>
              <a:rPr lang="en-US" altLang="zh-TW" dirty="0"/>
              <a:t>《Nature Machine Intelligence》</a:t>
            </a:r>
            <a:r>
              <a:rPr lang="zh-TW" altLang="en-US" dirty="0"/>
              <a:t>期刊，由 </a:t>
            </a:r>
            <a:r>
              <a:rPr lang="en-US" altLang="zh-TW" dirty="0"/>
              <a:t>Brown University </a:t>
            </a:r>
            <a:r>
              <a:rPr lang="zh-TW" altLang="en-US" dirty="0"/>
              <a:t>的 </a:t>
            </a:r>
            <a:r>
              <a:rPr lang="en-US" altLang="zh-TW" dirty="0"/>
              <a:t>Lu </a:t>
            </a:r>
            <a:r>
              <a:rPr lang="en-US" altLang="zh-TW" dirty="0" err="1"/>
              <a:t>Lu</a:t>
            </a:r>
            <a:r>
              <a:rPr lang="zh-TW" altLang="en-US" dirty="0"/>
              <a:t>、</a:t>
            </a:r>
            <a:r>
              <a:rPr lang="en-US" altLang="zh-TW" dirty="0" err="1"/>
              <a:t>Pengzhan</a:t>
            </a:r>
            <a:r>
              <a:rPr lang="en-US" altLang="zh-TW" dirty="0"/>
              <a:t> </a:t>
            </a:r>
            <a:r>
              <a:rPr lang="en-US" altLang="zh-TW" dirty="0" err="1"/>
              <a:t>Jin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George </a:t>
            </a:r>
            <a:r>
              <a:rPr lang="en-US" altLang="zh-TW" dirty="0" err="1"/>
              <a:t>Karniadakis</a:t>
            </a:r>
            <a:r>
              <a:rPr lang="en-US" altLang="zh-TW" dirty="0"/>
              <a:t> </a:t>
            </a:r>
            <a:r>
              <a:rPr lang="zh-TW" altLang="en-US" dirty="0"/>
              <a:t>等人提出。我們組員包括張信中、劉柏本和謝政廷。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44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論文中也證明了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可以逼近任意的算子，這個結果是建立在算子通用近似定理之上。也就是說，只要有足夠的資料和網路容量，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就有能力學習任何從函數到函數的映射。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36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雖然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架構很強大，但它的挑戰之一是訓練資料的取得。因為我們要的是函數對的資料，而這種資料在真實世界中不容易收集，所以研究者採用了隨機函數生成器來產生訓練資料。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43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他們使用了兩種主要的方法來生成訓練資料：一是 </a:t>
            </a:r>
            <a:r>
              <a:rPr lang="en-US" altLang="zh-TW" dirty="0"/>
              <a:t>Gaussian </a:t>
            </a:r>
            <a:r>
              <a:rPr lang="zh-TW" altLang="en-US" dirty="0"/>
              <a:t>隨機場，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57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另一種是 </a:t>
            </a:r>
            <a:r>
              <a:rPr lang="en-US" altLang="zh-TW" dirty="0"/>
              <a:t>Chebyshev </a:t>
            </a:r>
            <a:r>
              <a:rPr lang="zh-TW" altLang="en-US" dirty="0"/>
              <a:t>多項式，這些都是可以系統性產生多樣函數的方式。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15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除了理論證明，他們也實際分析了收斂行為，證明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的逼近能力會隨著訓練資料量與模型容量增加而提升。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849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第一個驗證是積分算子的學習，實驗顯示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在資料較少時，仍然比 </a:t>
            </a:r>
            <a:r>
              <a:rPr lang="en-US" altLang="zh-TW" dirty="0"/>
              <a:t>FNN</a:t>
            </a:r>
            <a:r>
              <a:rPr lang="zh-TW" altLang="en-US" dirty="0"/>
              <a:t>、</a:t>
            </a:r>
            <a:r>
              <a:rPr lang="en-US" altLang="zh-TW" dirty="0" err="1"/>
              <a:t>ResNet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Seq2Seq </a:t>
            </a:r>
            <a:r>
              <a:rPr lang="zh-TW" altLang="en-US" dirty="0"/>
              <a:t>架構有更低的誤差。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88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第二個驗證是分數階微分的算子，測試了在不同的函數空間上，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都有不錯的表現。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916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接下來是應用實驗，像是動力系統（如重力擺）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03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或是隨機微分方程的預測，實驗結果顯示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能準確地模擬這些系統的行為，與真實解幾乎重疊。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2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我們也嘗試了幾個基本的實作來驗證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的能力，像是學習：正弦函數的微分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39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接下來的報告大綱包括：研究背景與問題、什麼是算子、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的架構、通用近似定理、訓練數據來源、驗證與應用實驗，以及我們的實作與總結。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正弦函數的積分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4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Sigmoid </a:t>
            </a:r>
            <a:r>
              <a:rPr lang="zh-TW" altLang="en-US" dirty="0"/>
              <a:t>的微分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0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指數函數的組合算子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180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總結來說，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的價值在於可以學習整個函數映射的類型，一旦訓練完成，就能解決整個問題族群，像是所有的熱傳導 </a:t>
            </a:r>
            <a:r>
              <a:rPr lang="en-US" altLang="zh-TW" dirty="0"/>
              <a:t>PDE</a:t>
            </a:r>
            <a:r>
              <a:rPr lang="zh-TW" altLang="en-US" dirty="0"/>
              <a:t>。而在這之後，</a:t>
            </a:r>
            <a:r>
              <a:rPr lang="en-US" altLang="zh-TW" dirty="0"/>
              <a:t>Fourier Neural Operator </a:t>
            </a:r>
            <a:r>
              <a:rPr lang="zh-TW" altLang="en-US" dirty="0"/>
              <a:t>進一步推升了這個領域，而 </a:t>
            </a:r>
            <a:r>
              <a:rPr lang="en-US" altLang="zh-TW" dirty="0" err="1"/>
              <a:t>nVIDIA</a:t>
            </a:r>
            <a:r>
              <a:rPr lang="en-US" altLang="zh-TW" dirty="0"/>
              <a:t> </a:t>
            </a:r>
            <a:r>
              <a:rPr lang="zh-TW" altLang="en-US" dirty="0"/>
              <a:t>開發的 </a:t>
            </a:r>
            <a:r>
              <a:rPr lang="en-US" altLang="zh-TW" dirty="0" err="1"/>
              <a:t>FourCastNet</a:t>
            </a:r>
            <a:r>
              <a:rPr lang="en-US" altLang="zh-TW" dirty="0"/>
              <a:t> </a:t>
            </a:r>
            <a:r>
              <a:rPr lang="zh-TW" altLang="en-US" dirty="0"/>
              <a:t>更是把算子學習帶入真實應用。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07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 </a:t>
            </a:r>
            <a:r>
              <a:rPr lang="en-US" altLang="zh-TW" dirty="0" err="1"/>
              <a:t>FourCastNet</a:t>
            </a:r>
            <a:r>
              <a:rPr lang="en-US" altLang="zh-TW" dirty="0"/>
              <a:t> </a:t>
            </a:r>
            <a:r>
              <a:rPr lang="zh-TW" altLang="en-US" dirty="0"/>
              <a:t>的實際案例，它使用了 </a:t>
            </a:r>
            <a:r>
              <a:rPr lang="en-US" altLang="zh-TW" dirty="0"/>
              <a:t>FNO </a:t>
            </a:r>
            <a:r>
              <a:rPr lang="zh-TW" altLang="en-US" dirty="0"/>
              <a:t>架構來預測天氣，是目前少數真正應用在產業的算子學習成果之一。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022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我們這次報告主要參考了論文原文與幾篇深入解釋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的文章，有興趣的同學也可以再深入閱讀。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87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以上是我們的報告內容，謝謝大家的聆聽。接下來歡迎大家提問，我們會盡力回答。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傳統神經網路通常是處理從輸入到輸出點的對應關係，也就是 </a:t>
            </a:r>
            <a:r>
              <a:rPr lang="en-US" altLang="zh-TW" dirty="0"/>
              <a:t>x </a:t>
            </a:r>
            <a:r>
              <a:rPr lang="zh-TW" altLang="en-US" dirty="0"/>
              <a:t>對應到 </a:t>
            </a:r>
            <a:r>
              <a:rPr lang="en-US" altLang="zh-TW" dirty="0"/>
              <a:t>y</a:t>
            </a:r>
            <a:r>
              <a:rPr lang="zh-TW" altLang="en-US" dirty="0"/>
              <a:t>。但在很多科學應用中，我們想要學的是函數到函數的映射，也就是所謂的「算子」。這篇論文提出了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架構，用兩個子網路實現對算子的學習，並展現出比傳統模型更好的泛化能力。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94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所謂的算子，是把一個函數轉換成另一個函數的映射，例如微分、積分，或解偏微分方程。這類映射在物理與工程領域中非常常見，也因此學習算子對於許多實際應用來說非常重要。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71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我們可以這樣想：你有一個輸入函數 </a:t>
            </a:r>
            <a:r>
              <a:rPr lang="en-US" altLang="zh-TW" dirty="0"/>
              <a:t>u</a:t>
            </a:r>
            <a:r>
              <a:rPr lang="zh-TW" altLang="en-US" dirty="0"/>
              <a:t>，經過算子 </a:t>
            </a:r>
            <a:r>
              <a:rPr lang="en-US" altLang="zh-TW" dirty="0"/>
              <a:t>G </a:t>
            </a:r>
            <a:r>
              <a:rPr lang="zh-TW" altLang="en-US" dirty="0"/>
              <a:t>的轉換，會變成一個新的函數 </a:t>
            </a:r>
            <a:r>
              <a:rPr lang="en-US" altLang="zh-TW" dirty="0"/>
              <a:t>s</a:t>
            </a:r>
            <a:r>
              <a:rPr lang="zh-TW" altLang="en-US" dirty="0"/>
              <a:t>，也就是 </a:t>
            </a:r>
            <a:r>
              <a:rPr lang="en-US" altLang="zh-TW" dirty="0"/>
              <a:t>G(u)</a:t>
            </a:r>
            <a:r>
              <a:rPr lang="zh-TW" altLang="en-US" dirty="0"/>
              <a:t>。我們通常關心的是，這個輸出函數在某一點 </a:t>
            </a:r>
            <a:r>
              <a:rPr lang="en-US" altLang="zh-TW" dirty="0"/>
              <a:t>y </a:t>
            </a:r>
            <a:r>
              <a:rPr lang="zh-TW" altLang="en-US" dirty="0"/>
              <a:t>上的值，也就是 </a:t>
            </a:r>
            <a:r>
              <a:rPr lang="en-US" altLang="zh-TW" dirty="0"/>
              <a:t>G(u)(y)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這邊舉個例子來說明：如果我們輸入的是一個拋物線函數 </a:t>
            </a:r>
            <a:r>
              <a:rPr lang="en-US" altLang="zh-TW" dirty="0"/>
              <a:t>u(x) = x²</a:t>
            </a:r>
            <a:r>
              <a:rPr lang="zh-TW" altLang="en-US" dirty="0"/>
              <a:t>，經過微分算子 </a:t>
            </a:r>
            <a:r>
              <a:rPr lang="en-US" altLang="zh-TW" dirty="0"/>
              <a:t>d/dx </a:t>
            </a:r>
            <a:r>
              <a:rPr lang="zh-TW" altLang="en-US" dirty="0"/>
              <a:t>處理後，我們會得到一個新的函數 </a:t>
            </a:r>
            <a:r>
              <a:rPr lang="en-US" altLang="zh-TW" dirty="0"/>
              <a:t>s(t) = 2t</a:t>
            </a:r>
            <a:r>
              <a:rPr lang="zh-TW" altLang="en-US" dirty="0"/>
              <a:t>。我們只要把 </a:t>
            </a:r>
            <a:r>
              <a:rPr lang="en-US" altLang="zh-TW" dirty="0"/>
              <a:t>y </a:t>
            </a:r>
            <a:r>
              <a:rPr lang="zh-TW" altLang="en-US" dirty="0"/>
              <a:t>代進去，就可以得到輸出函數的值，比如 </a:t>
            </a:r>
            <a:r>
              <a:rPr lang="en-US" altLang="zh-TW" dirty="0"/>
              <a:t>y=3</a:t>
            </a:r>
            <a:r>
              <a:rPr lang="zh-TW" altLang="en-US" dirty="0"/>
              <a:t>，輸出就是 </a:t>
            </a:r>
            <a:r>
              <a:rPr lang="en-US" altLang="zh-TW" dirty="0"/>
              <a:t>6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6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是由兩個子網構成的：分支網路（</a:t>
            </a:r>
            <a:r>
              <a:rPr lang="en-US" altLang="zh-TW" dirty="0"/>
              <a:t>Branch Network</a:t>
            </a:r>
            <a:r>
              <a:rPr lang="zh-TW" altLang="en-US" dirty="0"/>
              <a:t>）輸入的是函數 </a:t>
            </a:r>
            <a:r>
              <a:rPr lang="en-US" altLang="zh-TW" dirty="0"/>
              <a:t>u </a:t>
            </a:r>
            <a:r>
              <a:rPr lang="zh-TW" altLang="en-US" dirty="0"/>
              <a:t>的感測器值，主幹網路（</a:t>
            </a:r>
            <a:r>
              <a:rPr lang="en-US" altLang="zh-TW" dirty="0"/>
              <a:t>Trunk Network</a:t>
            </a:r>
            <a:r>
              <a:rPr lang="zh-TW" altLang="en-US" dirty="0"/>
              <a:t>）則輸入查詢位置 </a:t>
            </a:r>
            <a:r>
              <a:rPr lang="en-US" altLang="zh-TW" dirty="0"/>
              <a:t>y</a:t>
            </a:r>
            <a:r>
              <a:rPr lang="zh-TW" altLang="en-US" dirty="0"/>
              <a:t>。兩者的輸出做內積後，再加上偏置項 </a:t>
            </a:r>
            <a:r>
              <a:rPr lang="en-US" altLang="zh-TW" dirty="0"/>
              <a:t>b₀</a:t>
            </a:r>
            <a:r>
              <a:rPr lang="zh-TW" altLang="en-US" dirty="0"/>
              <a:t>，就得到 </a:t>
            </a:r>
            <a:r>
              <a:rPr lang="en-US" altLang="zh-TW" dirty="0"/>
              <a:t>G(u)(y) </a:t>
            </a:r>
            <a:r>
              <a:rPr lang="zh-TW" altLang="en-US" dirty="0"/>
              <a:t>的估計值。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60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這一頁主要是示意圖，讓我們清楚知道整個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架構的輸入與輸出關係。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24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論文中也證明了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可以逼近任意的算子，這個結果是建立在算子通用近似定理之上。也就是說，只要有足夠的資料和網路容量，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就有能力學習任何從函數到函數的映射。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7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E5F1-E08E-43F3-A553-A708D17D1BF8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CDAA-E8F7-402D-950D-844D237FCF27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6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092-563F-4713-AEBB-C0A46C25AE93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0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393F-99B6-4D2B-B5AE-ABDD779DF928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F7-7AE6-477F-86AC-6723BFBD5768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6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0B2-5711-499F-B3B3-5EB67150EE49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418B-6A0D-4436-820D-132984768679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2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3972-495D-4C88-ABDD-85122BAA9E97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E07-62E5-43AD-ADC7-4EB09D1ABA1E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6C7B39-73CD-455F-A775-792355873340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54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322-9965-4B8C-BF6F-FD25979A7E4E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6F50C3-C1DF-4D72-AE48-78906386FDE6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6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E7C44-0D55-42E8-B4AB-6CD223494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" y="805498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基於算子普遍逼近定理的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非線性算子學習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B4F865-7D05-46FD-B80F-340E611A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6049"/>
            <a:ext cx="9144000" cy="1924468"/>
          </a:xfrm>
        </p:spPr>
        <p:txBody>
          <a:bodyPr>
            <a:normAutofit fontScale="55000" lnSpcReduction="20000"/>
          </a:bodyPr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發表期刊：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Nature Machine Intelligence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主作者：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Pengzhan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George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Karniadakis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所屬機構：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Brown University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Division of Applied Mathematics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612K0002C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張信中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61375093H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劉柏本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61375090h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謝政廷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E6874E-ABA4-4604-8C1B-C2B53CEE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E9041-C45F-4B82-BFDF-8FB67448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2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8095-D2E7-457F-BA5E-DDAE9943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11F606-840E-4137-85A6-E1041179D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8" y="1922903"/>
                <a:ext cx="984673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Chen &amp; Chen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1995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）的核心結果是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任何非線性連續算子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（其中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⊂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 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）都可以被某種特定形式的神經網路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任意精度地逼近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這個定理是類似於函數逼近的萬能定理，但對象是從函數空間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映到另一個函數空間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K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的算子，即：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𝐺</m:t>
                      </m:r>
                      <m:d>
                        <m:d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r>
                                    <a:rPr lang="zh-TW" alt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zh-TW" sz="2400"/>
                                            <m:t>ξ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𝑘𝑖𝑗</m:t>
                                          </m:r>
                                        </m:sub>
                                      </m:sSub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2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2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2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2400"/>
                                <m:t>ξ</m:t>
                              </m:r>
                            </m:e>
                            <m:sub>
                              <m:r>
                                <a:rPr lang="en-US" altLang="zh-TW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200" b="0" dirty="0">
                  <a:latin typeface="微軟正黑體" panose="020B0604030504040204" pitchFamily="34" charset="-120"/>
                  <a:ea typeface="Cambria Math" panose="02040503050406030204" pitchFamily="18" charset="0"/>
                </a:endParaRPr>
              </a:p>
              <a:p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這個定理的意義</a:t>
                </a:r>
              </a:p>
              <a:p>
                <a:pPr marL="548640" indent="-457200">
                  <a:buFont typeface="+mj-lt"/>
                  <a:buAutoNum type="arabicPeriod"/>
                </a:pP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存在性：任何連續算子都可以用神經網路逼近</a:t>
                </a:r>
              </a:p>
              <a:p>
                <a:pPr marL="548640" indent="-457200">
                  <a:buFont typeface="+mj-lt"/>
                  <a:buAutoNum type="arabicPeriod"/>
                </a:pP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構造性：提供了實際的逼近方法</a:t>
                </a:r>
              </a:p>
              <a:p>
                <a:pPr marL="548640" indent="-457200">
                  <a:buFont typeface="+mj-lt"/>
                  <a:buAutoNum type="arabicPeriod"/>
                </a:pP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通用性：不依賴於特定的算子類型</a:t>
                </a:r>
              </a:p>
              <a:p>
                <a:pPr marL="201168" lvl="1" indent="0">
                  <a:buNone/>
                </a:pP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11F606-840E-4137-85A6-E1041179D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8" y="1922903"/>
                <a:ext cx="9846732" cy="4351338"/>
              </a:xfrm>
              <a:blipFill>
                <a:blip r:embed="rId3"/>
                <a:stretch>
                  <a:fillRect l="-743" t="-2101" r="-14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1FEECC-68F1-413B-AB6B-020C95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11380-DAAE-4D0C-B5F6-ED182E1E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74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F1869-6A42-41A5-BA80-D7D8E3BD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A49E8-C50E-40A8-9DBF-3C20CDA7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實際數據稀缺：算子學習需要大量的函數對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 function → output function)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標籤獲取困難：對於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問題，獲得解析解或高精度數值解成本很高。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函數空間覆蓋：需要在整個函數空間中有良好的采樣。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解決方案</a:t>
            </a:r>
          </a:p>
          <a:p>
            <a:pPr lvl="1"/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使用可控的隨機函數生成器來創建豐富的訓練數據集。</a:t>
            </a:r>
          </a:p>
          <a:p>
            <a:endParaRPr lang="zh-TW" altLang="en-US" sz="2400" dirty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4A09AF-73BB-4750-9FD2-003DE240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11325-7BA8-4015-AD46-9320B3C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54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474C-1398-4BED-AD1E-C2D193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訓練數據來源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 Gaussian random field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Gaussian random field: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空間中每個位置 𝑥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都對應一個隨機變數，整個空間構成一個隨機場，而這些隨機變數的組合具有「高斯性質」和「空間相關性」。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作者使用了均值為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的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GRF,</a:t>
                </a:r>
              </a:p>
              <a:p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其中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k</a:t>
                </a:r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為核函數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 </a:t>
                </a:r>
              </a:p>
              <a:p>
                <a:endParaRPr lang="en-US" altLang="zh-CN" sz="24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不同的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𝑙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能</m:t>
                    </m:r>
                  </m:oMath>
                </a14:m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採樣出不同平滑程度的函數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3"/>
                <a:stretch>
                  <a:fillRect l="-928" t="-1961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9874-14E7-4D5B-B9DD-E2ACC49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CAE158-A23E-4740-B9EE-F086489E5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4391" y="3185929"/>
            <a:ext cx="3227157" cy="48614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E30C8D4-BED0-4002-8E33-F18B48246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67" y="4456640"/>
            <a:ext cx="5058481" cy="543001"/>
          </a:xfrm>
          <a:prstGeom prst="rect">
            <a:avLst/>
          </a:prstGeom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F78397-1961-4F99-ABCC-5B684AF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44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474C-1398-4BED-AD1E-C2D193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訓練數據來源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2- Chebyshev polynomial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𝑝𝑜𝑙𝑦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 :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𝑀</m:t>
                            </m:r>
                          </m:e>
                        </m:nary>
                      </m:e>
                    </m:d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透過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在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e>
                    </m:d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區間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裡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隨機採樣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，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來得到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一組組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函數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而透過傳統的數值方法求解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ODE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PDE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來獲得訓練所需用到的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label,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也就是用於監督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這樣數據集的三元組就有了，即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))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數據集的規模就是取樣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的個數和取點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的個數乘積。比如取了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個函數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個點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，則得到一個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size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的三元組數據集。</a:t>
                </a:r>
                <a:endParaRPr lang="en-US" altLang="zh-CN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9874-14E7-4D5B-B9DD-E2ACC49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BA74F2-493F-467A-AEA5-CE49717F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0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C58E-47EB-4868-A7BA-4666F82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算子的通用近似定理收斂性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6688E57-254B-46E4-BCC5-BF20DDAA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55" y="2053025"/>
            <a:ext cx="8923290" cy="320323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38BB8-5860-4DB4-B9E2-CBCC47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372B78-82E2-4616-94A5-01C3E3A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5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C58E-47EB-4868-A7BA-4666F82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算子的通用近似定理收斂性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38BB8-5860-4DB4-B9E2-CBCC47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372B78-82E2-4616-94A5-01C3E3A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/>
              <p:nvPr/>
            </p:nvSpPr>
            <p:spPr>
              <a:xfrm>
                <a:off x="979517" y="1828800"/>
                <a:ext cx="9875520" cy="407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訓練數據來源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G(u)(y)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，可以視為對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u,y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的函數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sz="2400" b="0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，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這是從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V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的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連續函數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通用近似定理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(Universal Approximation Theorem)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，即神經網路有能力以任何精度逼近任意連續函數，對函數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做近似。但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是函數，不能直接處理，所以引入一組感測點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，就把函數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變成有限維向量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,…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。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現在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,…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，成為從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R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R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的函數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7" y="1828800"/>
                <a:ext cx="9875520" cy="4071499"/>
              </a:xfrm>
              <a:prstGeom prst="rect">
                <a:avLst/>
              </a:prstGeom>
              <a:blipFill>
                <a:blip r:embed="rId2"/>
                <a:stretch>
                  <a:fillRect l="-1173" t="-2246" r="-1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4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C58E-47EB-4868-A7BA-4666F82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算子的通用近似定理收斂性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38BB8-5860-4DB4-B9E2-CBCC47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372B78-82E2-4616-94A5-01C3E3A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/>
              <p:nvPr/>
            </p:nvSpPr>
            <p:spPr>
              <a:xfrm>
                <a:off x="979517" y="1828800"/>
                <a:ext cx="9875520" cy="432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由對這個</a:t>
                </a:r>
                <a14:m>
                  <m:oMath xmlns:m="http://schemas.openxmlformats.org/officeDocument/2006/math">
                    <m:r>
                      <a:rPr lang="zh-TW" altLang="en-US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</m:acc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R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經典神經網路逼近定理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，即多層感知器（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MLP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）可以對任意連續函數做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ϵ-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近似得到：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𝑢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𝑁𝑁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,…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&lt;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𝜖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📌 結論：這就證明了神經網路（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DeepONet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架構）對算子 𝐺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的一致逼近能力，也就是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𝐺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)≈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其中：</a:t>
                </a:r>
                <a:r>
                  <a:rPr lang="en-US" altLang="zh-TW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：從感測器讀值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,…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得到的「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Branch net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」輸出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：對於 𝑦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Trunk net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」輸出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7" y="1828800"/>
                <a:ext cx="9875520" cy="4326505"/>
              </a:xfrm>
              <a:prstGeom prst="rect">
                <a:avLst/>
              </a:prstGeom>
              <a:blipFill>
                <a:blip r:embed="rId2"/>
                <a:stretch>
                  <a:fillRect l="-864" t="-1408" r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驗證一：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Antiderivative Operator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24B56-21D8-4F52-A246-8A65CD6C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在學習積分算子（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Antiderivative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）的準確度。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即使使用較少的資料，其測試誤差仍遠低於其他架構。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5FDD31-1034-4A57-8BB5-E0105459A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31" y="3369162"/>
            <a:ext cx="7162897" cy="2795277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63BEC8-DA42-4C35-9921-7EBBCF77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96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驗證二：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Fractional Derivative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24B56-21D8-4F52-A246-8A65CD6C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Caputo fractional derivative operator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GRF, Legendre, poly-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fractonomial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5FDD31-1034-4A57-8BB5-E0105459A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2707" y="2787066"/>
            <a:ext cx="4026585" cy="3377373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1E0B3-5C90-4805-BBC3-70EE65F0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9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應用實驗一：訓練動力系統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重力擺模型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24B56-21D8-4F52-A246-8A65CD6CC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422467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，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𝑘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先從函數空間比如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GRF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或是切比雪夫多項式中採樣出比如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種外力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u(t)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，然後在定義域中選擇合適的固定時間節點給這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種外力求出具體的值。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這合適的一組固定的時間節點就是前面提到的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，則前面提到的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就是我們計劃讓模型輸出的時間節點 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24B56-21D8-4F52-A246-8A65CD6CC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422467" cy="4667251"/>
              </a:xfrm>
              <a:blipFill>
                <a:blip r:embed="rId3"/>
                <a:stretch>
                  <a:fillRect l="-585" r="-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EB631C-97E2-4936-9327-144131CC7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7" y="3903394"/>
            <a:ext cx="7526870" cy="2408859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1628E-F509-4D23-818C-886AED7E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7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26CE7-21EF-417D-A31A-28EBFC7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AA531-F1D6-40B7-AA69-E19E01E6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研究背景與問題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什麼是算子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的雙網路架構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準備訓練數據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驗證、應用實驗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60AD23-F1F5-4D41-A93A-318AE8D9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617A6-13D0-408F-82F0-0D842498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63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應用實驗二：學習隨機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ODE/PDE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的實際預測圖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24B56-21D8-4F52-A246-8A65CD6C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2469"/>
            <a:ext cx="9291320" cy="10459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能夠準確預測隨機微分方程的結果，與真值幾乎重合。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FE71ECE-D799-411D-8A23-BB9A765B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42" y="2636103"/>
            <a:ext cx="9746915" cy="3423672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E2B78-CDD3-4A72-9C94-1256DD63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74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實作一：學習正弦函數微分算子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d/dx[sin(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 = a*cos(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05" y="1775177"/>
            <a:ext cx="5327989" cy="4439990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87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實作二：學習正弦函數積分算子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∫sin(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dx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-cos(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)/a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8501" y="1805093"/>
            <a:ext cx="5354998" cy="4462497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16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實作三：學習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微分算子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d/dx[</a:t>
            </a:r>
            <a:r>
              <a:rPr lang="el-GR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 = a*</a:t>
            </a:r>
            <a:r>
              <a:rPr lang="el-GR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)*(1-</a:t>
            </a:r>
            <a:r>
              <a:rPr lang="el-GR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1478" y="1951859"/>
            <a:ext cx="5970004" cy="4293427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10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實作四：學習指數算子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a*sin(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bx+c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)+d → 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exp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(a*sin(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bx+c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)+d)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1749" y="1853363"/>
            <a:ext cx="5388501" cy="4490418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93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409D3-705E-4902-BA3C-E57174FA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F42FE-7381-4889-9285-8C7AFFF9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相比於函數逼近，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這類算子學習的方法目標是解決一類問題。比如我們想解決有源的熱傳導方程，則給出成百上千種熱源的表達函數作為輸入，一旦訓練完成後，這個模型則可以解決這個定義域內的所有有源熱傳導問題。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Fourier neural operator(FNO)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的出現，進一步將算子學習再度推上熱點，而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花重金研究出來的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FourcastNet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則可以說是把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FNO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推向了實際應用。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BD6FA-B4D0-49A6-8880-4E6710B2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3C5D6F-6287-4C51-BF60-C3010A58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02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6CF63-99C9-4C4C-8C86-E9EADCD2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算子學習實際案例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FourCastNet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D492403-8EC8-4FC5-9A8E-95B67236A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611BB-1165-4ED8-B46B-BD464F75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D30009-C185-40A3-8C56-61446511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0961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D070DD-9F29-4306-8286-C9868B76B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7" y="245534"/>
            <a:ext cx="10793465" cy="602826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D20457-653B-470B-AEDB-705796DD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F82A6CC-DB3D-4BBC-89AD-0EF601E4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58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37F9-1E8D-4CB8-A95F-510FB326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AB9BB-00BB-4D2F-82B9-B7848F5A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[1] </a:t>
            </a:r>
            <a:r>
              <a:rPr lang="en-US" altLang="zh-TW" sz="2000" b="1" dirty="0"/>
              <a:t>Learning nonlinear operators via </a:t>
            </a:r>
            <a:r>
              <a:rPr lang="en-US" altLang="zh-TW" sz="2000" b="1" dirty="0" err="1"/>
              <a:t>DeepONet</a:t>
            </a:r>
            <a:r>
              <a:rPr lang="en-US" altLang="zh-TW" sz="2000" b="1" dirty="0"/>
              <a:t> based on the universal approximation theorem of operators </a:t>
            </a:r>
            <a:r>
              <a:rPr lang="en-US" altLang="zh-TW" sz="2000" dirty="0"/>
              <a:t>https://www.nature.com/articles/s42256-021-00302-5</a:t>
            </a:r>
          </a:p>
          <a:p>
            <a:r>
              <a:rPr lang="en-US" altLang="zh-TW" sz="2000" dirty="0"/>
              <a:t>[2] </a:t>
            </a:r>
            <a:r>
              <a:rPr lang="en-US" altLang="zh-TW" sz="2000" b="1" dirty="0"/>
              <a:t>Physics-informed machine learning </a:t>
            </a:r>
            <a:r>
              <a:rPr lang="en-US" altLang="zh-TW" sz="2000" dirty="0"/>
              <a:t>https://www.nature.com/articles/s42254-021-00314-5</a:t>
            </a:r>
          </a:p>
          <a:p>
            <a:r>
              <a:rPr lang="en-US" altLang="zh-TW" sz="2000" dirty="0"/>
              <a:t>[3] </a:t>
            </a:r>
            <a:r>
              <a:rPr lang="en-US" altLang="zh-TW" sz="2000" b="1" dirty="0"/>
              <a:t>AI</a:t>
            </a:r>
            <a:r>
              <a:rPr lang="zh-TW" altLang="en-US" sz="2000" b="1" dirty="0"/>
              <a:t>与</a:t>
            </a:r>
            <a:r>
              <a:rPr lang="en-US" altLang="zh-TW" sz="2000" b="1" dirty="0"/>
              <a:t>PDE</a:t>
            </a:r>
            <a:r>
              <a:rPr lang="zh-TW" altLang="en-US" sz="2000" b="1" dirty="0"/>
              <a:t>（三）：大概是最好懂的</a:t>
            </a:r>
            <a:r>
              <a:rPr lang="en-US" altLang="zh-TW" sz="2000" b="1" dirty="0" err="1"/>
              <a:t>DeepONet</a:t>
            </a:r>
            <a:r>
              <a:rPr lang="zh-TW" altLang="en-US" sz="2000" b="1" dirty="0"/>
              <a:t>模型解析</a:t>
            </a:r>
            <a:r>
              <a:rPr lang="en-US" altLang="zh-TW" sz="2000" dirty="0"/>
              <a:t>https://zhuanlan.zhihu.com/p/514148390</a:t>
            </a:r>
          </a:p>
          <a:p>
            <a:r>
              <a:rPr lang="en-US" altLang="zh-TW" sz="2000" dirty="0"/>
              <a:t>[4] </a:t>
            </a:r>
            <a:r>
              <a:rPr lang="en-US" altLang="zh-TW" sz="2000" b="1" i="0" dirty="0" err="1">
                <a:solidFill>
                  <a:srgbClr val="242424"/>
                </a:solidFill>
                <a:effectLst/>
                <a:latin typeface="sohne"/>
              </a:rPr>
              <a:t>DeepONet</a:t>
            </a:r>
            <a:r>
              <a:rPr lang="en-US" altLang="zh-TW" sz="2000" b="1" i="0" dirty="0">
                <a:solidFill>
                  <a:srgbClr val="242424"/>
                </a:solidFill>
                <a:effectLst/>
                <a:latin typeface="sohne"/>
              </a:rPr>
              <a:t>: Can Deep Learning finally tame Nonlinear Operators? </a:t>
            </a:r>
            <a:r>
              <a:rPr lang="en-US" altLang="zh-TW" sz="2000" dirty="0"/>
              <a:t>https://medium.com/data-science-collective/deeponet-can-deep-learning-finally-tame-nonlinear-operators-738721dcd6bf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C28B9B-6372-4C4D-97BF-EF312B49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D8817-88BA-4465-BA61-1A2E311D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09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01544-758A-4794-80BE-1BE25513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30535-4815-4F4E-B456-54F2BAC8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6A6C6B-4836-4A52-9C70-73C19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44F441-7C63-4466-B834-327AE02E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25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5227E-0FF3-448E-A1FB-0D3D3EC5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研究背景與問題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D17CE-F8CA-4EA7-9DAC-565FAF09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傳統神經網路處理輸入點資料（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x→y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），無法處理「函數對函數」的關係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在許多科學應用中，我們要學的是算子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G: u(x) → u(y)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論文核心貢獻提出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架構，以兩個子網實現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universal operator approximation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驗證其可學習微分方程解算子，泛化能力遠優於傳統模型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D1463C-D577-4453-8331-F956AFF9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45ADF-CBC5-43E0-A39C-559121B6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08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0B9C2-F9B3-4B4A-A6B0-083D1770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什麼是算子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3CD9F-5D6D-4616-9B12-45F2CC9E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算子定義：從函數空間到函數空間的映射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G: X → Y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例子：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微分算子：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 = du/dx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積分算子：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 = ∫₀ˣ u(τ)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*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解偏微分方程：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G(f) = 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 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²u = f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為什麼重要：許多科學計算問題本質上是算子學習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C38A9D-2B5E-4E9D-8F60-0228FA54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A692C-5D66-4886-A636-10D558F8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2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8C8C9-D9E1-4717-B8E7-3FB4CDE8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學習算子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22B2A-A0A6-4CD5-883D-0BD4D8FC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06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你有一個輸入函數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你想用一個算子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來轉換這個函數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作用於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後，會得到一個新的輸出函數，我們稱之為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= G(u)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你現在想知道這個輸出函數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在某個特定點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上的值是多少。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這個值就是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，或者寫成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G(u)(y)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1A0B2C-B363-41AA-936D-5CDAED74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542771-55E6-4FF8-8662-EAB3F0F21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82" y="2306747"/>
            <a:ext cx="6314085" cy="3188648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5404D-73C6-4F93-B789-F221586A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8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89822-17C7-4865-A0AD-F971840B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例子：學習微分算子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2DFE2C-1828-4435-918D-EDF78E0B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假設我們要學習的算子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是一個微分算子，也就是求導數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d/dx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u(x) = x²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一個拋物線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得到輸出函數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s(t) = 2t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為自變量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輸出函數的自變量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：我們想知道這個輸出函數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s(t)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在某個具體點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上的值是多少。比如，我們想知道輸出函數在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這一點的值。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G(u)(y)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輸出函數在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點的值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把具體的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值代入到輸出函數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s(t) = 2t)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中計算得到的結果。如果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G(u)(3)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s(3) = 2 * 3 = 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729E5-4485-4F82-8016-2D8714AA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ECA4-07F3-40BE-BF95-C5E505C6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78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E6FD8-AEDB-4177-8717-A744080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的雙網路架構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A2153-54B9-4E32-B913-878B14DA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842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Network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分支網路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輸入：輸入函數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u(x)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在一系列感測器位置的函數值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功能：編碼輸入函數的訊息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輸出：一組編碼向量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通常維度為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Trunk Network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主幹網路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輸入：查詢位置的座標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功能：編碼輸出位置的訊息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輸出：一組基函數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通常維度為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組合機制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最終輸出計算：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G(u)(y) = Σᵢ₌₁ᵖ bᵢ(u) * tᵢ(y) + b₀</a:t>
            </a:r>
          </a:p>
          <a:p>
            <a:pPr lvl="1"/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bᵢ(u) 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Branch Network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的第</a:t>
            </a:r>
            <a:r>
              <a:rPr lang="en-US" altLang="zh-TW" sz="16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個輸出</a:t>
            </a:r>
            <a:endParaRPr lang="en-US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tᵢ(y) 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Trunk Network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的第</a:t>
            </a:r>
            <a:r>
              <a:rPr lang="en-US" altLang="zh-TW" sz="16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個輸出</a:t>
            </a:r>
            <a:endParaRPr lang="en-US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b₀ 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是偏置項</a:t>
            </a:r>
          </a:p>
          <a:p>
            <a:pPr marL="0" indent="0">
              <a:buNone/>
            </a:pP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2129D-FEF6-43DC-A138-3215BB9F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90C93-6C01-48C3-A1B2-FF9BEEC2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0B4483-95EB-40A9-897F-A80B5AEC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98974"/>
            <a:ext cx="5376212" cy="40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3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474C-1398-4BED-AD1E-C2D193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輸入輸出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D2BA41E-7296-4B39-8008-0E1380E4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5114" y="1951758"/>
            <a:ext cx="5810752" cy="30622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9874-14E7-4D5B-B9DD-E2ACC49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C33B79-AF88-49D5-B47A-C607E3C2F29A}"/>
                  </a:ext>
                </a:extLst>
              </p:cNvPr>
              <p:cNvSpPr txBox="1"/>
              <p:nvPr/>
            </p:nvSpPr>
            <p:spPr>
              <a:xfrm>
                <a:off x="838201" y="1688040"/>
                <a:ext cx="5739062" cy="4530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假設我們要學習算子 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u ↦ G(u)</a:t>
                </a: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1.Branch Network: φ: </a:t>
                </a:r>
                <a14:m>
                  <m:oMath xmlns:m="http://schemas.openxmlformats.org/officeDocument/2006/math"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ᵐ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ᵖ</m:t>
                    </m:r>
                  </m:oMath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輸入：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[u(x₁), u(x₂), ..., u(xₘ)] </a:t>
                </a:r>
              </a:p>
              <a:p>
                <a:pPr indent="304800"/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在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個感測器點的函數值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輸出：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[b₁, b₂, ..., bₚ]</a:t>
                </a:r>
              </a:p>
              <a:p>
                <a:pPr indent="304800"/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2.Trunk Network: ψ: </a:t>
                </a:r>
                <a14:m>
                  <m:oMath xmlns:m="http://schemas.openxmlformats.org/officeDocument/2006/math"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ᵈ</m:t>
                    </m:r>
                  </m:oMath>
                </a14:m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ᵖ</m:t>
                    </m:r>
                  </m:oMath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輸入：</a:t>
                </a:r>
                <a14:m>
                  <m:oMath xmlns:m="http://schemas.openxmlformats.org/officeDocument/2006/math"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∈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ᵈ </m:t>
                    </m:r>
                  </m:oMath>
                </a14:m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查詢點座標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輸出：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[t₁, t₂, ..., tₚ]</a:t>
                </a:r>
              </a:p>
              <a:p>
                <a:pPr indent="304800"/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3. 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最終輸出： 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G(u)(y) = Σᵢ₌₁ᵖ bᵢ(u) * tᵢ(y) + b₀</a:t>
                </a:r>
              </a:p>
              <a:p>
                <a:endParaRPr lang="zh-TW" altLang="zh-TW" sz="24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C33B79-AF88-49D5-B47A-C607E3C2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88040"/>
                <a:ext cx="5739062" cy="4530215"/>
              </a:xfrm>
              <a:prstGeom prst="rect">
                <a:avLst/>
              </a:prstGeom>
              <a:blipFill>
                <a:blip r:embed="rId4"/>
                <a:stretch>
                  <a:fillRect l="-1169"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A52C98-07FE-4462-A6A8-E9BED70E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05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D742D-B7A0-4D39-B8AC-C929310C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10FF0A-B30A-49B8-A996-33D7A0F28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93" y="1846263"/>
            <a:ext cx="6121940" cy="402272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93ED8-2F8E-4B0D-9EE8-4893B308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76D389-980C-45D7-9515-8A4D025B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23573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1633</TotalTime>
  <Words>3322</Words>
  <Application>Microsoft Office PowerPoint</Application>
  <PresentationFormat>寬螢幕</PresentationFormat>
  <Paragraphs>265</Paragraphs>
  <Slides>29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sohne</vt:lpstr>
      <vt:lpstr>微軟正黑體</vt:lpstr>
      <vt:lpstr>Arial</vt:lpstr>
      <vt:lpstr>Calibri</vt:lpstr>
      <vt:lpstr>Calibri Light</vt:lpstr>
      <vt:lpstr>Cambria Math</vt:lpstr>
      <vt:lpstr>Wingdings</vt:lpstr>
      <vt:lpstr>回顧</vt:lpstr>
      <vt:lpstr>Learning nonlinear operators via DeepONet based on the universal approximation theorem of operators  基於算子普遍逼近定理的DeepONet 非線性算子學習</vt:lpstr>
      <vt:lpstr>Outline</vt:lpstr>
      <vt:lpstr>研究背景與問題</vt:lpstr>
      <vt:lpstr>什麼是算子(Operator)？</vt:lpstr>
      <vt:lpstr>學習算子G</vt:lpstr>
      <vt:lpstr>例子：學習微分算子G</vt:lpstr>
      <vt:lpstr>DeepONet 的雙網路架構</vt:lpstr>
      <vt:lpstr>輸入輸出</vt:lpstr>
      <vt:lpstr>算子的通用近似定理</vt:lpstr>
      <vt:lpstr>算子的通用近似定理</vt:lpstr>
      <vt:lpstr>訓練數據</vt:lpstr>
      <vt:lpstr>訓練數據來源1- Gaussian random field</vt:lpstr>
      <vt:lpstr>訓練數據來源2- Chebyshev polynomial</vt:lpstr>
      <vt:lpstr>算子的通用近似定理收斂性</vt:lpstr>
      <vt:lpstr>算子的通用近似定理收斂性</vt:lpstr>
      <vt:lpstr>算子的通用近似定理收斂性</vt:lpstr>
      <vt:lpstr>驗證一：Antiderivative Operator</vt:lpstr>
      <vt:lpstr>驗證二：Fractional Derivative</vt:lpstr>
      <vt:lpstr>應用實驗一：訓練動力系統(重力擺模型)</vt:lpstr>
      <vt:lpstr>應用實驗二：學習隨機 ODE/PDE 的實際預測圖</vt:lpstr>
      <vt:lpstr>實作一：學習正弦函數微分算子:  d/dx[sin(ax+b)] = a*cos(ax+b)</vt:lpstr>
      <vt:lpstr>實作二：學習正弦函數積分算子:  ∫sin(ax+b)dx = -cos(ax+b)/a</vt:lpstr>
      <vt:lpstr>實作三：學習sigmoid微分算子: d/dx[σ(ax+b)] = a*σ(ax+b)*(1-σ(ax+b))</vt:lpstr>
      <vt:lpstr>實作四：學習指數算子:  a*sin(bx+c)+d → exp(a*sin(bx+c)+d) </vt:lpstr>
      <vt:lpstr>總結</vt:lpstr>
      <vt:lpstr>算子學習實際案例-FourCastNet nVIDIA</vt:lpstr>
      <vt:lpstr>PowerPoint 簡報</vt:lpstr>
      <vt:lpstr>參考文獻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信中 張</dc:creator>
  <cp:lastModifiedBy>信中 張</cp:lastModifiedBy>
  <cp:revision>235</cp:revision>
  <dcterms:created xsi:type="dcterms:W3CDTF">2025-06-01T17:00:58Z</dcterms:created>
  <dcterms:modified xsi:type="dcterms:W3CDTF">2025-06-05T02:32:25Z</dcterms:modified>
</cp:coreProperties>
</file>