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75" r:id="rId3"/>
    <p:sldId id="263" r:id="rId4"/>
    <p:sldId id="258" r:id="rId5"/>
    <p:sldId id="267" r:id="rId6"/>
    <p:sldId id="288" r:id="rId7"/>
    <p:sldId id="276" r:id="rId8"/>
    <p:sldId id="261" r:id="rId9"/>
    <p:sldId id="277" r:id="rId10"/>
    <p:sldId id="278" r:id="rId11"/>
    <p:sldId id="281" r:id="rId12"/>
    <p:sldId id="282" r:id="rId13"/>
    <p:sldId id="283" r:id="rId14"/>
    <p:sldId id="284" r:id="rId15"/>
    <p:sldId id="285" r:id="rId16"/>
    <p:sldId id="286" r:id="rId17"/>
    <p:sldId id="287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7BD0E-E044-4C3B-9DB0-59602E36DF0F}" type="datetimeFigureOut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93BE3-FAB6-46A6-99D5-FE9923058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494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161853-34B8-4D90-A0FA-2B9B7D3C7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3069C76-2A50-47BF-8DBA-EA31B18F9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D01BF1-D981-41C6-B15B-00DE583B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5C7C-DA93-489B-BCCD-339280CFC1A0}" type="datetime1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3E5D3C-0BD6-4404-9D88-67B52841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C9D92C-1BE8-46E9-AC99-9B6458F8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1351-A191-4FCD-BC78-DE1D92F0A9AE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024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404215-29C3-4E1E-9789-66F8EDE7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5207F1-5A1D-41D0-A731-882A73CA9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A3E136-DCBE-467C-8ECE-B55A34609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C0D5-0422-4754-9B2C-656BCE82E935}" type="datetime1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A44067-29EC-478D-9901-280D3E89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5125BB-C068-414C-BD96-AFE3E846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1351-A191-4FCD-BC78-DE1D92F0A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03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CC9C378-D150-4FB0-8E2D-8399BB86C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ABA6AB3-8FF3-40AC-B574-756515A97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28ACB4-2F76-4881-9D42-496B2152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5FC2-57B5-4D93-948E-13D0DA17044A}" type="datetime1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954039-9347-48E4-AF65-BD2DB1947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221A8B-99DE-45F3-ACFF-F51718EA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1351-A191-4FCD-BC78-DE1D92F0A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45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5EFC1C-6F99-4475-A396-9D19E6E1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1772B9-B865-4A2C-A026-4B31F8D0A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7CBC68-C041-49EC-9C8E-2998E162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9C52-694F-4082-9D0E-DC4AE08B5DBD}" type="datetime1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A9DBB0-CCBB-41AE-99C6-EB6820E2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3D0C7F-B1B7-4234-9293-9ADF5375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1351-A191-4FCD-BC78-DE1D92F0A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87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C9D808-A7C6-4BE5-9303-417989271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84F875-85EF-4AE5-A86A-1BAFB70EB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997933-6EFC-4391-ADCA-B35B0E88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EA32-CF74-4608-AB61-EC30289C29BD}" type="datetime1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868B35-09E1-4655-B1E0-8F5E16D0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8F81AA-4FD3-4894-8E79-81E51D47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1351-A191-4FCD-BC78-DE1D92F0A9AE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069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903205-38DB-4503-A8F9-7065E487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0E1574-9116-40A0-8D48-6FA958BCD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3ADF75-7692-40D7-8A57-63D6DBBC4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45B9F3-9D80-4E7A-BAEC-A7F107D9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991F8-0484-4929-A12A-2958968B9C42}" type="datetime1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0B1E4F-0394-4AFB-87D5-303BDB8C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B5CEF7-896B-4E26-AE0F-D6424298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1351-A191-4FCD-BC78-DE1D92F0A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74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C6F0A7-1412-40A4-BCD7-F11138BF2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C3BAE2-2CD5-454C-92A9-393528B72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9C0C1A-7727-4D26-A495-1F8173A98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63551B9-7888-4FA3-8286-7214B13D9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A53F59D-7571-48C5-9A17-8BF7788E4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D58527C-64A0-466E-842B-A971033A0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5DC3-F7B9-4A89-A2A0-2E2A6D1D980B}" type="datetime1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0D7A0F9-ABC8-49AD-A980-152260A3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62E6844-7D2F-4CCF-8834-9CBF1BFF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1351-A191-4FCD-BC78-DE1D92F0A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4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E8E80B-4316-44BD-B607-A04AC773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2D4A251-6DB9-497B-8DC5-71129C7A8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B0A0-CB51-4EA9-912B-FFCEDA3184CB}" type="datetime1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5CCD19E-0777-4A5C-BDE5-4CDD94DA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56B3B7-DF06-430E-A569-A6231712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1351-A191-4FCD-BC78-DE1D92F0A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53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0F50317-2DBD-4B90-9410-EE146ECD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D770-FB97-4BC0-B478-A9C79709AF4C}" type="datetime1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A895BD1-1B4F-4BF7-8AD9-3F56E580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44EF6F-11C4-4B0D-9E53-E9396ABC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1351-A191-4FCD-BC78-DE1D92F0A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31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3B67D-7F1E-40AE-B5D5-3F4D9C0B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B32F0A-A6E1-47E8-9FC8-3A733C9F9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02C45E-9479-4F12-AAB1-051508AD1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329489-D30A-4594-BAE9-87B3FDC9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B957-F967-4B6D-870E-B4267DE4C71E}" type="datetime1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7817A7-3DEC-414F-8967-91D1D9A9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FC3060-BCD1-4B5D-9067-FDBFF9D0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1351-A191-4FCD-BC78-DE1D92F0A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31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18E885-C5BE-4BD0-8122-90983111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4F5A850-BEEB-49DF-A3B8-00B296FFA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03701BA-2C42-4F3A-A771-E531EF552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4E2948-66B7-4165-AF95-5698BE04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A502-0A43-4EFE-BCA4-D484723667DE}" type="datetime1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D70996-FE3C-426D-BE80-A94E2BBD3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4CC9A2-A9C7-4C18-9841-749403C3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1351-A191-4FCD-BC78-DE1D92F0A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06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CE3164A-3480-4E68-AACE-5B3112A6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B59BF2-62B7-44F8-838E-4D534C2D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F8F653-C779-4A2B-80EC-D8EE20F56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8B510-37D8-4C39-B0EC-C8199D508F20}" type="datetime1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4AC2A3-EAE7-4A2B-9421-D83EDB86C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84CA15-044C-44B6-A6B7-B8CB0166F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51351-A191-4FCD-BC78-DE1D92F0A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70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8D8E13-CE1C-4288-9F1A-93B65AD2D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雷達物件追蹤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91288C-1889-4B1E-93DA-827897B00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9814" y="4560826"/>
            <a:ext cx="9144000" cy="165576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學生：張信中</a:t>
            </a:r>
            <a:endParaRPr lang="en-US" altLang="zh-TW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指導教授：黃文吉教授</a:t>
            </a:r>
            <a:endParaRPr lang="en-US" altLang="zh-TW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日期：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4/15</a:t>
            </a:r>
            <a:endParaRPr lang="zh-TW" altLang="en-US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2649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A2B48-6DB7-4C62-B508-F5F994CF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建立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Cost Matrix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，計算追蹤中的目標（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A, B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）和新目標（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C, D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）之間的距離：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𝑐𝑜𝑠𝑡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 r="-35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A1106B35-5B92-4691-B46E-4CC057112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539949"/>
              </p:ext>
            </p:extLst>
          </p:nvPr>
        </p:nvGraphicFramePr>
        <p:xfrm>
          <a:off x="838200" y="3720317"/>
          <a:ext cx="10848513" cy="124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242">
                  <a:extLst>
                    <a:ext uri="{9D8B030D-6E8A-4147-A177-3AD203B41FA5}">
                      <a16:colId xmlns:a16="http://schemas.microsoft.com/office/drawing/2014/main" val="3626930389"/>
                    </a:ext>
                  </a:extLst>
                </a:gridCol>
                <a:gridCol w="4285658">
                  <a:extLst>
                    <a:ext uri="{9D8B030D-6E8A-4147-A177-3AD203B41FA5}">
                      <a16:colId xmlns:a16="http://schemas.microsoft.com/office/drawing/2014/main" val="718450935"/>
                    </a:ext>
                  </a:extLst>
                </a:gridCol>
                <a:gridCol w="4671613">
                  <a:extLst>
                    <a:ext uri="{9D8B030D-6E8A-4147-A177-3AD203B41FA5}">
                      <a16:colId xmlns:a16="http://schemas.microsoft.com/office/drawing/2014/main" val="1071424979"/>
                    </a:ext>
                  </a:extLst>
                </a:gridCol>
              </a:tblGrid>
              <a:tr h="33668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 (26.10, 0.0001)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 (9.10, -0.0040)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732440"/>
                  </a:ext>
                </a:extLst>
              </a:tr>
              <a:tr h="5171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 (26.25, 0.0000)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√((26.25-26.10)² + (0.0000-0.0001)²) ≈ 0.15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√((26.25-9.10)² + (0.0000+0.0040)²) ≈ 17.15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488416"/>
                  </a:ext>
                </a:extLst>
              </a:tr>
              <a:tr h="299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B (9.22, -0.0036)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√((9.22-26.10)² + (-0.0036-0.0001)²) ≈ 16.88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√((9.22-9.10)² + (-0.0036+0.0040)²) ≈ 0.12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600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F28FE37-FACA-4454-9CC2-03210584DC80}"/>
                  </a:ext>
                </a:extLst>
              </p:cNvPr>
              <p:cNvSpPr txBox="1"/>
              <p:nvPr/>
            </p:nvSpPr>
            <p:spPr>
              <a:xfrm>
                <a:off x="838200" y="5338583"/>
                <a:ext cx="9815004" cy="1454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Range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距離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(cm)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Doppler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速度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(cm/s)                  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⇒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𝐶𝑜𝑠𝑡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𝑀𝑎𝑡𝑟𝑖𝑥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0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.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1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1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7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.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1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1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6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.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8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0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.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1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zh-TW" altLang="en-US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𝜔</m:t>
                        </m:r>
                      </m:e>
                      <m:sub>
                        <m:r>
                          <a:rPr lang="zh-TW" altLang="en-US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sz="2400" dirty="0"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zh-TW" altLang="en-US" sz="24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𝜔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𝐷</m:t>
                        </m:r>
                      </m:sub>
                    </m:sSub>
                    <m:r>
                      <a:rPr lang="zh-TW" altLang="en-US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​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：兩者的加權係數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F28FE37-FACA-4454-9CC2-03210584D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38583"/>
                <a:ext cx="9815004" cy="1454309"/>
              </a:xfrm>
              <a:prstGeom prst="rect">
                <a:avLst/>
              </a:prstGeom>
              <a:blipFill>
                <a:blip r:embed="rId3"/>
                <a:stretch>
                  <a:fillRect l="-870" t="-2941" b="-88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投影片編號版面配置區 6">
            <a:extLst>
              <a:ext uri="{FF2B5EF4-FFF2-40B4-BE49-F238E27FC236}">
                <a16:creationId xmlns:a16="http://schemas.microsoft.com/office/drawing/2014/main" id="{15A8FD76-10AA-48DD-B3AB-EE74ED14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3195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A2B48-6DB7-4C62-B508-F5F994CF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使用匈牙利算法最小化總成本以進行一對一匹配。舉例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Column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為人，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Row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為任務。 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𝐶𝑜𝑠𝑡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𝑀𝑎𝑡𝑟𝑖𝑥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1. Row Reduction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：每一列都減去該列的最小值。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 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 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列最小值 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1 → 4−1, 1−1, 3−1 = 3, 0, 2</a:t>
                </a:r>
              </a:p>
              <a:p>
                <a:pPr marL="0" indent="0">
                  <a:buNone/>
                </a:pP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 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 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列最小值 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0 → 2, 0, 5</a:t>
                </a:r>
              </a:p>
              <a:p>
                <a:pPr marL="0" indent="0">
                  <a:buNone/>
                </a:pP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 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 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列最小值 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2 → 3−2, 2−2, 2−2 = 1, 0, 0</a:t>
                </a:r>
              </a:p>
              <a:p>
                <a:pPr marL="0" indent="0">
                  <a:buNone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6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𝐶𝑜𝑠𝑡</m:t>
                      </m:r>
                      <m:r>
                        <a:rPr lang="en-US" altLang="zh-TW" sz="26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6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𝑀𝑎𝑡𝑟𝑖𝑥</m:t>
                      </m:r>
                      <m:r>
                        <a:rPr lang="en-US" altLang="zh-TW" sz="26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6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6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6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6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6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6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6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6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6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6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6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638" t="-20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投影片編號版面配置區 6">
            <a:extLst>
              <a:ext uri="{FF2B5EF4-FFF2-40B4-BE49-F238E27FC236}">
                <a16:creationId xmlns:a16="http://schemas.microsoft.com/office/drawing/2014/main" id="{15A8FD76-10AA-48DD-B3AB-EE74ED14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7685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A2B48-6DB7-4C62-B508-F5F994CF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 lnSpcReduction="10000"/>
              </a:bodyPr>
              <a:lstStyle/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𝐶𝑜𝑠𝑡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𝑀𝑎𝑡𝑟𝑖𝑥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2. Column Reduction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：每一行都減去該列的最小值。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行最小值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1 → 3−1, 2−1, 1−1 = 2, 1, 0</a:t>
                </a: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行最小值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0 →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不變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行最小值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0 →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不變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𝐶𝑜𝑠𝑡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𝑀𝑎𝑡𝑟𝑖𝑥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投影片編號版面配置區 6">
            <a:extLst>
              <a:ext uri="{FF2B5EF4-FFF2-40B4-BE49-F238E27FC236}">
                <a16:creationId xmlns:a16="http://schemas.microsoft.com/office/drawing/2014/main" id="{15A8FD76-10AA-48DD-B3AB-EE74ED14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821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A2B48-6DB7-4C62-B508-F5F994CF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/>
              </a:bodyPr>
              <a:lstStyle/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𝐶𝑜𝑠𝑡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𝑀𝑎𝑡𝑟𝑖𝑥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3.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畫線覆蓋所有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，看看是否能用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N=3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條線完成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因為畫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column1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和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row2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就能覆蓋所有的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，小於矩陣的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size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，所以必須調整矩陣。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直到最少用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條線才能覆蓋所有的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，這個矩陣才能合格做指派。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投影片編號版面配置區 6">
            <a:extLst>
              <a:ext uri="{FF2B5EF4-FFF2-40B4-BE49-F238E27FC236}">
                <a16:creationId xmlns:a16="http://schemas.microsoft.com/office/drawing/2014/main" id="{15A8FD76-10AA-48DD-B3AB-EE74ED14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21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3924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A2B48-6DB7-4C62-B508-F5F994CF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𝐶𝑜𝑠𝑡</m:t>
                      </m:r>
                      <m:r>
                        <a:rPr lang="en-US" altLang="zh-TW" sz="21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1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𝑀𝑎𝑡𝑟𝑖𝑥</m:t>
                      </m:r>
                      <m:r>
                        <a:rPr lang="en-US" altLang="zh-TW" sz="21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1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1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1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1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1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1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1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1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1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1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1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1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4.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現在用最少的線覆蓋了所有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，但線數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&lt; N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，那就：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找出所有沒被任何線覆蓋的元素，從中找出最小值 𝑚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對矩陣做以下調整：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沒被線蓋到的元素 ➝ 減 𝑚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交叉兩條線的交點 ➝ 加 𝑚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其他元素保持不變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用直線蓋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col1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、橫線蓋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row2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，所以沒蓋到的元素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2, 2, 1, 5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，最小值 𝑚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=1</a:t>
                </a: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調整後的新矩陣：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𝐶𝑜𝑠𝑡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𝑀𝑎𝑡𝑟𝑖𝑥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投影片編號版面配置區 6">
            <a:extLst>
              <a:ext uri="{FF2B5EF4-FFF2-40B4-BE49-F238E27FC236}">
                <a16:creationId xmlns:a16="http://schemas.microsoft.com/office/drawing/2014/main" id="{15A8FD76-10AA-48DD-B3AB-EE74ED14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22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6779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A2B48-6DB7-4C62-B508-F5F994CF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9320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𝐶𝑜𝑠𝑡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𝑀𝑎𝑡𝑟𝑖𝑥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：指派（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assignment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我們要從這些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中選出一組 互不衝突（每列每行只能出現一次）的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</a:p>
              <a:p>
                <a:pPr marL="0" indent="0">
                  <a:buNone/>
                </a:pP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最終指派結果：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最小總成本：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dirty="0"/>
                      <m:t>C</m:t>
                    </m:r>
                    <m:r>
                      <m:rPr>
                        <m:nor/>
                      </m:rPr>
                      <a:rPr lang="en-US" altLang="zh-TW" sz="2400" dirty="0"/>
                      <m:t>[0][1] +</m:t>
                    </m:r>
                    <m:r>
                      <m:rPr>
                        <m:nor/>
                      </m:rPr>
                      <a:rPr lang="en-US" altLang="zh-TW" sz="2400" dirty="0"/>
                      <m:t>C</m:t>
                    </m:r>
                    <m:r>
                      <m:rPr>
                        <m:nor/>
                      </m:rPr>
                      <a:rPr lang="en-US" altLang="zh-TW" sz="2400" dirty="0"/>
                      <m:t>[1][0]+</m:t>
                    </m:r>
                    <m:r>
                      <m:rPr>
                        <m:nor/>
                      </m:rPr>
                      <a:rPr lang="en-US" altLang="zh-TW" sz="2400" dirty="0"/>
                      <m:t>C</m:t>
                    </m:r>
                    <m:r>
                      <m:rPr>
                        <m:nor/>
                      </m:rPr>
                      <a:rPr lang="en-US" altLang="zh-TW" sz="2400" dirty="0"/>
                      <m:t>[2][2]=5</m:t>
                    </m:r>
                  </m:oMath>
                </a14:m>
                <a:endParaRPr lang="zh-TW" altLang="en-US" sz="2400" dirty="0"/>
              </a:p>
              <a:p>
                <a:pPr marL="0" indent="0">
                  <a:buNone/>
                </a:pP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932054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投影片編號版面配置區 6">
            <a:extLst>
              <a:ext uri="{FF2B5EF4-FFF2-40B4-BE49-F238E27FC236}">
                <a16:creationId xmlns:a16="http://schemas.microsoft.com/office/drawing/2014/main" id="{15A8FD76-10AA-48DD-B3AB-EE74ED14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CAABA16-F629-40A3-99F4-490DF956A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383900"/>
              </p:ext>
            </p:extLst>
          </p:nvPr>
        </p:nvGraphicFramePr>
        <p:xfrm>
          <a:off x="3438865" y="4210209"/>
          <a:ext cx="57406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88">
                  <a:extLst>
                    <a:ext uri="{9D8B030D-6E8A-4147-A177-3AD203B41FA5}">
                      <a16:colId xmlns:a16="http://schemas.microsoft.com/office/drawing/2014/main" val="944215338"/>
                    </a:ext>
                  </a:extLst>
                </a:gridCol>
                <a:gridCol w="1793290">
                  <a:extLst>
                    <a:ext uri="{9D8B030D-6E8A-4147-A177-3AD203B41FA5}">
                      <a16:colId xmlns:a16="http://schemas.microsoft.com/office/drawing/2014/main" val="2194942403"/>
                    </a:ext>
                  </a:extLst>
                </a:gridCol>
                <a:gridCol w="2636668">
                  <a:extLst>
                    <a:ext uri="{9D8B030D-6E8A-4147-A177-3AD203B41FA5}">
                      <a16:colId xmlns:a16="http://schemas.microsoft.com/office/drawing/2014/main" val="1272255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人（列）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任務（行）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原始成本矩陣中的值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548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 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任務 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C[0][1] = 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21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 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任務 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C[1][0] = 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2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 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任務 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C[2][2] = 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94689"/>
                  </a:ext>
                </a:extLst>
              </a:tr>
            </a:tbl>
          </a:graphicData>
        </a:graphic>
      </p:graphicFrame>
      <p:sp>
        <p:nvSpPr>
          <p:cNvPr id="6" name="橢圓 5">
            <a:extLst>
              <a:ext uri="{FF2B5EF4-FFF2-40B4-BE49-F238E27FC236}">
                <a16:creationId xmlns:a16="http://schemas.microsoft.com/office/drawing/2014/main" id="{30C9C6B1-DB96-483C-B955-8155D8CE52C1}"/>
              </a:ext>
            </a:extLst>
          </p:cNvPr>
          <p:cNvSpPr/>
          <p:nvPr/>
        </p:nvSpPr>
        <p:spPr>
          <a:xfrm>
            <a:off x="6942338" y="1610280"/>
            <a:ext cx="363984" cy="3994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98A6555-E45E-49AA-A664-D14258981077}"/>
              </a:ext>
            </a:extLst>
          </p:cNvPr>
          <p:cNvSpPr/>
          <p:nvPr/>
        </p:nvSpPr>
        <p:spPr>
          <a:xfrm>
            <a:off x="7414334" y="2329813"/>
            <a:ext cx="363984" cy="3994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1F49457-64CE-4A97-A118-7062A9538670}"/>
              </a:ext>
            </a:extLst>
          </p:cNvPr>
          <p:cNvSpPr/>
          <p:nvPr/>
        </p:nvSpPr>
        <p:spPr>
          <a:xfrm>
            <a:off x="6446668" y="1944097"/>
            <a:ext cx="363984" cy="3994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97137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0F3192-97EC-433D-BAAC-92E9889A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7A3B32A-0C8B-477C-8292-FCC9B0987B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TW" altLang="en-US" sz="2800" dirty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回到雷達多目標偵測</a:t>
                </a:r>
                <a:endParaRPr lang="en-US" altLang="zh-TW" sz="2800" dirty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𝐶𝑜𝑠𝑡</m:t>
                      </m:r>
                      <m:r>
                        <a:rPr lang="en-US" altLang="zh-TW" sz="28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8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𝑀𝑎𝑡𝑟𝑖𝑥</m:t>
                      </m:r>
                      <m:r>
                        <a:rPr lang="en-US" altLang="zh-TW" sz="28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7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.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6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.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8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sz="2800" b="0" dirty="0">
                    <a:ea typeface="微軟正黑體" panose="020B0604030504040204" pitchFamily="34" charset="-120"/>
                  </a:rPr>
                  <a:t> 經過匈牙利算法後</a:t>
                </a:r>
                <a14:m>
                  <m:oMath xmlns:m="http://schemas.openxmlformats.org/officeDocument/2006/math">
                    <m:r>
                      <a:rPr lang="en-US" altLang="zh-TW" sz="28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⇒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𝐶𝑜𝑠𝑡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𝑀𝑎𝑡𝑟𝑖𝑥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8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1</m:t>
                              </m:r>
                              <m:r>
                                <a:rPr lang="en-US" altLang="zh-TW" sz="280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1</m:t>
                              </m:r>
                              <m:r>
                                <a:rPr lang="en-US" altLang="zh-TW" sz="280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6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.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76</m:t>
                              </m:r>
                            </m: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2800" dirty="0"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dirty="0">
                    <a:ea typeface="微軟正黑體" panose="020B0604030504040204" pitchFamily="34" charset="-120"/>
                  </a:rPr>
                  <a:t>完成指派</a:t>
                </a:r>
                <a:endParaRPr lang="en-US" altLang="zh-TW" sz="2800" dirty="0">
                  <a:ea typeface="微軟正黑體" panose="020B0604030504040204" pitchFamily="34" charset="-120"/>
                </a:endParaRPr>
              </a:p>
              <a:p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追蹤中的目標 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為新目標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endParaRPr lang="en-US" altLang="zh-TW" sz="2800" dirty="0">
                  <a:ea typeface="微軟正黑體" panose="020B0604030504040204" pitchFamily="34" charset="-120"/>
                </a:endParaRPr>
              </a:p>
              <a:p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追蹤中的目標 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為新目標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</a:t>
                </a:r>
                <a:endParaRPr lang="en-US" altLang="zh-TW" sz="2800" dirty="0">
                  <a:ea typeface="微軟正黑體" panose="020B0604030504040204" pitchFamily="34" charset="-120"/>
                </a:endParaRPr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7A3B32A-0C8B-477C-8292-FCC9B0987B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36F147AA-5818-4B59-AFB4-84ADA493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0683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31314-F82D-4043-B41C-364F4DA8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CB516B-A0A2-4579-AC08-EEED67187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使用卡爾曼濾波器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6A094E29-FE84-45D9-8A5F-7F64618C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248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C7E164-C26C-4213-B435-66CBBB2D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8E2991-1BC6-450C-B969-B990C374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69619E3-1532-422E-AD04-AC7D66986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棄用</a:t>
            </a:r>
            <a:r>
              <a:rPr lang="en-US" altLang="zh-TW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HDBSCAN</a:t>
            </a:r>
            <a:r>
              <a:rPr lang="zh-TW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改用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DBSCAN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匈牙利算法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147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AE356-2815-42F1-9A24-38ABE415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Range Doppler Map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B90BF2-AF7A-4179-9244-CCB5D39AF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9759" y="1966302"/>
            <a:ext cx="5486411" cy="3657607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700D85C-EFBB-48DD-B4E5-794D420D87AF}"/>
              </a:ext>
            </a:extLst>
          </p:cNvPr>
          <p:cNvSpPr txBox="1"/>
          <p:nvPr/>
        </p:nvSpPr>
        <p:spPr>
          <a:xfrm>
            <a:off x="838200" y="1690688"/>
            <a:ext cx="5638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橫軸：速度（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Velocity, cm/s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負值：物體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靠近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雷達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正值：物體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遠離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雷達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縱軸：距離（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Range, cm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顯示物體與雷達之間的相對距離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顏色：反射訊號強度（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Amplitude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數值範圍約為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越紅色代表反射訊號越強，表示該位置有較明顯的目標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越藍色代表反射訊號弱，表示背景或無明顯物體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/>
          </a:p>
        </p:txBody>
      </p:sp>
      <p:sp>
        <p:nvSpPr>
          <p:cNvPr id="8" name="投影片編號版面配置區 6">
            <a:extLst>
              <a:ext uri="{FF2B5EF4-FFF2-40B4-BE49-F238E27FC236}">
                <a16:creationId xmlns:a16="http://schemas.microsoft.com/office/drawing/2014/main" id="{AB521842-5632-44F3-A0C9-18163DBC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014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AE356-2815-42F1-9A24-38ABE415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CFAR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應用與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Binary Map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B90BF2-AF7A-4179-9244-CCB5D39AF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5200" y="1885619"/>
            <a:ext cx="5374781" cy="4031085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00A2EBA-2345-49A6-86FD-EFC7C5F67CC3}"/>
              </a:ext>
            </a:extLst>
          </p:cNvPr>
          <p:cNvSpPr txBox="1"/>
          <p:nvPr/>
        </p:nvSpPr>
        <p:spPr>
          <a:xfrm>
            <a:off x="1035424" y="2829205"/>
            <a:ext cx="563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圖示：經過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CFAR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處理後的結果，形成一張二值影像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白色：判定為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黑色：判定為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BEB8A77D-E2CD-4713-B3AB-A0075951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026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AE356-2815-42F1-9A24-38ABE415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HDBSCAN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B90BF2-AF7A-4179-9244-CCB5D39AF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5200" y="1885619"/>
            <a:ext cx="5374780" cy="4031085"/>
          </a:xfrm>
        </p:spPr>
      </p:pic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DF426D0E-0564-469B-B83F-1176261A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D30549F-2618-457C-BA74-1C169CDC1C23}"/>
              </a:ext>
            </a:extLst>
          </p:cNvPr>
          <p:cNvSpPr txBox="1"/>
          <p:nvPr/>
        </p:nvSpPr>
        <p:spPr>
          <a:xfrm>
            <a:off x="838200" y="3116331"/>
            <a:ext cx="563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圖示：對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Binary Map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上的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HDBSCAN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判斷有幾個獨立目標，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並標上</a:t>
            </a:r>
            <a:r>
              <a:rPr lang="zh-TW" altLang="fr-FR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各群中心（</a:t>
            </a:r>
            <a:r>
              <a:rPr lang="fr-FR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 </a:t>
            </a:r>
            <a:r>
              <a:rPr lang="fr-FR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Centroids</a:t>
            </a:r>
            <a:r>
              <a:rPr lang="zh-TW" altLang="fr-FR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039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9C59AE-C618-415A-847F-D5BCF477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D03E2C9-70EA-441A-BB3C-B1FFF2B88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312" y="-5250"/>
            <a:ext cx="8574672" cy="6856302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D8DC23-2C67-4B62-BD75-AEE18D2B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1351-A191-4FCD-BC78-DE1D92F0A9A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27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AE356-2815-42F1-9A24-38ABE415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DF426D0E-0564-469B-B83F-1176261A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kal_bin_cfar_dbscan">
            <a:hlinkClick r:id="" action="ppaction://media"/>
            <a:extLst>
              <a:ext uri="{FF2B5EF4-FFF2-40B4-BE49-F238E27FC236}">
                <a16:creationId xmlns:a16="http://schemas.microsoft.com/office/drawing/2014/main" id="{0501BE01-C8B7-4CC0-89AB-ABBC4D6EA86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68687" y="823703"/>
            <a:ext cx="5254625" cy="553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1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AE356-2815-42F1-9A24-38ABE415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計算目標的實際距離與速度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B90BF2-AF7A-4179-9244-CCB5D39AF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5046" y="4007437"/>
            <a:ext cx="5406655" cy="160770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0ACD596-D85F-4C45-B3C2-77A9B4DC2D54}"/>
              </a:ext>
            </a:extLst>
          </p:cNvPr>
          <p:cNvSpPr txBox="1"/>
          <p:nvPr/>
        </p:nvSpPr>
        <p:spPr>
          <a:xfrm>
            <a:off x="838200" y="1724514"/>
            <a:ext cx="703775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RDM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的基本資訊：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圖像大小：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32 x 32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（高度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×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寬度）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軸：距離（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Range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），對應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~ 35 cm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軸：速度（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Doppler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），對應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-0.15 ~ +0.15 cm/s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可以求出目標的實際距離與速度。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D96FED86-C3DE-4DD9-9993-C756B294A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92061" y="3140331"/>
            <a:ext cx="4180277" cy="3135208"/>
          </a:xfrm>
          <a:prstGeom prst="rect">
            <a:avLst/>
          </a:prstGeom>
        </p:spPr>
      </p:pic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5F1D0453-A216-487C-BB6B-92AFA90B8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6044" y="556028"/>
            <a:ext cx="4065510" cy="2710339"/>
          </a:xfrm>
          <a:prstGeom prst="rect">
            <a:avLst/>
          </a:prstGeom>
        </p:spPr>
      </p:pic>
      <p:sp>
        <p:nvSpPr>
          <p:cNvPr id="9" name="投影片編號版面配置區 6">
            <a:extLst>
              <a:ext uri="{FF2B5EF4-FFF2-40B4-BE49-F238E27FC236}">
                <a16:creationId xmlns:a16="http://schemas.microsoft.com/office/drawing/2014/main" id="{F2E92B0F-038D-4D38-ADAF-560F7025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1127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A2B48-6DB7-4C62-B508-F5F994CF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多物件匹配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DD9B68-6448-45F2-9BFF-DAFF5ABA1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前一幀追蹤中有兩個目標：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下一幀（新的一幀）偵測到兩個目標：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66AEBAE1-05E6-4FF8-9CDB-657EC409D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258725"/>
              </p:ext>
            </p:extLst>
          </p:nvPr>
        </p:nvGraphicFramePr>
        <p:xfrm>
          <a:off x="2031998" y="248040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47697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672846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25404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Range(cm)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Doppler (cm/s)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63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26.25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0.0000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4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9.22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-0.0036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17703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D06E55B-F0F6-441C-A65B-E220C82CA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938732"/>
              </p:ext>
            </p:extLst>
          </p:nvPr>
        </p:nvGraphicFramePr>
        <p:xfrm>
          <a:off x="2031997" y="4597877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47697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672846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25404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Range(cm)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Doppler (cm/s)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63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26.10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0.0001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4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9.10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-0.0040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177035"/>
                  </a:ext>
                </a:extLst>
              </a:tr>
            </a:tbl>
          </a:graphicData>
        </a:graphic>
      </p:graphicFrame>
      <p:sp>
        <p:nvSpPr>
          <p:cNvPr id="9" name="投影片編號版面配置區 6">
            <a:extLst>
              <a:ext uri="{FF2B5EF4-FFF2-40B4-BE49-F238E27FC236}">
                <a16:creationId xmlns:a16="http://schemas.microsoft.com/office/drawing/2014/main" id="{4FD09CE1-3E9A-4AC0-AA57-6137E353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539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</TotalTime>
  <Words>942</Words>
  <Application>Microsoft Office PowerPoint</Application>
  <PresentationFormat>寬螢幕</PresentationFormat>
  <Paragraphs>171</Paragraphs>
  <Slides>17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微軟正黑體</vt:lpstr>
      <vt:lpstr>Arial</vt:lpstr>
      <vt:lpstr>Calibri</vt:lpstr>
      <vt:lpstr>Calibri Light</vt:lpstr>
      <vt:lpstr>Cambria Math</vt:lpstr>
      <vt:lpstr>Office 佈景主題</vt:lpstr>
      <vt:lpstr>雷達物件追蹤</vt:lpstr>
      <vt:lpstr>Outline</vt:lpstr>
      <vt:lpstr>Range Doppler Map</vt:lpstr>
      <vt:lpstr>CFAR 應用與 Binary Map</vt:lpstr>
      <vt:lpstr>HDBSCAN</vt:lpstr>
      <vt:lpstr>PowerPoint 簡報</vt:lpstr>
      <vt:lpstr>DEMO</vt:lpstr>
      <vt:lpstr>計算目標的實際距離與速度</vt:lpstr>
      <vt:lpstr>多物件匹配</vt:lpstr>
      <vt:lpstr>匈牙利算法</vt:lpstr>
      <vt:lpstr>匈牙利算法</vt:lpstr>
      <vt:lpstr>匈牙利算法</vt:lpstr>
      <vt:lpstr>匈牙利算法</vt:lpstr>
      <vt:lpstr>匈牙利算法</vt:lpstr>
      <vt:lpstr>匈牙利算法</vt:lpstr>
      <vt:lpstr>匈牙利算法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匈牙利算法</dc:title>
  <dc:creator>信中 張</dc:creator>
  <cp:lastModifiedBy>信中 張</cp:lastModifiedBy>
  <cp:revision>324</cp:revision>
  <dcterms:created xsi:type="dcterms:W3CDTF">2025-03-30T12:13:15Z</dcterms:created>
  <dcterms:modified xsi:type="dcterms:W3CDTF">2025-04-14T10:27:34Z</dcterms:modified>
</cp:coreProperties>
</file>