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58" r:id="rId5"/>
    <p:sldId id="267" r:id="rId6"/>
    <p:sldId id="268" r:id="rId7"/>
    <p:sldId id="264" r:id="rId8"/>
    <p:sldId id="281" r:id="rId9"/>
    <p:sldId id="283" r:id="rId10"/>
    <p:sldId id="284" r:id="rId11"/>
    <p:sldId id="285" r:id="rId12"/>
    <p:sldId id="286" r:id="rId13"/>
    <p:sldId id="287" r:id="rId14"/>
    <p:sldId id="269" r:id="rId15"/>
    <p:sldId id="289" r:id="rId16"/>
    <p:sldId id="28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71E87-5531-485D-9CB1-85F9D642A717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DE649-1A70-4FFD-BAE8-F8BE92046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24491-5947-405D-A8D8-876DEB16A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5EE2BB-13DE-4A56-9A32-C16EA641B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55167-1CDE-4B95-B116-C5135DDB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B3F1-8E5A-4437-B20C-809BBAE2C942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0A4097-E856-4B04-9EDA-2EC5EC31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C55DA5-F847-4C38-A6D4-6B641A5D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53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42685-75A5-40BB-A9C2-CA943FF5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A140B6-032F-4C4B-BCF9-C3A3E368A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111BC-35BA-416A-B970-7F831107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30FE-607F-4039-8E06-B44EAEBB5D19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F33A68-5B26-4851-9C5B-60480C10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CAEB93-41AE-45BD-8E0F-B83BCA13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157EDF-527C-4EFF-8A91-F78F11F37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BA8F8C-8053-4FB8-9233-50AD706DF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57572E-FDD3-4B8F-B918-81ED2BB6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922-F59A-4B25-90CB-EF653B4DBD15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0EE877-1854-495A-A570-376160B5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9DC466-C0F2-41B8-80B2-3187EDD2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23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AFCA6-A884-4703-BECD-08C852B9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41775-4977-4F73-AD1A-67687A4F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E189F9-A7EC-4EC1-9255-EE1ABF86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4099-B534-4562-880A-F642E03BD354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E214DD-4431-43F8-9544-D22DF0C8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47EF80-ED3E-4880-B11E-57D4E2DE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9447E-DB70-4483-8A6C-6AFEA1EAB15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385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78426-A65F-4DF5-BD3E-960A5A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6608FF-32FD-4A83-BA58-7B502079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4F8AD-91B0-4EA6-93C2-0743BBC1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05F-2933-460D-B64A-3339CF928082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284AB9-0211-4B64-A81A-732D2043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901819-8256-431D-BBDB-5FDD7213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6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3D4F1-4777-428F-B2E2-636A7043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ABCFA5-1813-4CAA-A7BB-59EBBD7FC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9182C5-7DB5-4037-BB72-70844C87E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EC3B7B-5498-41CC-BF63-F14F8DF5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4F5A-82E2-409B-9D42-2A7B4D4FC8D1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C19D49-33D1-4951-80A1-16700376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257F70-5E33-4D12-BDB7-DF599ED4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A195F-B963-4069-90B7-1AD1E1A0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19E43E-7D01-46F2-9D4F-A9964188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953746-DBC3-48CF-9B54-2FFE9D2A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098822-C94E-41D0-95C4-16F8D9D5C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FFDCD6-ED13-4BB9-9AB8-472E5B6DA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D32C5A-4205-4367-8F1D-21A1ED06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7241-0525-493F-BA0B-888E9B49B918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3338A9-FFD1-41FE-A55F-FB19A860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A7FF87-FAE9-400F-82C8-FFAB6610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3D25E-31F1-4FB4-AD42-A663BB2E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71459D0-D948-499F-BB45-E96C7FE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9A4B-E42E-4E3E-BE2A-F42168204339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477F41-2124-469B-9B96-EC899379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0E50EF-FC6B-41EE-B028-0F9283F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00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4D97CF-BB09-46A0-BF6B-D47F75DF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6B0-44DD-466E-98EB-BDE92902CAEF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597D75-FD12-4680-BE1C-3C3C1D50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04707A-5D93-47F9-B744-CE811E04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99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BE82C-8606-4145-91E8-5A96D1A9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B8D0D-3B65-4AA9-BB49-83CF5F16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DD0BCD-67D3-4467-9C62-EDC035034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E403F-8126-4DBC-B07F-1B2E03FD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2983-33E1-4AFA-BD19-E22B8EE47E7E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7D753-065B-43F3-AEBE-C8474426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7D5C49-3065-477F-B262-EBCB0C27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63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9A0A3-32C1-4CE1-9EF5-6696A9A0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299A9A-ACEB-4CF4-B92F-21556D4BF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D505C0-B2DC-4DC7-AD62-038CA2863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14B618-DD24-40FA-B815-5D0240C7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42E0-4D3F-475D-B364-317B6E3D4DC5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3A0F2E-8B49-489D-B441-66F1AA6C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765CAC-AC6E-4E8B-95A5-A0B4E264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73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2B2023-E4CC-4351-B3C0-C9955363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F395A-7C3F-408F-949B-13AE86D5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B53F6-AD5D-49BB-9FC0-7FB9A0B00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0DE3-FACC-45E9-9F6C-10867E82EBB9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B3C078-913D-4ABB-8DCE-923A25307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CA3AE3-3372-45E1-9638-640367A64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0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D0CE8-E858-4B55-8D07-9D7F11B98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雷達物件追蹤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BCE507-22E5-4C23-B2FA-891F1F3BF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3915"/>
            <a:ext cx="9144000" cy="165576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學生：張信中</a:t>
            </a:r>
            <a:endParaRPr lang="en-US" altLang="zh-TW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指導教授：黃文吉教授</a:t>
            </a:r>
            <a:endParaRPr lang="en-US" altLang="zh-TW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4/15</a:t>
            </a:r>
            <a:endParaRPr lang="zh-TW" altLang="en-US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A9AE2-143A-4462-98E7-88E3B84B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z="20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fld>
            <a:endParaRPr lang="zh-TW" altLang="en-US" sz="20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3.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畫線覆蓋所有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，看看是否能用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N=3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條線完成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因為畫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column1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row2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就能覆蓋所有的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，小於矩陣的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size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，所以必須調整矩陣。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直到最少用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條線才能覆蓋所有的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，這個矩陣才能合格做指派。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392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1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1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1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1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1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1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4.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現在用最少的線覆蓋了所有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，但線數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&lt; 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，那就：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找出所有沒被任何線覆蓋的元素，從中找出最小值 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對矩陣做以下調整：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沒被線蓋到的元素 ➝ 減 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交叉兩條線的交點 ➝ 加 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其他元素保持不變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用直線蓋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col1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、橫線蓋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row2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，所以沒蓋到的元素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2, 2, 1, 5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，最小值 𝑚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=1</a:t>
                </a: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調整後的新矩陣：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677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32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：指派（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assignment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我們要從這些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中選出一組 互不衝突（每列每行只能出現一次）的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最終指派結果：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最小總成本：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/>
                      <m:t>C</m:t>
                    </m:r>
                    <m:r>
                      <m:rPr>
                        <m:nor/>
                      </m:rPr>
                      <a:rPr lang="en-US" altLang="zh-TW" sz="2400" dirty="0"/>
                      <m:t>[0][1] +</m:t>
                    </m:r>
                    <m:r>
                      <m:rPr>
                        <m:nor/>
                      </m:rPr>
                      <a:rPr lang="en-US" altLang="zh-TW" sz="2400" dirty="0"/>
                      <m:t>C</m:t>
                    </m:r>
                    <m:r>
                      <m:rPr>
                        <m:nor/>
                      </m:rPr>
                      <a:rPr lang="en-US" altLang="zh-TW" sz="2400" dirty="0"/>
                      <m:t>[1][0]+</m:t>
                    </m:r>
                    <m:r>
                      <m:rPr>
                        <m:nor/>
                      </m:rPr>
                      <a:rPr lang="en-US" altLang="zh-TW" sz="2400" dirty="0"/>
                      <m:t>C</m:t>
                    </m:r>
                    <m:r>
                      <m:rPr>
                        <m:nor/>
                      </m:rPr>
                      <a:rPr lang="en-US" altLang="zh-TW" sz="2400" dirty="0"/>
                      <m:t>[2][2]=5</m:t>
                    </m:r>
                  </m:oMath>
                </a14:m>
                <a:endParaRPr lang="zh-TW" altLang="en-US" sz="2400" dirty="0"/>
              </a:p>
              <a:p>
                <a:pPr marL="0" indent="0">
                  <a:buNone/>
                </a:pP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32054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AABA16-F629-40A3-99F4-490DF956A4E8}"/>
              </a:ext>
            </a:extLst>
          </p:cNvPr>
          <p:cNvGraphicFramePr>
            <a:graphicFrameLocks noGrp="1"/>
          </p:cNvGraphicFramePr>
          <p:nvPr/>
        </p:nvGraphicFramePr>
        <p:xfrm>
          <a:off x="3438865" y="4210209"/>
          <a:ext cx="574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88">
                  <a:extLst>
                    <a:ext uri="{9D8B030D-6E8A-4147-A177-3AD203B41FA5}">
                      <a16:colId xmlns:a16="http://schemas.microsoft.com/office/drawing/2014/main" val="944215338"/>
                    </a:ext>
                  </a:extLst>
                </a:gridCol>
                <a:gridCol w="1793290">
                  <a:extLst>
                    <a:ext uri="{9D8B030D-6E8A-4147-A177-3AD203B41FA5}">
                      <a16:colId xmlns:a16="http://schemas.microsoft.com/office/drawing/2014/main" val="2194942403"/>
                    </a:ext>
                  </a:extLst>
                </a:gridCol>
                <a:gridCol w="2636668">
                  <a:extLst>
                    <a:ext uri="{9D8B030D-6E8A-4147-A177-3AD203B41FA5}">
                      <a16:colId xmlns:a16="http://schemas.microsoft.com/office/drawing/2014/main" val="127225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人（列）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任務（行）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原始成本矩陣中的值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4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任務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C[0][1] = 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任務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C[1][0] = 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2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任務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C[2][2] = 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4689"/>
                  </a:ext>
                </a:extLst>
              </a:tr>
            </a:tbl>
          </a:graphicData>
        </a:graphic>
      </p:graphicFrame>
      <p:sp>
        <p:nvSpPr>
          <p:cNvPr id="6" name="橢圓 5">
            <a:extLst>
              <a:ext uri="{FF2B5EF4-FFF2-40B4-BE49-F238E27FC236}">
                <a16:creationId xmlns:a16="http://schemas.microsoft.com/office/drawing/2014/main" id="{30C9C6B1-DB96-483C-B955-8155D8CE52C1}"/>
              </a:ext>
            </a:extLst>
          </p:cNvPr>
          <p:cNvSpPr/>
          <p:nvPr/>
        </p:nvSpPr>
        <p:spPr>
          <a:xfrm>
            <a:off x="6942338" y="1610280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98A6555-E45E-49AA-A664-D14258981077}"/>
              </a:ext>
            </a:extLst>
          </p:cNvPr>
          <p:cNvSpPr/>
          <p:nvPr/>
        </p:nvSpPr>
        <p:spPr>
          <a:xfrm>
            <a:off x="7414334" y="2329813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1F49457-64CE-4A97-A118-7062A9538670}"/>
              </a:ext>
            </a:extLst>
          </p:cNvPr>
          <p:cNvSpPr/>
          <p:nvPr/>
        </p:nvSpPr>
        <p:spPr>
          <a:xfrm>
            <a:off x="6446668" y="1944097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9713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0F3192-97EC-433D-BAAC-92E9889A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7A3B32A-0C8B-477C-8292-FCC9B0987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sz="28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回到雷達多目標偵測</a:t>
                </a:r>
                <a:endParaRPr lang="en-US" altLang="zh-TW" sz="2800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7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.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6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.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8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sz="2800" b="0" dirty="0">
                    <a:ea typeface="微軟正黑體" panose="020B0604030504040204" pitchFamily="34" charset="-120"/>
                  </a:rPr>
                  <a:t> 經過匈牙利算法後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𝐶𝑜𝑠𝑡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𝑀𝑎𝑡𝑟𝑖𝑥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6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.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76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800" dirty="0"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ea typeface="微軟正黑體" panose="020B0604030504040204" pitchFamily="34" charset="-120"/>
                  </a:rPr>
                  <a:t>完成指派</a:t>
                </a:r>
                <a:endParaRPr lang="en-US" altLang="zh-TW" sz="2800" dirty="0"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追蹤中的目標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為新目標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endParaRPr lang="en-US" altLang="zh-TW" sz="2800" dirty="0"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追蹤中的目標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為新目標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</a:t>
                </a:r>
                <a:endParaRPr lang="en-US" altLang="zh-TW" sz="2800" dirty="0">
                  <a:ea typeface="微軟正黑體" panose="020B0604030504040204" pitchFamily="34" charset="-120"/>
                </a:endParaRP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7A3B32A-0C8B-477C-8292-FCC9B0987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6F147AA-5818-4B59-AFB4-84ADA493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68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95FA-4753-441D-AEC7-3633CF6C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5" name="kal_bin_cfar_dbscan">
            <a:hlinkClick r:id="" action="ppaction://media"/>
            <a:extLst>
              <a:ext uri="{FF2B5EF4-FFF2-40B4-BE49-F238E27FC236}">
                <a16:creationId xmlns:a16="http://schemas.microsoft.com/office/drawing/2014/main" id="{F83DD2C5-6018-4620-9C5E-0DCED725207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27754" y="151137"/>
            <a:ext cx="6025662" cy="634511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CB554-10C9-467F-928B-FAADAEDF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36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86648-9502-470A-A7A4-0ED2640C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B4EEEA2-C90B-4F72-8101-69C353879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95" y="1825625"/>
            <a:ext cx="5282410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B57C8-7FB0-4B9A-9C92-1C746AFC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41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4F583-5F60-4A54-8243-DFD3EBDB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AFFB7-8D12-4CA0-8965-1CD775C1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引入角度繪製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平面圖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9294FE-B3B4-48FC-98EF-96F71937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39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29692-9F67-47B2-BCA9-0B10E4A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8B5159-088C-48E2-AEBD-F6ABE446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棄用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卡爾曼濾波器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匈牙利算法應用：多目標追蹤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0593BD-C11D-407D-A480-57FD176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350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 Doppler Map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9759" y="1966302"/>
            <a:ext cx="5486411" cy="3657607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700D85C-EFBB-48DD-B4E5-794D420D87AF}"/>
              </a:ext>
            </a:extLst>
          </p:cNvPr>
          <p:cNvSpPr txBox="1"/>
          <p:nvPr/>
        </p:nvSpPr>
        <p:spPr>
          <a:xfrm>
            <a:off x="838200" y="1690688"/>
            <a:ext cx="5638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橫軸：速度（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Velocity, cm/s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負值：物體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靠近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正值：物體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遠離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縱軸：距離（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Range, cm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顯示物體與雷達之間的相對距離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顏色：反射訊號強度（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Amplitude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數值範圍約為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越紅色代表反射訊號越強，表示該位置有較明顯的目標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越藍色代表反射訊號弱，表示背景或無明顯物體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/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AB521842-5632-44F3-A0C9-18163DBC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14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Map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200" y="1885619"/>
            <a:ext cx="5374781" cy="4031085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00A2EBA-2345-49A6-86FD-EFC7C5F67CC3}"/>
              </a:ext>
            </a:extLst>
          </p:cNvPr>
          <p:cNvSpPr txBox="1"/>
          <p:nvPr/>
        </p:nvSpPr>
        <p:spPr>
          <a:xfrm>
            <a:off x="1035424" y="2829205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圖示：經過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CFAR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處理後的結果，形成一張二值影像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白色：判定為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黑色：判定為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BEB8A77D-E2CD-4713-B3AB-A0075951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026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HDBSCAN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200" y="1885619"/>
            <a:ext cx="5374780" cy="4031085"/>
          </a:xfrm>
        </p:spPr>
      </p:pic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F426D0E-0564-469B-B83F-1176261A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5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30549F-2618-457C-BA74-1C169CDC1C23}"/>
              </a:ext>
            </a:extLst>
          </p:cNvPr>
          <p:cNvSpPr txBox="1"/>
          <p:nvPr/>
        </p:nvSpPr>
        <p:spPr>
          <a:xfrm>
            <a:off x="838200" y="3116331"/>
            <a:ext cx="563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圖示：對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Map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判斷有幾個獨立目標，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並標上</a:t>
            </a:r>
            <a:r>
              <a:rPr lang="zh-TW" altLang="fr-FR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各群中心（</a:t>
            </a:r>
            <a:r>
              <a:rPr lang="fr-FR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 </a:t>
            </a:r>
            <a:r>
              <a:rPr lang="fr-FR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Centroids</a:t>
            </a:r>
            <a:r>
              <a:rPr lang="zh-TW" altLang="fr-FR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03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08FA6-BB5F-4F08-9C99-001A8B68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22DBE0-2DBE-4379-AA62-240E583ED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E47FAB-73B8-4902-8F0A-32AFE7E3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757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C22BAC-EF5E-4148-87B6-C8E362CA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686FE958-D973-4FAA-A447-8ED2DD027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12" y="-5250"/>
            <a:ext cx="8574672" cy="68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3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使用匈牙利算法最小化總成本以進行一對一匹配。舉例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Column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為人，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Row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為任務。 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 Row Reduction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：每一列都減去該列的最小值。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列最小值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1 → 4−1, 1−1, 3−1 = 3, 0, 2</a:t>
                </a:r>
              </a:p>
              <a:p>
                <a:pPr marL="0" indent="0"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列最小值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 → 2, 0, 5</a:t>
                </a:r>
              </a:p>
              <a:p>
                <a:pPr marL="0" indent="0"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列最小值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2 → 3−2, 2−2, 2−2 = 1, 0, 0</a:t>
                </a: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6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6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638" t="-20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68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 Column Reduction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：每一行都減去該列的最小值。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行最小值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1 → 3−1, 2−1, 1−1 = 2, 1, 0</a:t>
                </a: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行最小值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 →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不變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行最小值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 →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不變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21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711</Words>
  <Application>Microsoft Office PowerPoint</Application>
  <PresentationFormat>寬螢幕</PresentationFormat>
  <Paragraphs>126</Paragraphs>
  <Slides>16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Cambria Math</vt:lpstr>
      <vt:lpstr>Office 佈景主題</vt:lpstr>
      <vt:lpstr>雷達物件追蹤</vt:lpstr>
      <vt:lpstr>Outline</vt:lpstr>
      <vt:lpstr>Range Doppler Map</vt:lpstr>
      <vt:lpstr>CFAR 應用與 Binary Map</vt:lpstr>
      <vt:lpstr>HDBSCAN</vt:lpstr>
      <vt:lpstr>問題</vt:lpstr>
      <vt:lpstr>PowerPoint 簡報</vt:lpstr>
      <vt:lpstr>匈牙利算法</vt:lpstr>
      <vt:lpstr>匈牙利算法</vt:lpstr>
      <vt:lpstr>匈牙利算法</vt:lpstr>
      <vt:lpstr>匈牙利算法</vt:lpstr>
      <vt:lpstr>匈牙利算法</vt:lpstr>
      <vt:lpstr>匈牙利算法</vt:lpstr>
      <vt:lpstr>DEMO</vt:lpstr>
      <vt:lpstr>紀錄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信中 張</dc:creator>
  <cp:lastModifiedBy>信中 張</cp:lastModifiedBy>
  <cp:revision>26</cp:revision>
  <dcterms:created xsi:type="dcterms:W3CDTF">2025-04-14T10:28:07Z</dcterms:created>
  <dcterms:modified xsi:type="dcterms:W3CDTF">2025-04-14T18:07:19Z</dcterms:modified>
</cp:coreProperties>
</file>