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61" r:id="rId5"/>
    <p:sldId id="265" r:id="rId6"/>
    <p:sldId id="266" r:id="rId7"/>
    <p:sldId id="268" r:id="rId8"/>
    <p:sldId id="269" r:id="rId9"/>
    <p:sldId id="270" r:id="rId10"/>
    <p:sldId id="272" r:id="rId11"/>
    <p:sldId id="274" r:id="rId12"/>
    <p:sldId id="276" r:id="rId13"/>
    <p:sldId id="277" r:id="rId14"/>
    <p:sldId id="258" r:id="rId15"/>
    <p:sldId id="259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BFD55-8082-4A26-8EA9-B006ED76F754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4ADB3-6395-403C-B291-1554BE4974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70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4B5D4-3F17-4252-8157-7DB3D4685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9E6E3A-6F02-4508-B440-5776491D2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AE469F-09A5-442E-9F23-7FB0BD7F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601B9-1423-4D0C-95D3-5310F45E7D63}" type="datetime1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2A22F5-FE6D-48C8-9B80-51644AE0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CB8A35-D6E8-43FE-99E1-9A16CE09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39DF-74A1-45D6-95B6-3A5305515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481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B88989-77B6-4114-8525-9C0EE1AE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83CDE9-9FDE-4EB6-A63D-221F9E602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4E1E07-460F-4BE4-9431-D1C7B7B2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D77A-405A-4553-ABD5-121340A0BA76}" type="datetime1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4AD67A-FC94-45EE-9A9C-97177DAA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71281B-8098-45C2-8FEF-BCC53491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39DF-74A1-45D6-95B6-3A5305515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27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2E4720C-16E7-44FB-B843-7FA146682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6D3D1B-A620-4F83-A242-3485E1A2A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CD876B-38CC-44AA-90F2-2D62A4BD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F52F-B3B8-4A83-B17F-85E8C3842519}" type="datetime1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9251F4-7789-4BB8-A05A-541CE60F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A4F316-4897-4464-AD8C-6488F7ED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39DF-74A1-45D6-95B6-3A5305515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54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A4BA6-AAFE-45E3-AD9A-607EC6B1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10E472-28E9-4FDD-8E4D-A42E6DC8B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DBE76F-6B46-4DA0-B4DD-51CD01A5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EE65-6DAD-43DF-9708-777DDE7BBC32}" type="datetime1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F6EB1A-1E9F-4230-BDD2-105D4CFA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15CF21-6ED9-4EA9-890F-57439AFD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39DF-74A1-45D6-95B6-3A5305515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408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650CE-B394-4FE4-8C00-C65DCE46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51B138-6653-405F-BADC-86B1E777B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336DBA-1731-4AE1-8196-85A2CFE7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403B-2F34-4B42-8B36-12A432F0949C}" type="datetime1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BCB158-70A4-443D-9449-110312EDA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04BEC7-26DF-4F9C-ACB3-2439EAAC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39DF-74A1-45D6-95B6-3A5305515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56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529FE-E417-4B9E-AABA-DE7457AF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85F5A4-8974-47DD-AF10-DBC33286F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998EB3-37E4-48AE-A512-F79FBECE3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DF3C97-9EAC-419F-9A84-696D139E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17F4-0A54-4709-999D-B26E2EF68A36}" type="datetime1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4D191C-49B8-4AA6-9F78-37646E71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693B5B-7995-4A6E-9E47-E8CF1907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39DF-74A1-45D6-95B6-3A5305515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76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114922-53B5-4528-8ABF-A5DBEC4D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D70CD8-47CF-4F4E-B830-0818673D4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E94526-AD76-493A-929E-1E23803CB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167AA3-6F5B-432A-A0A6-246CE516D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E51691-AE4E-4D4A-A1AD-9B4C8A8E1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5FF4283-34E0-4AE5-B111-BE2BFE68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0735-764F-4A84-B981-14B1351E71C0}" type="datetime1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CB28ACC-EAA8-4E1B-A3D3-FACEC394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2C8F34C-1444-4B06-802D-157CFAA4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39DF-74A1-45D6-95B6-3A5305515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67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5F78FB-4D6D-4DAA-BD96-04B60ED4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75E62B5-C045-4653-AD47-5A28C352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CF306-908D-48BC-B576-BDD2F5A53701}" type="datetime1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6C2018F-0FA1-42B1-AB52-BAD3BD88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6CFB8B9-276C-4792-BDC7-0242E341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39DF-74A1-45D6-95B6-3A5305515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52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CDB7957-EFB8-463B-9F25-CA9CE528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37C0-4B2C-4BB6-80F2-B9D35B612CA4}" type="datetime1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1FD1A81-902C-4D97-853F-696B04DC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11ED66-1121-458E-8999-671710B1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39DF-74A1-45D6-95B6-3A5305515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24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2AA8C8-0FB3-47A9-997D-54BD0D3D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1E6539-6879-4927-8A2A-C10298F27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D9D0BB-030A-4263-97B9-333F227E4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1C24D1-E01C-4042-AB05-36F72116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59D5-E6B4-4D30-9C55-5346FA47C4FC}" type="datetime1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3059F4-CACD-4D19-B069-B68E2947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B76227-EE07-4502-BA7F-73F69EB0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39DF-74A1-45D6-95B6-3A5305515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08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9555F2-3761-4793-9620-55911920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1FB65F9-CD52-4CBC-9B24-751D4878D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93E9C1-16AE-464B-AAE8-014AE4DD5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8BE967-FB40-4566-A710-1CF44F99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B64E-ACDF-419B-B5A0-9F55ADACD96A}" type="datetime1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B9A279-B22C-40CB-9520-5A786C20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1DE70E-D311-4EC0-B2AC-CCD365EF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39DF-74A1-45D6-95B6-3A5305515F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2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23CB148-16CE-462B-8384-63DD6D9D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1DD58A-41DD-4CB3-B547-3FB5F458A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09133"/>
            <a:ext cx="10515600" cy="5067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B91A24-96A4-4719-A390-EAA1B537F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63F4B-FF11-4F3E-A9E5-04C46B763153}" type="datetime1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DA3924-D16F-405A-AF6B-E6336A67A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D56356-ADB8-48E5-B522-54EF1E979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FD0E39DF-74A1-45D6-95B6-3A5305515F08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317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ignal.ejournal.org.cn/supplement/177a12ce-894b-4828-86ea-80097cca86cd" TargetMode="External"/><Relationship Id="rId2" Type="http://schemas.openxmlformats.org/officeDocument/2006/relationships/hyperlink" Target="https://arxiv.org/pdf/2403.0563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908FF-15F0-4504-9A7A-C907E1BF5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753" y="197485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Advanced Millimeter-Wave Radar System for Real-Time</a:t>
            </a:r>
            <a:br>
              <a:rPr lang="en-US" altLang="zh-TW" dirty="0"/>
            </a:br>
            <a:r>
              <a:rPr lang="en-US" altLang="zh-TW" dirty="0"/>
              <a:t> Multiple-Human Tracking and Fall Detection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3FA8021-F746-4CF3-A589-77184B7AF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6753" y="4883150"/>
            <a:ext cx="9144000" cy="1655762"/>
          </a:xfrm>
        </p:spPr>
        <p:txBody>
          <a:bodyPr/>
          <a:lstStyle/>
          <a:p>
            <a:r>
              <a:rPr lang="en-US" altLang="zh-TW" dirty="0" err="1"/>
              <a:t>Zichao</a:t>
            </a:r>
            <a:r>
              <a:rPr lang="en-US" altLang="zh-TW" dirty="0"/>
              <a:t> Shen ,  Jose Nunez-Yanez</a:t>
            </a:r>
          </a:p>
          <a:p>
            <a:r>
              <a:rPr lang="en-US" altLang="zh-TW" dirty="0"/>
              <a:t> and</a:t>
            </a:r>
            <a:r>
              <a:rPr lang="zh-TW" altLang="en-US" dirty="0"/>
              <a:t> </a:t>
            </a:r>
            <a:r>
              <a:rPr lang="en-US" altLang="zh-TW" dirty="0" err="1"/>
              <a:t>NaimDahnoun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A543CB-B5D0-4435-A9E4-250648A5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39DF-74A1-45D6-95B6-3A5305515F0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672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04D0C-8CF1-4FFC-A38B-E5D22EDE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最大偵測距離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D50A65F-046E-4CE3-8CC3-07CBFB9CED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假設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ADC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取樣率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F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>
                    <a:ea typeface="微軟正黑體" panose="020B0604030504040204" pitchFamily="34" charset="-120"/>
                  </a:rPr>
                  <a:t>斜率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𝑆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𝐵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/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F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𝑠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𝑆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2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𝑐</m:t>
                        </m:r>
                      </m:den>
                    </m:f>
                  </m:oMath>
                </a14:m>
                <a:endParaRPr lang="en-US" altLang="zh-TW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𝑑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𝑚𝑎𝑥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𝑐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𝑆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𝑐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𝐵</m:t>
                        </m:r>
                      </m:den>
                    </m:f>
                  </m:oMath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D50A65F-046E-4CE3-8CC3-07CBFB9CE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1BC53A-AB25-48F7-91D9-D12C7B80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39DF-74A1-45D6-95B6-3A5305515F08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CB3082F-87CC-4846-9DCE-9A7899EB7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905" y="1645244"/>
            <a:ext cx="7362618" cy="319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35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04D0C-8CF1-4FFC-A38B-E5D22EDE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速度解析度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物體間可接受被分辨的最短速度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1BC53A-AB25-48F7-91D9-D12C7B80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39DF-74A1-45D6-95B6-3A5305515F08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FFD953F-E46B-4CD1-84F7-C5B5892F7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1" y="888716"/>
            <a:ext cx="7920029" cy="546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44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04D0C-8CF1-4FFC-A38B-E5D22EDE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Range-FFT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Doppler-FFT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1BC53A-AB25-48F7-91D9-D12C7B80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39DF-74A1-45D6-95B6-3A5305515F08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FFD953F-E46B-4CD1-84F7-C5B5892F7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8461" y="1225054"/>
            <a:ext cx="7920029" cy="479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5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1BC53A-AB25-48F7-91D9-D12C7B80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39DF-74A1-45D6-95B6-3A5305515F0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FFD953F-E46B-4CD1-84F7-C5B5892F7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0465" y="429437"/>
            <a:ext cx="9271069" cy="56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0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8A81BA-0BEA-455A-A94B-33A3B2CA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IWR1843 FMCW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毫米波雷達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9A4D1-19FF-430A-B6CC-2E02E75E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4364"/>
            <a:ext cx="5789246" cy="4369452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距離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多普勒圖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(RDM)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生成： 使用快速傅立葉變換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(FFT)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訊號進行處理，生成距離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都普勒圖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(RDM)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RDM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顯示了不同距離和速度的目標。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目標檢測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(CFAR)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 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RDM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上應用恆虛警率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(CFAR)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算法，以檢測峰值。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CFAR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通過估算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RDM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上的能量強度來識別潛在目標，進而降低誤報率。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0F6655-5280-4397-AE67-2D3A4BB9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39DF-74A1-45D6-95B6-3A5305515F08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792042A-F6AB-4A68-8F54-282FBC37D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705" y="1402177"/>
            <a:ext cx="4906593" cy="420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20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16C8B0-2934-48A0-956D-C2879D36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C2C351-D3FF-4916-A993-CEFDE889E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[1] Advanced Millimeter-Wave Radar System for Real-Time Multiple-Human Tracking and Fall Detection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https://arxiv.org/pdf/2403.05634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[2]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距离</a:t>
            </a:r>
            <a:r>
              <a:rPr lang="en-US" altLang="zh-CN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多普勒图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https://signal.ejournal.org.cn/supplement/177a12ce-894b-4828-86ea-80097cca86cd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332898-FD18-4F31-AA1F-30622EF8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39DF-74A1-45D6-95B6-3A5305515F0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992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1E2D45-FA4E-40AA-B847-4C9F2C5E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IWR1843 FMCW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毫米波雷達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A23D4CD-5C00-4875-BFE4-16D25E1AF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53645"/>
                <a:ext cx="5929923" cy="5067830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天線配置： 具有三個發射器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TX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和四個接收器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RX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FMCW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技術： 雷達發射的訊號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𝑡𝑥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採用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FMCW (Frequency Modulated Continuous Wave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，頻率調制連續波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技術，其頻率在頻寬內連續變化，這種訊號被稱為啁啾訊號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(chirp signals)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訊號接收與混頻： 從目標反射的回波訊號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𝑟𝑥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被接收後，與發射訊號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𝑡𝑥</m:t>
                        </m:r>
                      </m:sub>
                    </m:sSub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進行混頻，產生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中頻 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400" b="1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𝑰𝑭</m:t>
                    </m:r>
                  </m:oMath>
                </a14:m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訊號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A23D4CD-5C00-4875-BFE4-16D25E1AF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53645"/>
                <a:ext cx="5929923" cy="5067830"/>
              </a:xfrm>
              <a:blipFill>
                <a:blip r:embed="rId2"/>
                <a:stretch>
                  <a:fillRect l="-1440" t="-1563" r="-11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492F7-5D3C-45FB-8141-4AC22672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39DF-74A1-45D6-95B6-3A5305515F08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7F668B-F01C-40A3-9F27-77BF574BF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9260" y="1047260"/>
            <a:ext cx="5133059" cy="447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8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1E2D45-FA4E-40AA-B847-4C9F2C5E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計算物體與雷達間的距離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A23D4CD-5C00-4875-BFE4-16D25E1AF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2338" y="1425044"/>
                <a:ext cx="4622800" cy="5358710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S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代表發射的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chirp signal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的斜率，也就是頻率隨時間變化的速率。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飛行時間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14:m>
                  <m:oMath xmlns:m="http://schemas.openxmlformats.org/officeDocument/2006/math">
                    <m:r>
                      <a:rPr lang="el-GR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𝜏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是訊號往返的總時間，也就是訊號從雷達發射到目標，再從目標反射回雷達所需要的時間。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飛行時間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14:m>
                  <m:oMath xmlns:m="http://schemas.openxmlformats.org/officeDocument/2006/math">
                    <m:r>
                      <a:rPr lang="el-GR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𝜏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等於往返距離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(2d)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除以光速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(c)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𝐼𝐹</m:t>
                        </m:r>
                      </m:sub>
                    </m:sSub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𝑆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∗</m:t>
                    </m:r>
                    <m:r>
                      <a:rPr lang="el-GR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𝜏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𝑆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∗2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𝑑</m:t>
                        </m:r>
                      </m:num>
                      <m:den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𝑐</m:t>
                        </m:r>
                      </m:den>
                    </m:f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⇒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𝑑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 </m:t>
                    </m:r>
                    <m:f>
                      <m:f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𝐼𝐹</m:t>
                            </m:r>
                          </m:sub>
                        </m:s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∗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𝑐</m:t>
                        </m:r>
                      </m:num>
                      <m:den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2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𝑆</m:t>
                        </m:r>
                      </m:den>
                    </m:f>
                  </m:oMath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A23D4CD-5C00-4875-BFE4-16D25E1AF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2338" y="1425044"/>
                <a:ext cx="4622800" cy="5358710"/>
              </a:xfrm>
              <a:blipFill>
                <a:blip r:embed="rId2"/>
                <a:stretch>
                  <a:fillRect l="-1847" t="-1479" r="-31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492F7-5D3C-45FB-8141-4AC22672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39DF-74A1-45D6-95B6-3A5305515F08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7F668B-F01C-40A3-9F27-77BF574BF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2523" y="922868"/>
            <a:ext cx="6556153" cy="467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8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A75AC-9A5C-4F7C-80ED-2AFB7450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計算物體速度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FE28B7-A53C-483A-B537-BE9B364946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132"/>
                <a:ext cx="10515600" cy="57488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為了計算物體速度，雷達會發射兩個間隔</a:t>
                </a:r>
                <a14:m>
                  <m:oMath xmlns:m="http://schemas.openxmlformats.org/officeDocument/2006/math">
                    <m:r>
                      <a:rPr lang="zh-TW" altLang="en-US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𝑐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的訊號，如果目標在發射的訊號過程中移動，則反射訊號的相位會發生變化，透過測量相位差，可以推算出目標的速度。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14:m>
                  <m:oMath xmlns:m="http://schemas.openxmlformats.org/officeDocument/2006/math">
                    <m:r>
                      <a:rPr lang="el-GR" altLang="zh-TW" sz="32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𝛥𝜑</m:t>
                    </m:r>
                    <m:r>
                      <a:rPr lang="el-GR" altLang="zh-TW" sz="32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= 2</m:t>
                    </m:r>
                    <m:r>
                      <a:rPr lang="el-GR" altLang="zh-TW" sz="32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𝜋</m:t>
                    </m:r>
                    <m:r>
                      <a:rPr lang="el-GR" altLang="zh-TW" sz="32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(</m:t>
                    </m:r>
                    <m:r>
                      <a:rPr lang="el-GR" altLang="zh-TW" sz="32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𝛥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𝑑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/ </m:t>
                    </m:r>
                    <m:r>
                      <a:rPr lang="el-GR" altLang="zh-TW" sz="32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𝜆</m:t>
                    </m:r>
                    <m:r>
                      <a:rPr lang="el-GR" altLang="zh-TW" sz="32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</m:oMath>
                </a14:m>
                <a:r>
                  <a:rPr lang="zh-TW" altLang="en-US" sz="3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【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相位差與路徑差成正比，並與波長成反比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】</a:t>
                </a:r>
                <a:endParaRPr lang="en-US" altLang="zh-TW" sz="2000" i="1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14:m>
                  <m:oMath xmlns:m="http://schemas.openxmlformats.org/officeDocument/2006/math">
                    <m:r>
                      <a:rPr lang="el-GR" altLang="zh-TW" sz="32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𝛥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𝑑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=2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𝑣</m:t>
                    </m:r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【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雷達為雙向傳播，實際測到的距離變化為兩個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𝑣</m:t>
                    </m:r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𝑐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的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疊加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】</a:t>
                </a:r>
                <a:endParaRPr lang="en-US" altLang="zh-TW" sz="2000" i="1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14:m>
                  <m:oMath xmlns:m="http://schemas.openxmlformats.org/officeDocument/2006/math">
                    <m:r>
                      <a:rPr lang="el-GR" altLang="zh-TW" sz="32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𝛥𝜑</m:t>
                    </m:r>
                    <m:r>
                      <a:rPr lang="el-GR" altLang="zh-TW" sz="32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=2</m:t>
                    </m:r>
                    <m:r>
                      <a:rPr lang="el-GR" altLang="zh-TW" sz="32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𝜋</m:t>
                    </m:r>
                    <m:r>
                      <a:rPr lang="el-GR" altLang="zh-TW" sz="32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(2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𝑣</m:t>
                    </m:r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𝑐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/ </m:t>
                    </m:r>
                    <m:r>
                      <a:rPr lang="el-GR" altLang="zh-TW" sz="32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𝜆</m:t>
                    </m:r>
                    <m:r>
                      <a:rPr lang="el-GR" altLang="zh-TW" sz="32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)=4</m:t>
                    </m:r>
                    <m:r>
                      <a:rPr lang="el-GR" altLang="zh-TW" sz="32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𝜋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𝑣</m:t>
                    </m:r>
                    <m:sSub>
                      <m:sSubPr>
                        <m:ctrlPr>
                          <a:rPr lang="en-US" altLang="zh-TW" sz="32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𝑐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/ </m:t>
                    </m:r>
                    <m:r>
                      <a:rPr lang="el-GR" altLang="zh-TW" sz="3200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𝜆</m:t>
                    </m:r>
                  </m:oMath>
                </a14:m>
                <a:r>
                  <a:rPr lang="en-US" altLang="zh-TW" sz="3200" b="0" dirty="0"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⇒</m:t>
                    </m:r>
                    <m:r>
                      <a:rPr lang="en-US" altLang="zh-TW" sz="32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𝑣</m:t>
                    </m:r>
                    <m:r>
                      <a:rPr lang="en-US" altLang="zh-TW" sz="32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TW" sz="32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fPr>
                      <m:num>
                        <m:r>
                          <a:rPr lang="el-GR" altLang="zh-TW" sz="32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𝜆</m:t>
                        </m:r>
                        <m:r>
                          <a:rPr lang="zh-TW" altLang="el-GR" sz="3200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𝛥𝜑</m:t>
                        </m:r>
                        <m:r>
                          <m:rPr>
                            <m:nor/>
                          </m:rPr>
                          <a:rPr lang="en-US" altLang="zh-TW" sz="3200" i="1" dirty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 </m:t>
                        </m:r>
                      </m:num>
                      <m:den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4</m:t>
                        </m:r>
                        <m:r>
                          <a:rPr lang="el-GR" altLang="zh-TW" sz="32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3200" i="1" dirty="0">
                    <a:latin typeface="Cambria Math" panose="02040503050406030204" pitchFamily="18" charset="0"/>
                    <a:ea typeface="微軟正黑體" panose="020B0604030504040204" pitchFamily="34" charset="-12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l-GR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𝛥𝜑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：兩個訊號之間測得的相位差。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l-GR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𝛥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𝑑</m:t>
                    </m:r>
                    <m:r>
                      <m:rPr>
                        <m:nor/>
                      </m:rPr>
                      <a:rPr lang="zh-TW" altLang="en-US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：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發射時間間隔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內，目標行進的距離變化。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l-GR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𝜆</m:t>
                    </m:r>
                    <m:r>
                      <m:rPr>
                        <m:nor/>
                      </m:rPr>
                      <a:rPr lang="zh-TW" altLang="en-US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：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雷達訊號的波長。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𝑣</m:t>
                    </m:r>
                    <m:r>
                      <m:rPr>
                        <m:nor/>
                      </m:rPr>
                      <a:rPr lang="zh-TW" altLang="en-US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：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目標行進的速度。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𝑐</m:t>
                        </m:r>
                      </m:sub>
                    </m:sSub>
                    <m:r>
                      <m:rPr>
                        <m:nor/>
                      </m:rPr>
                      <a:rPr lang="zh-TW" altLang="en-US" sz="24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rPr>
                      <m:t>：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兩個訊號之間的時間間隔。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2FE28B7-A53C-483A-B537-BE9B364946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132"/>
                <a:ext cx="10515600" cy="5748867"/>
              </a:xfrm>
              <a:blipFill>
                <a:blip r:embed="rId2"/>
                <a:stretch>
                  <a:fillRect l="-928" t="-13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F365CE-49C9-4765-9DCD-1B8F8348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39DF-74A1-45D6-95B6-3A5305515F0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32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1E2D45-FA4E-40AA-B847-4C9F2C5E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計算物體與雷達間的角度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A23D4CD-5C00-4875-BFE4-16D25E1AF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8752"/>
                <a:ext cx="4767469" cy="5067830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使用兩個天線接收器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b="0" i="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RX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，接收器間距</a:t>
                </a:r>
                <a14:m>
                  <m:oMath xmlns:m="http://schemas.openxmlformats.org/officeDocument/2006/math">
                    <m:r>
                      <a:rPr lang="zh-TW" altLang="en-US" sz="2400" b="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為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𝑙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，毫米波的入射方向與垂直方向的夾角為</a:t>
                </a:r>
                <a14:m>
                  <m:oMath xmlns:m="http://schemas.openxmlformats.org/officeDocument/2006/math">
                    <m:r>
                      <a:rPr lang="zh-TW" altLang="en-US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zh-TW" altLang="en-US" sz="24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𝜃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因為毫米波雷達頻率高，滿足遠場條件可視為平面波，到達兩個天線時其傳播方向（入射角度）是相同的。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故能以天線間距</a:t>
                </a:r>
                <a14:m>
                  <m:oMath xmlns:m="http://schemas.openxmlformats.org/officeDocument/2006/math">
                    <m:r>
                      <a:rPr lang="en-US" altLang="zh-TW" sz="2400" b="0" i="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𝑙</m:t>
                    </m:r>
                    <m:r>
                      <a:rPr lang="zh-TW" altLang="en-US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，</m:t>
                    </m:r>
                    <m:r>
                      <a:rPr lang="zh-TW" altLang="en-US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與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平行的入射線畫出垂直三角形，求出兩個天線接收到訊號之間的路經差 </a:t>
                </a:r>
                <a14:m>
                  <m:oMath xmlns:m="http://schemas.openxmlformats.org/officeDocument/2006/math">
                    <m:r>
                      <a:rPr lang="zh-TW" altLang="en-US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𝛥</m:t>
                    </m:r>
                    <m:r>
                      <a:rPr lang="zh-TW" altLang="en-US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𝑑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𝑙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TW" sz="2400" b="0" i="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sin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⁡(</m:t>
                    </m:r>
                    <m:r>
                      <a:rPr lang="zh-TW" altLang="en-US" sz="240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𝜃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)</m:t>
                    </m:r>
                    <m:r>
                      <a:rPr lang="zh-TW" altLang="en-US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。</m:t>
                    </m:r>
                  </m:oMath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A23D4CD-5C00-4875-BFE4-16D25E1AF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8752"/>
                <a:ext cx="4767469" cy="5067830"/>
              </a:xfrm>
              <a:blipFill>
                <a:blip r:embed="rId2"/>
                <a:stretch>
                  <a:fillRect l="-1790" t="-1563" r="-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492F7-5D3C-45FB-8141-4AC22672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39DF-74A1-45D6-95B6-3A5305515F08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7F668B-F01C-40A3-9F27-77BF574BF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2388" y="1446161"/>
            <a:ext cx="6169767" cy="362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2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1E2D45-FA4E-40AA-B847-4C9F2C5E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計算物體與雷達間的角度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A23D4CD-5C00-4875-BFE4-16D25E1AF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8752"/>
                <a:ext cx="4767469" cy="5067830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我們知道相位差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Δ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𝜑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和路徑差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Δ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𝑑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的關係是：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i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Δ</m:t>
                      </m:r>
                      <m:r>
                        <a:rPr lang="en-US" altLang="zh-TW" sz="2400" i="1" dirty="0" err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𝜑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= 2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𝜋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d>
                        <m:dPr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TW" sz="2400" i="0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Δ</m:t>
                              </m:r>
                              <m:r>
                                <a:rPr lang="en-US" altLang="zh-TW" sz="2400" i="1" dirty="0" err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l-GR" altLang="zh-TW" sz="240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𝜆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我們也知道路徑差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 i="0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Δ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𝑑</m:t>
                    </m:r>
                  </m:oMath>
                </a14:m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和到達角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𝜃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 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的關係是：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sz="2400" i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Δ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𝑑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= 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𝑙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sin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⁡(</m:t>
                      </m:r>
                      <m:r>
                        <a:rPr lang="el-GR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𝜃</m:t>
                      </m:r>
                      <m:r>
                        <a:rPr lang="el-GR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)</m:t>
                      </m:r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得到</a:t>
                </a:r>
                <a:endParaRPr lang="en-US" altLang="zh-TW" sz="2400" i="0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sz="2400" i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Δ</m:t>
                      </m:r>
                      <m:r>
                        <a:rPr lang="el-GR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𝜑</m:t>
                      </m:r>
                      <m:r>
                        <a:rPr lang="el-GR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= 2</m:t>
                      </m:r>
                      <m:r>
                        <a:rPr lang="el-GR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𝜋</m:t>
                      </m:r>
                      <m:r>
                        <a:rPr lang="el-GR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d>
                        <m:dPr>
                          <m:ctrlPr>
                            <a:rPr lang="el-GR" altLang="zh-TW" sz="240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l-GR" altLang="zh-TW" sz="240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fPr>
                            <m:num>
                              <m:r>
                                <a:rPr lang="el-GR" altLang="zh-TW" sz="240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𝑙</m:t>
                              </m:r>
                              <m:func>
                                <m:funcPr>
                                  <m:ctrlPr>
                                    <a:rPr lang="el-GR" altLang="zh-TW" sz="2400" i="1" dirty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l-GR" altLang="zh-TW" sz="2400" i="0" dirty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l-GR" altLang="zh-TW" sz="2400" i="1" dirty="0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l-GR" altLang="zh-TW" sz="2400" i="1" dirty="0" smtClean="0">
                                          <a:latin typeface="Cambria Math" panose="02040503050406030204" pitchFamily="18" charset="0"/>
                                          <a:ea typeface="微軟正黑體" panose="020B0604030504040204" pitchFamily="34" charset="-12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altLang="zh-TW" sz="240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𝜆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解出</a:t>
                </a:r>
                <a14:m>
                  <m:oMath xmlns:m="http://schemas.openxmlformats.org/officeDocument/2006/math">
                    <m:r>
                      <a:rPr lang="zh-TW" altLang="en-US" sz="2400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到達角</m:t>
                    </m:r>
                    <m:r>
                      <a:rPr lang="el-GR" altLang="zh-TW" sz="2400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𝜃</m:t>
                    </m:r>
                  </m:oMath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𝜃</m:t>
                      </m:r>
                      <m:r>
                        <a:rPr lang="el-GR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= </m:t>
                      </m:r>
                      <m:sSup>
                        <m:sSupPr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sz="2400" i="0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sin</m:t>
                          </m:r>
                        </m:e>
                        <m:sup>
                          <m:r>
                            <a:rPr lang="en-US" altLang="zh-TW" sz="240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l-GR" altLang="zh-TW" sz="240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TW" sz="2400" i="1" dirty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l-GR" altLang="zh-TW" sz="2400" i="1" dirty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𝜆</m:t>
                                  </m:r>
                                  <m:r>
                                    <a:rPr lang="el-GR" altLang="zh-TW" sz="2400" i="1" dirty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altLang="zh-TW" sz="2400" i="0" dirty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Δ</m:t>
                                  </m:r>
                                  <m:r>
                                    <a:rPr lang="el-GR" altLang="zh-TW" sz="2400" i="1" dirty="0" smtClean="0"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</a:rPr>
                                    <m:t>𝜑</m:t>
                                  </m:r>
                                </m:e>
                              </m:d>
                            </m:num>
                            <m:den>
                              <m:r>
                                <a:rPr lang="el-GR" altLang="zh-TW" sz="240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2</m:t>
                              </m:r>
                              <m:r>
                                <a:rPr lang="el-GR" altLang="zh-TW" sz="240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𝜋</m:t>
                              </m:r>
                              <m:r>
                                <a:rPr lang="en-US" altLang="zh-TW" sz="2400" b="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𝑙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A23D4CD-5C00-4875-BFE4-16D25E1AF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8752"/>
                <a:ext cx="4767469" cy="5067830"/>
              </a:xfrm>
              <a:blipFill>
                <a:blip r:embed="rId2"/>
                <a:stretch>
                  <a:fillRect l="-1790" t="-1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492F7-5D3C-45FB-8141-4AC22672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39DF-74A1-45D6-95B6-3A5305515F0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7F668B-F01C-40A3-9F27-77BF574BF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92388" y="1886120"/>
            <a:ext cx="6169767" cy="274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4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1E2D45-FA4E-40AA-B847-4C9F2C5E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雷達怎麼偵測到有多個物件的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492F7-5D3C-45FB-8141-4AC22672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39DF-74A1-45D6-95B6-3A5305515F08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7F668B-F01C-40A3-9F27-77BF574BF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6812" y="1382251"/>
            <a:ext cx="5407575" cy="451471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38046A6-C514-4E17-90D7-519A4C5F2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6229" y="1518760"/>
            <a:ext cx="2506914" cy="451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4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1E2D45-FA4E-40AA-B847-4C9F2C5E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雷達怎麼偵測到有多個物件的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C492F7-5D3C-45FB-8141-4AC22672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39DF-74A1-45D6-95B6-3A5305515F08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7F668B-F01C-40A3-9F27-77BF574BF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935" y="1543421"/>
            <a:ext cx="5032958" cy="457541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EC2CEC7-9F0D-4E0D-AA7C-0A294EB155C6}"/>
              </a:ext>
            </a:extLst>
          </p:cNvPr>
          <p:cNvSpPr txBox="1"/>
          <p:nvPr/>
        </p:nvSpPr>
        <p:spPr>
          <a:xfrm>
            <a:off x="1101969" y="1680307"/>
            <a:ext cx="3946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將合成的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signal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進行快速傅立葉轉換，觀察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frequency response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看出兩個物件存在。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range-FFT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825D9A1-0DCA-4D8E-BF83-6F662ADC7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10" y="4007406"/>
            <a:ext cx="4976948" cy="211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04D0C-8CF1-4FFC-A38B-E5D22EDE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距離解析度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物體間可接受被分辨的最短距離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D50A65F-046E-4CE3-8CC3-07CBFB9CED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Range Resolution (</a:t>
                </a:r>
                <a:r>
                  <a:rPr lang="el-GR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Δ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R)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代表雷達系統能區分兩個位於相同方向、但距離略有不同的目標的最小距離。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系統頻寬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(B) = 4GHz</a:t>
                </a:r>
              </a:p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有效脈衝寬度</a:t>
                </a:r>
                <a14:m>
                  <m:oMath xmlns:m="http://schemas.openxmlformats.org/officeDocument/2006/math">
                    <m:r>
                      <a:rPr lang="el-GR" altLang="zh-TW" i="1" dirty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=0.25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𝑛𝑠</m:t>
                    </m:r>
                  </m:oMath>
                </a14:m>
                <a:endParaRPr lang="en-US" altLang="zh-TW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dirty="0">
                        <a:latin typeface="Cambria Math" panose="02040503050406030204" pitchFamily="18" charset="0"/>
                      </a:rPr>
                      <m:t>距離解析度</m:t>
                    </m:r>
                    <m:r>
                      <m:rPr>
                        <m:sty m:val="p"/>
                      </m:rPr>
                      <a:rPr lang="el-GR" altLang="zh-TW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 ∗ </m:t>
                            </m:r>
                            <m:r>
                              <a:rPr lang="el-GR" altLang="zh-TW" i="1" dirty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D50A65F-046E-4CE3-8CC3-07CBFB9CE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046" r="-22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1BC53A-AB25-48F7-91D9-D12C7B80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39DF-74A1-45D6-95B6-3A5305515F0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62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3426</TotalTime>
  <Words>860</Words>
  <Application>Microsoft Office PowerPoint</Application>
  <PresentationFormat>寬螢幕</PresentationFormat>
  <Paragraphs>82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微軟正黑體</vt:lpstr>
      <vt:lpstr>Arial</vt:lpstr>
      <vt:lpstr>Calibri</vt:lpstr>
      <vt:lpstr>Calibri Light</vt:lpstr>
      <vt:lpstr>Cambria Math</vt:lpstr>
      <vt:lpstr>Office 佈景主題</vt:lpstr>
      <vt:lpstr>Advanced Millimeter-Wave Radar System for Real-Time  Multiple-Human Tracking and Fall Detection</vt:lpstr>
      <vt:lpstr>IWR1843 FMCW毫米波雷達系統</vt:lpstr>
      <vt:lpstr>計算物體與雷達間的距離</vt:lpstr>
      <vt:lpstr>計算物體速度</vt:lpstr>
      <vt:lpstr>計算物體與雷達間的角度</vt:lpstr>
      <vt:lpstr>計算物體與雷達間的角度</vt:lpstr>
      <vt:lpstr>雷達怎麼偵測到有多個物件的?</vt:lpstr>
      <vt:lpstr>雷達怎麼偵測到有多個物件的?</vt:lpstr>
      <vt:lpstr>距離解析度(物體間可接受被分辨的最短距離)</vt:lpstr>
      <vt:lpstr>最大偵測距離</vt:lpstr>
      <vt:lpstr>速度解析度(物體間可接受被分辨的最短速度)</vt:lpstr>
      <vt:lpstr>Range-FFT和Doppler-FFT</vt:lpstr>
      <vt:lpstr>PowerPoint 簡報</vt:lpstr>
      <vt:lpstr>IWR1843 FMCW毫米波雷達系統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Millimeter-Wave Radar System for Real-Time  Multiple-Human Tracking and Fall Detection</dc:title>
  <dc:creator>信中 張</dc:creator>
  <cp:lastModifiedBy>信中 張</cp:lastModifiedBy>
  <cp:revision>124</cp:revision>
  <dcterms:created xsi:type="dcterms:W3CDTF">2025-02-28T08:08:40Z</dcterms:created>
  <dcterms:modified xsi:type="dcterms:W3CDTF">2025-03-18T15:51:36Z</dcterms:modified>
</cp:coreProperties>
</file>