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3" r:id="rId8"/>
    <p:sldId id="265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C3B3B-DD05-4E3A-991F-0DBD73359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AACF98-30A3-4D66-9C09-714059255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8E28CF-C04F-45DA-AFDB-32E01487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DB38CA-D8B2-4F54-A004-7440DDBE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EFAA8B-FDA9-40F2-BEDE-9F359EF8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4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2B801-4777-49DF-A5A3-D18B3D68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C7ECE6-0F44-4039-9615-924BA34C4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3A9DF-7CC2-4723-A4BC-2B2D0A1E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CA7F4-7023-4C2B-8CBF-449F5AF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4B63F3-3CE4-422D-8B1E-E58BBBA8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0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C26B71-8737-4E08-BA4A-63F2DD67D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38AD2C-2102-4A0A-BA0F-7716868CC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A2FD77-1865-4CDD-9E93-8092231E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6DA0D0-1D72-4566-8254-80B9C7E0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F45689-71D5-4E1F-9488-F496E1CF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13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19B4E-BDE2-4FC6-8853-7B242726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B946EF-1EC2-484F-A47D-BAC7FA31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5EA94A-B136-4749-AE23-0CA2C752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094301-7FED-4116-9644-2FEAD9B9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9BB65F-8C56-4743-AE5E-D43B5778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30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FF533-3D7D-4B8B-9768-F61830A0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AD5F45-A2D1-4CA6-91A4-FB6C49BA2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A20C1A-5930-4FE9-AC0F-84D72211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4573D4-5D0A-4120-8108-6D3B0971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6CA3D7-AAF8-45C1-9B9F-C4A4F657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6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AA420-A0E8-4905-84A5-61CE8581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8AE77-6015-4A19-AB61-CC83F7699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591AE9-54A5-4283-B36B-E6F95E0F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068B1C-7A26-4293-BE8F-FFC17C1E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296EC-E8A3-44C2-B9DD-46AD8616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9A5882-367A-4F5D-B451-7E6A9D67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6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84B55-A4F8-4B11-BE6A-D242A003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327FD5-7C47-425D-B9A7-F497E7644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965989-F782-42A7-95F8-65FDA8984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57E099-577C-459A-895E-5EE19E0FA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A6D4B0-AC0F-450C-9874-6CC093AC5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DA6130-6DF7-4E17-8EA6-76C46633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CB51F0E-8B5D-444C-973B-9550CB34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B5194B-7C37-4406-A47F-7244117F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31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56C1A-C029-4448-8CE3-DF322BC3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63D2E4-D1BC-40C4-9F95-DA8DCF74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894CC3-CB67-404E-876D-7368BB01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9EEC02-E013-4B0A-88F9-B472D469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54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8C8FC5-46AA-4347-9FA4-B6AFF12C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2451D0-0FF6-4E5A-9AA6-E6C3C505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79A02D-321C-4C78-A232-9A93889F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77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81993-240C-498A-A05E-72F245C7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837D21-433A-44FB-93FA-6EADAD78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195131-6D95-43EF-A151-4A07723BF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05747F-0E0C-4ADA-807A-9C39F5B5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6AE279-DA61-4688-959F-4568E710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CCA858-BD44-4FF4-A0C7-E4C1A6BB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0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4FF75-10AA-46DE-8AC2-AB0A0792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6BCD7E-43AD-43F0-99A9-D80DA3551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611A6B-4F81-4880-822B-2D204FEDA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1D1297-4898-45E2-9CE3-B41592D0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DAEA81-28C2-4D2F-8521-97B95CBF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B03EC5-4244-46B0-BCB7-5235890E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C669F14-C7BF-4BFD-9A93-8B8CEDC0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DA460F-F48E-47C1-8CDD-45ACA3C4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203712-E958-4CA4-8308-5DDCF6812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7BDC-A097-412A-83CE-16787ADA690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01020-D4C9-4AA5-BBAF-AF14D7899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0CD991-FAD9-4DE4-AC5F-EFB3899DC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37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BD65B-2C26-4FBB-8008-1C215B262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0320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5C9584-B1A3-4D4F-8D14-CEF57B4F8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8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ED645-39A2-4426-8610-B7779E6E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層：輸出層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6140" cy="46672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第四層這些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會傳到第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層輸出層，做一個簡單的總和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得到的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𝑧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也就是 整個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ANFIS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模型的輸出結果！</a:t>
                </a:r>
              </a:p>
              <a:p>
                <a:pPr lvl="1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lvl="1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lvl="1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6140" cy="4667250"/>
              </a:xfrm>
              <a:blipFill>
                <a:blip r:embed="rId2"/>
                <a:stretch>
                  <a:fillRect l="-1327" t="-3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72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ED645-39A2-4426-8610-B7779E6E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需要多少樣本訓練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614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有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個模糊集合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個模糊集合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規則層有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個規則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每個模糊函數有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個參數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(Gaussian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的的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𝑐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𝜎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前件函數有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* 2 + 3 * 2 = 12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個參數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每個規則有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個參數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</m:e>
                      <m:sub>
                        <m:r>
                          <a:rPr lang="zh-TW" altLang="en-US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 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  <m:sub>
                        <m:r>
                          <a:rPr lang="zh-TW" altLang="en-US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  <m:r>
                      <a:rPr lang="zh-TW" altLang="en-US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∗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𝑞</m:t>
                        </m:r>
                      </m:e>
                      <m:sub>
                        <m:r>
                          <a:rPr lang="zh-TW" altLang="en-US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  <m:r>
                      <a:rPr lang="zh-TW" altLang="en-US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∗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e>
                      <m:sub>
                        <m:r>
                          <a:rPr lang="zh-TW" altLang="en-US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後件函數有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 * 3 = 27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個參數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514350" indent="-514350"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至少要有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 ×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規則數量 的樣本數比較保險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514350" indent="-514350"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✔️ 這邊是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條規則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× 10 = 90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筆資料以上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lvl="1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lvl="1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6140" cy="4667250"/>
              </a:xfrm>
              <a:blipFill>
                <a:blip r:embed="rId2"/>
                <a:stretch>
                  <a:fillRect l="-1327" t="-3003" b="-39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4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8945B-24F5-4791-BC53-FB47563F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ANFIS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D5D7DD-D71E-4EBF-837E-93A45C1B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ANFIS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是一種模糊推論系統（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Fuzzy Inference System, FIS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），但它會使用神經網路的學習能力來自動調整模糊系統裡的參數（例如模糊規則、隸屬函數）。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「模糊系統」提供了人類式的邏輯結構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「神經網路」提供了從資料中學習的能力</a:t>
            </a:r>
          </a:p>
        </p:txBody>
      </p:sp>
    </p:spTree>
    <p:extLst>
      <p:ext uri="{BB962C8B-B14F-4D97-AF65-F5344CB8AC3E}">
        <p14:creationId xmlns:p14="http://schemas.microsoft.com/office/powerpoint/2010/main" val="180313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8066C-ADE2-4883-808A-667EB5AD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9531"/>
            <a:ext cx="10515600" cy="4752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假設我們有兩個輸入：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，然後一個輸出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DA21E6-C1E3-4596-AD0D-175BCF3A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70" y="925216"/>
            <a:ext cx="11865570" cy="59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0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7D9EB-543E-4DD7-997A-A4E3D2D2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層：模糊化（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Fuzzification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D40767-D06C-4882-B6AF-684868870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這一層會用隸屬函數來把輸入變成模糊變數。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被轉換成「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A1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（小）、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A2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（中）、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A3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（大）」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被轉換成「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B1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（低）、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B2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（中）、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B3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（高）」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每個輸入通過一個隸屬函數（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membership function, MF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𝐵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𝐵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𝐵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D40767-D06C-4882-B6AF-684868870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27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7D9EB-543E-4DD7-997A-A4E3D2D2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層：模糊化（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Fuzzification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D40767-D06C-4882-B6AF-684868870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每個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模糊集合（例如：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A1(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A2(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A3(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對應一個隸屬函數，每個隸屬函數都有自己的參數（前件參數）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例如：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exp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−(</m:t>
                              </m:r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</m:t>
                              </m:r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𝑐：中心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𝜎：寬度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這些參數會透過訓練 被調整形狀，讓整體系統更準確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我們不用手動設計隸屬函數的形狀，讓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ANFIS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比傳統模糊系統 更彈性、更自動、更像神經網路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D40767-D06C-4882-B6AF-684868870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b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97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ED645-39A2-4426-8610-B7779E6E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層：規則層（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96C3E3-E4F8-49FE-8E2E-C3F66A14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這層會根據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模糊規則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來計算每條規則的激活程度（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firing strength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C63527CF-E40E-44FA-8A1D-66F659600E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502584"/>
                  </p:ext>
                </p:extLst>
              </p:nvPr>
            </p:nvGraphicFramePr>
            <p:xfrm>
              <a:off x="2032000" y="2530475"/>
              <a:ext cx="8127999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6040">
                      <a:extLst>
                        <a:ext uri="{9D8B030D-6E8A-4147-A177-3AD203B41FA5}">
                          <a16:colId xmlns:a16="http://schemas.microsoft.com/office/drawing/2014/main" val="1805272595"/>
                        </a:ext>
                      </a:extLst>
                    </a:gridCol>
                    <a:gridCol w="4082626">
                      <a:extLst>
                        <a:ext uri="{9D8B030D-6E8A-4147-A177-3AD203B41FA5}">
                          <a16:colId xmlns:a16="http://schemas.microsoft.com/office/drawing/2014/main" val="424917992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6621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規則編號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規則語句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對應的激活程度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171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Rule1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A1(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小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B1(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低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7351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Rule2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A1(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小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B2(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4180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Rule3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A1(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小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B3(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高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23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Rule4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A2(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B1(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低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2899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Rule5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A2(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B2(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739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Rule6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A2(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B3(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高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728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Rule7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A3(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大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B1(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低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7230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Rule8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A3(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大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B2(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7530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Rule9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A3(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大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B3(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高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04856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C63527CF-E40E-44FA-8A1D-66F659600E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502584"/>
                  </p:ext>
                </p:extLst>
              </p:nvPr>
            </p:nvGraphicFramePr>
            <p:xfrm>
              <a:off x="2032000" y="2530475"/>
              <a:ext cx="8127999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6040">
                      <a:extLst>
                        <a:ext uri="{9D8B030D-6E8A-4147-A177-3AD203B41FA5}">
                          <a16:colId xmlns:a16="http://schemas.microsoft.com/office/drawing/2014/main" val="1805272595"/>
                        </a:ext>
                      </a:extLst>
                    </a:gridCol>
                    <a:gridCol w="4082626">
                      <a:extLst>
                        <a:ext uri="{9D8B030D-6E8A-4147-A177-3AD203B41FA5}">
                          <a16:colId xmlns:a16="http://schemas.microsoft.com/office/drawing/2014/main" val="424917992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662197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規則編號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規則語句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對應的激活程度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1718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Rule1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A1(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小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B1(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低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7692" r="-899" b="-8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3514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Rule2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A1(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小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B2(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7692" r="-899" b="-7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41803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Rule3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A1(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小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B3(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高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7692" r="-899" b="-6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2346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Rule4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A2(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B1(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低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1515" r="-899" b="-5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8995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Rule5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A2(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B2(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9231" r="-899" b="-4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390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Rule6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A2(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B3(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高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9231" r="-899" b="-3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7289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Rule7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A3(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大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B1(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低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09231" r="-899" b="-2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723054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Rule8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A3(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大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B2(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09231" r="-899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5309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Rule9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A3(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大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B3(</a:t>
                          </a:r>
                          <a:r>
                            <a:rPr lang="zh-TW" altLang="en-US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高</a:t>
                          </a:r>
                          <a:r>
                            <a:rPr lang="en-US" altLang="zh-TW" sz="2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20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09231" r="-899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04856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804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ED645-39A2-4426-8610-B7779E6E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層：標準化層（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對於每條規則，第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層會：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拿到上一層給的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計算所有規則觸發強度的總和：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把每個規則的強度除以總和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第三層的輸出是 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每條規則的正規化觸發強度。</a:t>
                </a:r>
                <a:endPara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每個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表示「第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條規則佔整體的相對重要性」。</a:t>
                </a: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19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ED645-39A2-4426-8610-B7779E6E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層：解模糊層（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Defuzzification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614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對於每條規則，第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層會計算：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∗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TW" sz="24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：從第 </a:t>
                </a:r>
                <a:r>
                  <a:rPr lang="en-US" altLang="zh-TW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層來的規則相對權重</a:t>
                </a:r>
                <a:endParaRPr lang="en-US" altLang="zh-TW" sz="24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：是該規則對應的「線性函數」輸出（通常是：）</a:t>
                </a:r>
                <a:endParaRPr lang="en-US" altLang="zh-TW" sz="24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4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這三個參數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en-US" altLang="zh-TW" sz="2400" b="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𝑞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en-US" altLang="zh-TW" sz="2400" b="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en-US" altLang="zh-TW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​</a:t>
                </a:r>
                <a:r>
                  <a:rPr lang="zh-TW" altLang="en-US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ANFIS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可訓練的參數（後件參數）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6140" cy="4667250"/>
              </a:xfrm>
              <a:blipFill>
                <a:blip r:embed="rId2"/>
                <a:stretch>
                  <a:fillRect l="-885" t="-2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74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ED645-39A2-4426-8610-B7779E6E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層：解模糊層 為什麼這樣設計？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6140" cy="46672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傳統模糊系統只能用手設規則（例如 “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z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是大”）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ANFIS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把「模糊規則的後件」變成 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數學函數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，讓整個模型可以：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用梯度下降訓練前件參數（隸屬函數）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用最小平方誤差訓練後件參數（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整體變成一個「可微分、可學習」的模型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每條規則都有自己的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，它代表這條規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則在某個輸入情況下「預測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z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」的方式，而這三個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是會透過學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習自動決定的！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lvl="1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lvl="1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6140" cy="4667250"/>
              </a:xfrm>
              <a:blipFill>
                <a:blip r:embed="rId2"/>
                <a:stretch>
                  <a:fillRect l="-1327" t="-3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39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1024</Words>
  <Application>Microsoft Office PowerPoint</Application>
  <PresentationFormat>寬螢幕</PresentationFormat>
  <Paragraphs>108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Cambria Math</vt:lpstr>
      <vt:lpstr>Office 佈景主題</vt:lpstr>
      <vt:lpstr>0320</vt:lpstr>
      <vt:lpstr>ANFIS</vt:lpstr>
      <vt:lpstr>PowerPoint 簡報</vt:lpstr>
      <vt:lpstr>第1層：模糊化（Fuzzification）</vt:lpstr>
      <vt:lpstr>第1層：模糊化（Fuzzification）</vt:lpstr>
      <vt:lpstr> 第2層：規則層（Rule Layer）</vt:lpstr>
      <vt:lpstr>第3層：標準化層（Normalization）</vt:lpstr>
      <vt:lpstr>第4層：解模糊層（Defuzzification）</vt:lpstr>
      <vt:lpstr>第4層：解模糊層 為什麼這樣設計？</vt:lpstr>
      <vt:lpstr>第5層：輸出層</vt:lpstr>
      <vt:lpstr>參數量/ 需要多少樣本訓練?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0320</dc:title>
  <dc:creator>信中 張</dc:creator>
  <cp:lastModifiedBy>信中 張</cp:lastModifiedBy>
  <cp:revision>84</cp:revision>
  <dcterms:created xsi:type="dcterms:W3CDTF">2025-03-25T15:12:56Z</dcterms:created>
  <dcterms:modified xsi:type="dcterms:W3CDTF">2025-03-26T03:00:43Z</dcterms:modified>
</cp:coreProperties>
</file>