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58" r:id="rId5"/>
    <p:sldId id="267" r:id="rId6"/>
    <p:sldId id="291" r:id="rId7"/>
    <p:sldId id="292" r:id="rId8"/>
    <p:sldId id="300" r:id="rId9"/>
    <p:sldId id="290" r:id="rId10"/>
    <p:sldId id="299" r:id="rId11"/>
    <p:sldId id="293" r:id="rId12"/>
    <p:sldId id="295" r:id="rId13"/>
    <p:sldId id="281" r:id="rId14"/>
    <p:sldId id="283" r:id="rId15"/>
    <p:sldId id="284" r:id="rId16"/>
    <p:sldId id="285" r:id="rId17"/>
    <p:sldId id="286" r:id="rId18"/>
    <p:sldId id="297" r:id="rId19"/>
    <p:sldId id="296" r:id="rId20"/>
    <p:sldId id="298" r:id="rId21"/>
    <p:sldId id="269" r:id="rId22"/>
    <p:sldId id="289" r:id="rId23"/>
    <p:sldId id="28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71E87-5531-485D-9CB1-85F9D642A71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DE649-1A70-4FFD-BAE8-F8BE92046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24491-5947-405D-A8D8-876DEB16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5EE2BB-13DE-4A56-9A32-C16EA641B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55167-1CDE-4B95-B116-C5135DDB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B3F1-8E5A-4437-B20C-809BBAE2C942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A4097-E856-4B04-9EDA-2EC5EC31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C55DA5-F847-4C38-A6D4-6B641A5D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5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42685-75A5-40BB-A9C2-CA943FF5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A140B6-032F-4C4B-BCF9-C3A3E368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111BC-35BA-416A-B970-7F831107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30FE-607F-4039-8E06-B44EAEBB5D19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F33A68-5B26-4851-9C5B-60480C10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CAEB93-41AE-45BD-8E0F-B83BCA13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57EDF-527C-4EFF-8A91-F78F11F37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BA8F8C-8053-4FB8-9233-50AD706D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57572E-FDD3-4B8F-B918-81ED2BB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922-F59A-4B25-90CB-EF653B4DBD15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EE877-1854-495A-A570-376160B5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DC466-C0F2-41B8-80B2-3187EDD2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2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AFCA6-A884-4703-BECD-08C852B9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41775-4977-4F73-AD1A-67687A4F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189F9-A7EC-4EC1-9255-EE1ABF86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4099-B534-4562-880A-F642E03BD354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E214DD-4431-43F8-9544-D22DF0C8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7EF80-ED3E-4880-B11E-57D4E2DE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9447E-DB70-4483-8A6C-6AFEA1EAB15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8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78426-A65F-4DF5-BD3E-960A5A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608FF-32FD-4A83-BA58-7B502079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4F8AD-91B0-4EA6-93C2-0743BBC1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05F-2933-460D-B64A-3339CF928082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284AB9-0211-4B64-A81A-732D204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901819-8256-431D-BBDB-5FDD7213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3D4F1-4777-428F-B2E2-636A7043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BCFA5-1813-4CAA-A7BB-59EBBD7FC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9182C5-7DB5-4037-BB72-70844C87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C3B7B-5498-41CC-BF63-F14F8DF5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4F5A-82E2-409B-9D42-2A7B4D4FC8D1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C19D49-33D1-4951-80A1-16700376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257F70-5E33-4D12-BDB7-DF599ED4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A195F-B963-4069-90B7-1AD1E1A0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9E43E-7D01-46F2-9D4F-A9964188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953746-DBC3-48CF-9B54-2FFE9D2A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098822-C94E-41D0-95C4-16F8D9D5C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FFDCD6-ED13-4BB9-9AB8-472E5B6DA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D32C5A-4205-4367-8F1D-21A1ED06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241-0525-493F-BA0B-888E9B49B918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3338A9-FFD1-41FE-A55F-FB19A860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A7FF87-FAE9-400F-82C8-FFAB6610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3D25E-31F1-4FB4-AD42-A663BB2E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1459D0-D948-499F-BB45-E96C7FE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9A4B-E42E-4E3E-BE2A-F42168204339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477F41-2124-469B-9B96-EC899379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0E50EF-FC6B-41EE-B028-0F9283F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0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4D97CF-BB09-46A0-BF6B-D47F75DF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6B0-44DD-466E-98EB-BDE92902CAEF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597D75-FD12-4680-BE1C-3C3C1D50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04707A-5D93-47F9-B744-CE811E04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99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BE82C-8606-4145-91E8-5A96D1A9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B8D0D-3B65-4AA9-BB49-83CF5F16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DD0BCD-67D3-4467-9C62-EDC03503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E403F-8126-4DBC-B07F-1B2E03FD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2983-33E1-4AFA-BD19-E22B8EE47E7E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7D753-065B-43F3-AEBE-C847442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D5C49-3065-477F-B262-EBCB0C27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6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9A0A3-32C1-4CE1-9EF5-6696A9A0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299A9A-ACEB-4CF4-B92F-21556D4BF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D505C0-B2DC-4DC7-AD62-038CA286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14B618-DD24-40FA-B815-5D0240C7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42E0-4D3F-475D-B364-317B6E3D4DC5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3A0F2E-8B49-489D-B441-66F1AA6C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65CAC-AC6E-4E8B-95A5-A0B4E264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73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2B2023-E4CC-4351-B3C0-C9955363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F395A-7C3F-408F-949B-13AE86D5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B53F6-AD5D-49BB-9FC0-7FB9A0B0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0DE3-FACC-45E9-9F6C-10867E82EBB9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B3C078-913D-4ABB-8DCE-923A25307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A3AE3-3372-45E1-9638-640367A6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0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D0CE8-E858-4B55-8D07-9D7F11B98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雷達物件追蹤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BCE507-22E5-4C23-B2FA-891F1F3BF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3915"/>
            <a:ext cx="9144000" cy="1655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學生：張信中</a:t>
            </a: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指導教授：黃文吉教授</a:t>
            </a: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4/15</a:t>
            </a:r>
            <a:endParaRPr lang="zh-TW" altLang="en-US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A9AE2-143A-4462-98E7-88E3B84B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z="20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fld>
            <a:endParaRPr lang="zh-TW" altLang="en-US" sz="2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D0CE8-E858-4B55-8D07-9D7F11B98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A9AE2-143A-4462-98E7-88E3B84B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z="20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fld>
            <a:endParaRPr lang="zh-TW" altLang="en-US" sz="2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88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262D2-08E1-37D8-8C67-896A27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C8F17-D4D7-A3AB-A01B-47207BD7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6057" cy="4760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本質：求解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 problem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（匹配問題），將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最小的配對方式找出來。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將所有上一幀的預測點，與當前幀的偵測點建立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，用匈牙利算法找出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最小總成本配對。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B4725B-9AA5-0F9B-D16B-FBFA6FA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191130-DA81-73E7-5A99-F512CACC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9615" y="2176738"/>
            <a:ext cx="6721970" cy="30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262D2-08E1-37D8-8C67-896A27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CC8F17-D4D7-A3AB-A01B-47207BD7B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760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在雷達追蹤中，我們會有：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上一幀的預測位置（使用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Kalman Filter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預測）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目前幀的偵測點（經過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CFAR + DBSCAN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我們要做的是：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每一個預測點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每一個偵測點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之間的「距離」，這個距離就稱作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常用計算方式為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歐氏距離（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Euclidean distance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𝑫𝒊𝒔𝒕𝒂𝒏𝒄𝒆</m:t>
                      </m:r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𝒊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𝒙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(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𝒊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𝒙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(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𝒋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𝒚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預測位置：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A, B, C</a:t>
                </a: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偵測結果：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a, b, c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CC8F17-D4D7-A3AB-A01B-47207BD7B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760232"/>
              </a:xfrm>
              <a:blipFill>
                <a:blip r:embed="rId2"/>
                <a:stretch>
                  <a:fillRect l="-1063" t="-1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B4725B-9AA5-0F9B-D16B-FBFA6FA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3AADBF-BA88-C651-FE07-E4F9766D6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7428" y="4680856"/>
            <a:ext cx="2177144" cy="21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行歸零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 Row Reduction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：每一列都減去該列的最小值。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→ 4−1, 1−1, 3−1 = 3, 0, 2</a:t>
                </a: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2, 0, 5</a:t>
                </a: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 → 3−2, 2−2, 2−2 = 1, 0, 0</a:t>
                </a: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6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6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68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列歸零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 Column Reduction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：每一行都減去該列的最小值。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→ 3−1, 2−1, 1−1 = 2, 1, 0</a:t>
                </a: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21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遮蔽零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畫線覆蓋所有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，看看是否能用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N=3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條線完成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因為畫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column1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row2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就能覆蓋所有的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，小於矩陣的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size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，所以必須調整矩陣。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直到最少用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條線才能覆蓋所有的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，這個矩陣才能合格做指派。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0B957E8-B3DC-3196-A903-7478188D5ECF}"/>
              </a:ext>
            </a:extLst>
          </p:cNvPr>
          <p:cNvCxnSpPr/>
          <p:nvPr/>
        </p:nvCxnSpPr>
        <p:spPr>
          <a:xfrm>
            <a:off x="6281058" y="2852057"/>
            <a:ext cx="1676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B20FA04-EFD9-145A-3D8A-C85C361DCD94}"/>
              </a:ext>
            </a:extLst>
          </p:cNvPr>
          <p:cNvCxnSpPr/>
          <p:nvPr/>
        </p:nvCxnSpPr>
        <p:spPr>
          <a:xfrm>
            <a:off x="7119257" y="1777774"/>
            <a:ext cx="0" cy="1542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2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4.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現在用最少的線覆蓋了所有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，但線數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&lt; 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，那就：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找出沒被任何線覆蓋的元素中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最小值 𝑚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對矩陣做以下調整：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沒被線蓋到的元素 ➝ 減 𝑚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交叉兩條線的交點 ➝ 加 𝑚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其他元素保持不變</a:t>
                </a:r>
                <a:endParaRPr lang="en-US" altLang="zh-TW" sz="20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最小值 𝑚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，調整後的新矩陣就能用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了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 t="-25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136843A-30F9-2708-0D93-4740701F8CC5}"/>
              </a:ext>
            </a:extLst>
          </p:cNvPr>
          <p:cNvCxnSpPr>
            <a:cxnSpLocks/>
          </p:cNvCxnSpPr>
          <p:nvPr/>
        </p:nvCxnSpPr>
        <p:spPr>
          <a:xfrm>
            <a:off x="6716485" y="3639231"/>
            <a:ext cx="0" cy="9436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C5B4BDD-4479-598F-B319-26E3EDEC0133}"/>
              </a:ext>
            </a:extLst>
          </p:cNvPr>
          <p:cNvCxnSpPr>
            <a:cxnSpLocks/>
          </p:cNvCxnSpPr>
          <p:nvPr/>
        </p:nvCxnSpPr>
        <p:spPr>
          <a:xfrm>
            <a:off x="6123213" y="4474029"/>
            <a:ext cx="11647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7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32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：指派（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assignment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不重複列、不重複行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組合（這代表配對）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最小總成本：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[0][1] +</m:t>
                    </m:r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[1][0]+</m:t>
                    </m:r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[2][2]=5</m:t>
                    </m:r>
                  </m:oMath>
                </a14:m>
                <a:endParaRPr lang="zh-TW" altLang="en-US" sz="2400" dirty="0"/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最終指派結果：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-&gt; b</a:t>
                </a:r>
              </a:p>
              <a:p>
                <a:pPr marL="0" indent="0">
                  <a:buNone/>
                </a:pPr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 -&gt; a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 -&gt; c</a:t>
                </a:r>
                <a:r>
                  <a:rPr lang="en-US" altLang="zh-TW" sz="2400" b="0" dirty="0">
                    <a:ea typeface="微軟正黑體" panose="020B0604030504040204" pitchFamily="34" charset="-120"/>
                  </a:rPr>
                  <a:t> 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32054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0C9C6B1-DB96-483C-B955-8155D8CE52C1}"/>
              </a:ext>
            </a:extLst>
          </p:cNvPr>
          <p:cNvSpPr/>
          <p:nvPr/>
        </p:nvSpPr>
        <p:spPr>
          <a:xfrm>
            <a:off x="6942338" y="1610280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98A6555-E45E-49AA-A664-D14258981077}"/>
              </a:ext>
            </a:extLst>
          </p:cNvPr>
          <p:cNvSpPr/>
          <p:nvPr/>
        </p:nvSpPr>
        <p:spPr>
          <a:xfrm>
            <a:off x="7414334" y="2329813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1F49457-64CE-4A97-A118-7062A9538670}"/>
              </a:ext>
            </a:extLst>
          </p:cNvPr>
          <p:cNvSpPr/>
          <p:nvPr/>
        </p:nvSpPr>
        <p:spPr>
          <a:xfrm>
            <a:off x="6446668" y="194409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AACAB0E-C34A-5FF7-F615-B3C6B00FB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7260" y="4117031"/>
            <a:ext cx="2555078" cy="2555078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F75B5560-FE13-207E-E843-5808511294D4}"/>
              </a:ext>
            </a:extLst>
          </p:cNvPr>
          <p:cNvSpPr/>
          <p:nvPr/>
        </p:nvSpPr>
        <p:spPr>
          <a:xfrm>
            <a:off x="5173040" y="567789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EDDDB55-1AF6-9620-DE32-CCCCA2FBB711}"/>
              </a:ext>
            </a:extLst>
          </p:cNvPr>
          <p:cNvSpPr/>
          <p:nvPr/>
        </p:nvSpPr>
        <p:spPr>
          <a:xfrm>
            <a:off x="5693705" y="5278402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05B82A6-E739-008C-4EF0-203F926C1868}"/>
              </a:ext>
            </a:extLst>
          </p:cNvPr>
          <p:cNvSpPr/>
          <p:nvPr/>
        </p:nvSpPr>
        <p:spPr>
          <a:xfrm>
            <a:off x="6264676" y="613941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713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FAAB-20ED-D360-14DC-765104C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配對失敗與新增處理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DC365-36B3-DF71-5D1E-C8D3F784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匈牙利算法可以幫我們找到最佳配對組合，但實際應用中，仍會遇到：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有些預測位置無法配對成功（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目標消失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有些新偵測點沒有對應的預測（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出現新目標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5B9EA-921A-782D-82BA-9B665EC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6" name="圖片 5" descr="一張含有 文字, 螢幕擷取畫面, 字型, 軟體 的圖片&#10;&#10;AI 產生的內容可能不正確。">
            <a:extLst>
              <a:ext uri="{FF2B5EF4-FFF2-40B4-BE49-F238E27FC236}">
                <a16:creationId xmlns:a16="http://schemas.microsoft.com/office/drawing/2014/main" id="{BFD6DD03-7C2C-83E1-0772-A0C98D82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43" y="3581400"/>
            <a:ext cx="9558029" cy="30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8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FAAB-20ED-D360-14DC-765104C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目標消失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DC365-36B3-DF71-5D1E-C8D3F784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3717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目標消失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為了讓匈牙利算法運作，必須要是方陣，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會補上虛擬點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(Dummy Column)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這些虛擬配對不能被選中，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設為一個很大的數值（例如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999 )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沒有配對成功的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invisible count += 1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invisible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次數連續超過門檻，就刪除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5B9EA-921A-782D-82BA-9B665EC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10" name="圖片 9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7A166761-6E1D-6201-CFD9-BCB77ED3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28" y="2314221"/>
            <a:ext cx="3766002" cy="2853620"/>
          </a:xfrm>
          <a:prstGeom prst="rect">
            <a:avLst/>
          </a:prstGeom>
        </p:spPr>
      </p:pic>
      <p:pic>
        <p:nvPicPr>
          <p:cNvPr id="12" name="圖片 11" descr="一張含有 文字, 字型, 螢幕擷取畫面, 圖形 的圖片&#10;&#10;AI 產生的內容可能不正確。">
            <a:extLst>
              <a:ext uri="{FF2B5EF4-FFF2-40B4-BE49-F238E27FC236}">
                <a16:creationId xmlns:a16="http://schemas.microsoft.com/office/drawing/2014/main" id="{20CF41CE-4DC9-1903-F2E5-F8B0CF1C9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80" y="5610131"/>
            <a:ext cx="5604212" cy="824456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05A91D1-888E-111F-95DF-EDBB6A5BB2ED}"/>
              </a:ext>
            </a:extLst>
          </p:cNvPr>
          <p:cNvCxnSpPr/>
          <p:nvPr/>
        </p:nvCxnSpPr>
        <p:spPr>
          <a:xfrm flipV="1">
            <a:off x="10145486" y="5294334"/>
            <a:ext cx="0" cy="362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C832E4-AE1C-CDD3-19DD-0F5392A752F6}"/>
              </a:ext>
            </a:extLst>
          </p:cNvPr>
          <p:cNvCxnSpPr/>
          <p:nvPr/>
        </p:nvCxnSpPr>
        <p:spPr>
          <a:xfrm flipV="1">
            <a:off x="10635343" y="5294334"/>
            <a:ext cx="0" cy="362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418258-F385-BE4C-FDC3-8E5F2AC7F0A6}"/>
              </a:ext>
            </a:extLst>
          </p:cNvPr>
          <p:cNvSpPr txBox="1"/>
          <p:nvPr/>
        </p:nvSpPr>
        <p:spPr>
          <a:xfrm>
            <a:off x="9410407" y="5683089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Dummy Column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29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29692-9F67-47B2-BCA9-0B10E4A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B5159-088C-48E2-AEBD-F6ABE446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棄用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卡爾曼濾波器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匈牙利算法應用：多目標追蹤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0593BD-C11D-407D-A480-57FD176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50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FAAB-20ED-D360-14DC-765104C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DC365-36B3-DF71-5D1E-C8D3F784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644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為了使用匈牙利算法，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Dummy row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無法配對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新增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Kalman Filter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設定唯一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、初始位置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5B9EA-921A-782D-82BA-9B665EC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A166761-6E1D-6201-CFD9-BCB77ED3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0307" y="2336850"/>
            <a:ext cx="4865686" cy="2661230"/>
          </a:xfrm>
          <a:prstGeom prst="rect">
            <a:avLst/>
          </a:prstGeom>
        </p:spPr>
      </p:pic>
      <p:pic>
        <p:nvPicPr>
          <p:cNvPr id="6" name="圖片 5" descr="一張含有 文字, 字型, 螢幕擷取畫面, 黑色 的圖片&#10;&#10;AI 產生的內容可能不正確。">
            <a:extLst>
              <a:ext uri="{FF2B5EF4-FFF2-40B4-BE49-F238E27FC236}">
                <a16:creationId xmlns:a16="http://schemas.microsoft.com/office/drawing/2014/main" id="{334D84C6-1CDB-8553-4BAB-D55AC25B2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3" y="5326742"/>
            <a:ext cx="5006786" cy="12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95FA-4753-441D-AEC7-3633CF6C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5" name="kal_bin_cfar_dbscan">
            <a:hlinkClick r:id="" action="ppaction://media"/>
            <a:extLst>
              <a:ext uri="{FF2B5EF4-FFF2-40B4-BE49-F238E27FC236}">
                <a16:creationId xmlns:a16="http://schemas.microsoft.com/office/drawing/2014/main" id="{F83DD2C5-6018-4620-9C5E-0DCED725207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7754" y="151137"/>
            <a:ext cx="6025662" cy="634511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CB554-10C9-467F-928B-FAADAEDF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36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86648-9502-470A-A7A4-0ED2640C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B4EEEA2-C90B-4F72-8101-69C35387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95" y="1825625"/>
            <a:ext cx="5282410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B57C8-7FB0-4B9A-9C92-1C746AFC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41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4F583-5F60-4A54-8243-DFD3EBDB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AFFB7-8D12-4CA0-8965-1CD775C1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引入角度繪製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9294FE-B3B4-48FC-98EF-96F71937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39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 Doppler Map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759" y="1966302"/>
            <a:ext cx="5486411" cy="3657607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700D85C-EFBB-48DD-B4E5-794D420D87AF}"/>
              </a:ext>
            </a:extLst>
          </p:cNvPr>
          <p:cNvSpPr txBox="1"/>
          <p:nvPr/>
        </p:nvSpPr>
        <p:spPr>
          <a:xfrm>
            <a:off x="838199" y="1690688"/>
            <a:ext cx="59218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橫軸：速度（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Velocity, cm/s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負值：物體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靠近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正值：物體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遠離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縱軸：距離（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Range, cm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顯示物體與雷達之間的相對距離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顏色：反射訊號強度（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Amplitude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數值範圍約為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顏色越紅：反射訊號強，可能存在目標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顏色越藍：反射訊號弱，代表背景區域</a:t>
            </a:r>
            <a:endParaRPr lang="zh-TW" altLang="en-US" sz="2400" dirty="0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AB521842-5632-44F3-A0C9-18163DBC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14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200" y="1885619"/>
            <a:ext cx="5374781" cy="403108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00A2EBA-2345-49A6-86FD-EFC7C5F67CC3}"/>
              </a:ext>
            </a:extLst>
          </p:cNvPr>
          <p:cNvSpPr txBox="1"/>
          <p:nvPr/>
        </p:nvSpPr>
        <p:spPr>
          <a:xfrm>
            <a:off x="1035424" y="2829205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圖示：經過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處理後的結果，形成一張二值影像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白色：判定為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黑色：判定為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BEB8A77D-E2CD-4713-B3AB-A0075951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2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200" y="1885619"/>
            <a:ext cx="5374780" cy="4031085"/>
          </a:xfrm>
        </p:spPr>
      </p:pic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F426D0E-0564-469B-B83F-1176261A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5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30549F-2618-457C-BA74-1C169CDC1C23}"/>
              </a:ext>
            </a:extLst>
          </p:cNvPr>
          <p:cNvSpPr txBox="1"/>
          <p:nvPr/>
        </p:nvSpPr>
        <p:spPr>
          <a:xfrm>
            <a:off x="838200" y="3116331"/>
            <a:ext cx="563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圖示：對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Map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判斷有幾個獨立目標，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並標上</a:t>
            </a:r>
            <a:r>
              <a:rPr lang="zh-TW" altLang="fr-FR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各群中心（</a:t>
            </a:r>
            <a:r>
              <a:rPr lang="fr-FR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 </a:t>
            </a:r>
            <a:r>
              <a:rPr lang="fr-FR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Centroids</a:t>
            </a:r>
            <a:r>
              <a:rPr lang="zh-TW" altLang="fr-FR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3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EDE8-5156-5AEC-7ABE-6C2D32A8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36E63-043A-C107-F35A-FBDA841F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雷達資料的點數太少，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層級切割過細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的優勢在於資料量大且密度分布不均時，能夠自動找出適當的分群結構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處理後的雷達點數通常較少，難以形成明顯的密度層級，使得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無法建立穩定的群，進而可能將點誤判為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，或將同一目標過度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切割成多群，反而降低追蹤的準確性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frame100)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AC20D-548F-0B18-3404-4B58772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967E54B-084D-DFD0-C93F-C69A4FC5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9248" y="3316474"/>
            <a:ext cx="7951295" cy="31764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217E82B-1085-3EF5-08AC-9543FDD85077}"/>
              </a:ext>
            </a:extLst>
          </p:cNvPr>
          <p:cNvSpPr txBox="1"/>
          <p:nvPr/>
        </p:nvSpPr>
        <p:spPr>
          <a:xfrm>
            <a:off x="1861456" y="6422509"/>
            <a:ext cx="88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HDBSCAN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min_cluster_size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      DBSCAN (eps=1.5,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7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EDE8-5156-5AEC-7ABE-6C2D32A8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36E63-043A-C107-F35A-FBDA841F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距離分佈太平均，無法產生稠密核心點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會將密度較高、點位集中區域辨識為一個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，但若幾個點之間距離雖近、密度分布卻太平均，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可能會判斷整棵分群樹都是「模糊、不明顯的密度變化」，導致整群點都無法成為穩定群集，最終將這些點全部視為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（如：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相較之下，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的條件較寬鬆，只要在半徑內有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min_samples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個點，就能形成一群。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AC20D-548F-0B18-3404-4B58772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A654AB-BF70-27CC-C5E2-FE5E69D2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72" y="3345421"/>
            <a:ext cx="7817649" cy="314745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B28EBDA-A39F-5AB7-F2C2-069A2C8AE60B}"/>
              </a:ext>
            </a:extLst>
          </p:cNvPr>
          <p:cNvSpPr txBox="1"/>
          <p:nvPr/>
        </p:nvSpPr>
        <p:spPr>
          <a:xfrm>
            <a:off x="1861456" y="6422509"/>
            <a:ext cx="88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HDBSCAN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min_cluster_size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      DBSCAN (eps=1.5,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3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F651B-EFE6-F48E-838C-A703A0C0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B364AF1-85F0-9C3F-8BED-7727A60D9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576873"/>
              </p:ext>
            </p:extLst>
          </p:nvPr>
        </p:nvGraphicFramePr>
        <p:xfrm>
          <a:off x="2861309" y="3211522"/>
          <a:ext cx="753454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10">
                  <a:extLst>
                    <a:ext uri="{9D8B030D-6E8A-4147-A177-3AD203B41FA5}">
                      <a16:colId xmlns:a16="http://schemas.microsoft.com/office/drawing/2014/main" val="4033995304"/>
                    </a:ext>
                  </a:extLst>
                </a:gridCol>
                <a:gridCol w="5765238">
                  <a:extLst>
                    <a:ext uri="{9D8B030D-6E8A-4147-A177-3AD203B41FA5}">
                      <a16:colId xmlns:a16="http://schemas.microsoft.com/office/drawing/2014/main" val="3554085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6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切太細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有些群密度太小，無法形成穩定層級，只好往下切到底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5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完全不切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整體密度變化太平均，整棵分群樹沒有穩定結構，所以它選擇不切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3159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C243E2-5DC2-38F5-A438-297AF80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AE77AE-BA37-A757-6C8C-20502AD02B70}"/>
              </a:ext>
            </a:extLst>
          </p:cNvPr>
          <p:cNvSpPr txBox="1"/>
          <p:nvPr/>
        </p:nvSpPr>
        <p:spPr>
          <a:xfrm>
            <a:off x="914400" y="5661878"/>
            <a:ext cx="8164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切太細 → 降低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min_cluster_size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，或改用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完全不切 → 降低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min_samples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，或改用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A01B326-FD01-A276-753B-DFB1A81C5DF8}"/>
              </a:ext>
            </a:extLst>
          </p:cNvPr>
          <p:cNvSpPr txBox="1"/>
          <p:nvPr/>
        </p:nvSpPr>
        <p:spPr>
          <a:xfrm>
            <a:off x="838199" y="1546296"/>
            <a:ext cx="102543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關鍵在於：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「不是只跑一次分群」，而是建一棵分群層級樹把，所有可能的分群方式建成一棵樹（密度樹），然後再從中「選擇一層」作為最終輸出。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極端情況：</a:t>
            </a:r>
          </a:p>
        </p:txBody>
      </p:sp>
    </p:spTree>
    <p:extLst>
      <p:ext uri="{BB962C8B-B14F-4D97-AF65-F5344CB8AC3E}">
        <p14:creationId xmlns:p14="http://schemas.microsoft.com/office/powerpoint/2010/main" val="148005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5F855-6EA2-9B30-E21A-68B6AC08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vs DBSCAN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核心差異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DA3E903-899F-61A4-37D9-02D8424A8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815393"/>
              </p:ext>
            </p:extLst>
          </p:nvPr>
        </p:nvGraphicFramePr>
        <p:xfrm>
          <a:off x="419100" y="1803853"/>
          <a:ext cx="11353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545479795"/>
                    </a:ext>
                  </a:extLst>
                </a:gridCol>
                <a:gridCol w="3730770">
                  <a:extLst>
                    <a:ext uri="{9D8B030D-6E8A-4147-A177-3AD203B41FA5}">
                      <a16:colId xmlns:a16="http://schemas.microsoft.com/office/drawing/2014/main" val="971601913"/>
                    </a:ext>
                  </a:extLst>
                </a:gridCol>
                <a:gridCol w="4841730">
                  <a:extLst>
                    <a:ext uri="{9D8B030D-6E8A-4147-A177-3AD203B41FA5}">
                      <a16:colId xmlns:a16="http://schemas.microsoft.com/office/drawing/2014/main" val="131866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DBSCAN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HDBSCAN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關鍵參數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eps(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半徑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min_samples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判斷核心點的標準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min_cluster_size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群集的最小大小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min_samples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判斷核心點的標準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適用場景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分布密集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密度變化大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8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是否支持層級分群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否（固定密度）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強項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26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容錯雜訊能力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高（會標記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outliers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適合即時處理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偏慢，適合離線分析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0316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B541C-8615-719E-FC51-BFCCBCAF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97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1446</Words>
  <Application>Microsoft Office PowerPoint</Application>
  <PresentationFormat>寬螢幕</PresentationFormat>
  <Paragraphs>197</Paragraphs>
  <Slides>23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Cambria Math</vt:lpstr>
      <vt:lpstr>Times New Roman</vt:lpstr>
      <vt:lpstr>Office 佈景主題</vt:lpstr>
      <vt:lpstr>雷達物件追蹤</vt:lpstr>
      <vt:lpstr>Outline</vt:lpstr>
      <vt:lpstr>Review：Range Doppler Map</vt:lpstr>
      <vt:lpstr>Review：CFAR</vt:lpstr>
      <vt:lpstr>Review：HDBSCAN</vt:lpstr>
      <vt:lpstr>改用DBSCAN理由(1)</vt:lpstr>
      <vt:lpstr>改用DBSCAN理由(2)</vt:lpstr>
      <vt:lpstr>結論</vt:lpstr>
      <vt:lpstr>HDBSCAN vs DBSCAN 核心差異</vt:lpstr>
      <vt:lpstr>匈牙利算法</vt:lpstr>
      <vt:lpstr>匈牙利算法 - 基本概念</vt:lpstr>
      <vt:lpstr>Cost Matrix建立方法</vt:lpstr>
      <vt:lpstr>匈牙利算法求解配對(1.行歸零)</vt:lpstr>
      <vt:lpstr>匈牙利算法求解配對(2.列歸零)</vt:lpstr>
      <vt:lpstr>匈牙利算法求解配對(3.遮蔽零)</vt:lpstr>
      <vt:lpstr>匈牙利算法求解配對(4.修改Cost matrix)</vt:lpstr>
      <vt:lpstr>匈牙利算法求解配對(5.指派)</vt:lpstr>
      <vt:lpstr>配對失敗與新增處理</vt:lpstr>
      <vt:lpstr>目標消失-處理方法</vt:lpstr>
      <vt:lpstr>出現新目標-處理方法</vt:lpstr>
      <vt:lpstr>DEMO</vt:lpstr>
      <vt:lpstr>紀錄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信中 張</dc:creator>
  <cp:lastModifiedBy>信中 張</cp:lastModifiedBy>
  <cp:revision>184</cp:revision>
  <dcterms:created xsi:type="dcterms:W3CDTF">2025-04-14T10:28:07Z</dcterms:created>
  <dcterms:modified xsi:type="dcterms:W3CDTF">2025-04-15T07:23:48Z</dcterms:modified>
</cp:coreProperties>
</file>