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3" r:id="rId4"/>
    <p:sldId id="258" r:id="rId5"/>
    <p:sldId id="267" r:id="rId6"/>
    <p:sldId id="290" r:id="rId7"/>
    <p:sldId id="291" r:id="rId8"/>
    <p:sldId id="292" r:id="rId9"/>
    <p:sldId id="299" r:id="rId10"/>
    <p:sldId id="293" r:id="rId11"/>
    <p:sldId id="295" r:id="rId12"/>
    <p:sldId id="281" r:id="rId13"/>
    <p:sldId id="283" r:id="rId14"/>
    <p:sldId id="284" r:id="rId15"/>
    <p:sldId id="285" r:id="rId16"/>
    <p:sldId id="286" r:id="rId17"/>
    <p:sldId id="297" r:id="rId18"/>
    <p:sldId id="296" r:id="rId19"/>
    <p:sldId id="298" r:id="rId20"/>
    <p:sldId id="269" r:id="rId21"/>
    <p:sldId id="289" r:id="rId22"/>
    <p:sldId id="288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71E87-5531-485D-9CB1-85F9D642A717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DE649-1A70-4FFD-BAE8-F8BE92046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64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D24491-5947-405D-A8D8-876DEB16A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5EE2BB-13DE-4A56-9A32-C16EA641B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55167-1CDE-4B95-B116-C5135DDB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B3F1-8E5A-4437-B20C-809BBAE2C942}" type="datetime1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0A4097-E856-4B04-9EDA-2EC5EC31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C55DA5-F847-4C38-A6D4-6B641A5D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53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C42685-75A5-40BB-A9C2-CA943FF5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A140B6-032F-4C4B-BCF9-C3A3E368A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8111BC-35BA-416A-B970-7F831107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30FE-607F-4039-8E06-B44EAEBB5D19}" type="datetime1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F33A68-5B26-4851-9C5B-60480C10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CAEB93-41AE-45BD-8E0F-B83BCA13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8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C157EDF-527C-4EFF-8A91-F78F11F37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4BA8F8C-8053-4FB8-9233-50AD706DF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57572E-FDD3-4B8F-B918-81ED2BB6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922-F59A-4B25-90CB-EF653B4DBD15}" type="datetime1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0EE877-1854-495A-A570-376160B5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9DC466-C0F2-41B8-80B2-3187EDD2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23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CAFCA6-A884-4703-BECD-08C852B9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41775-4977-4F73-AD1A-67687A4F7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E189F9-A7EC-4EC1-9255-EE1ABF86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4099-B534-4562-880A-F642E03BD354}" type="datetime1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E214DD-4431-43F8-9544-D22DF0C83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47EF80-ED3E-4880-B11E-57D4E2DE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E39447E-DB70-4483-8A6C-6AFEA1EAB15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385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F78426-A65F-4DF5-BD3E-960A5AE4C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6608FF-32FD-4A83-BA58-7B5020790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14F8AD-91B0-4EA6-93C2-0743BBC17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E05F-2933-460D-B64A-3339CF928082}" type="datetime1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284AB9-0211-4B64-A81A-732D2043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901819-8256-431D-BBDB-5FDD7213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6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53D4F1-4777-428F-B2E2-636A7043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ABCFA5-1813-4CAA-A7BB-59EBBD7FC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E9182C5-7DB5-4037-BB72-70844C87E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EC3B7B-5498-41CC-BF63-F14F8DF5A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4F5A-82E2-409B-9D42-2A7B4D4FC8D1}" type="datetime1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C19D49-33D1-4951-80A1-16700376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257F70-5E33-4D12-BDB7-DF599ED4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71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A195F-B963-4069-90B7-1AD1E1A0B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19E43E-7D01-46F2-9D4F-A99641888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953746-DBC3-48CF-9B54-2FFE9D2AC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7098822-C94E-41D0-95C4-16F8D9D5C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6FFDCD6-ED13-4BB9-9AB8-472E5B6DA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1D32C5A-4205-4367-8F1D-21A1ED06B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7241-0525-493F-BA0B-888E9B49B918}" type="datetime1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D3338A9-FFD1-41FE-A55F-FB19A860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CA7FF87-FAE9-400F-82C8-FFAB6610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0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23D25E-31F1-4FB4-AD42-A663BB2E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71459D0-D948-499F-BB45-E96C7FEC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9A4B-E42E-4E3E-BE2A-F42168204339}" type="datetime1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477F41-2124-469B-9B96-EC899379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B0E50EF-FC6B-41EE-B028-0F9283F5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00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64D97CF-BB09-46A0-BF6B-D47F75DF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76B0-44DD-466E-98EB-BDE92902CAEF}" type="datetime1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D597D75-FD12-4680-BE1C-3C3C1D50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04707A-5D93-47F9-B744-CE811E04B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997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4BE82C-8606-4145-91E8-5A96D1A94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0B8D0D-3B65-4AA9-BB49-83CF5F160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DDD0BCD-67D3-4467-9C62-EDC035034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FE403F-8126-4DBC-B07F-1B2E03FD9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2983-33E1-4AFA-BD19-E22B8EE47E7E}" type="datetime1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F7D753-065B-43F3-AEBE-C8474426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7D5C49-3065-477F-B262-EBCB0C27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63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9A0A3-32C1-4CE1-9EF5-6696A9A0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0299A9A-ACEB-4CF4-B92F-21556D4BF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D505C0-B2DC-4DC7-AD62-038CA2863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14B618-DD24-40FA-B815-5D0240C7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42E0-4D3F-475D-B364-317B6E3D4DC5}" type="datetime1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3A0F2E-8B49-489D-B441-66F1AA6C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765CAC-AC6E-4E8B-95A5-A0B4E264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73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82B2023-E4CC-4351-B3C0-C99553639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8F395A-7C3F-408F-949B-13AE86D5E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5B53F6-AD5D-49BB-9FC0-7FB9A0B00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80DE3-FACC-45E9-9F6C-10867E82EBB9}" type="datetime1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B3C078-913D-4ABB-8DCE-923A25307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CA3AE3-3372-45E1-9638-640367A64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9447E-DB70-4483-8A6C-6AFEA1EAB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04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9D0CE8-E858-4B55-8D07-9D7F11B989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雷達物件追蹤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BCE507-22E5-4C23-B2FA-891F1F3BF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3915"/>
            <a:ext cx="9144000" cy="165576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學生：張信中</a:t>
            </a:r>
            <a:endParaRPr lang="en-US" altLang="zh-TW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指導教授：黃文吉教授</a:t>
            </a:r>
            <a:endParaRPr lang="en-US" altLang="zh-TW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日期：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4/15</a:t>
            </a:r>
            <a:endParaRPr lang="zh-TW" altLang="en-US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6A9AE2-143A-4462-98E7-88E3B84B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z="200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fld>
            <a:endParaRPr lang="zh-TW" altLang="en-US" sz="20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091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F262D2-08E1-37D8-8C67-896A2781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匈牙利算法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基本概念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CC8F17-D4D7-A3AB-A01B-47207BD7B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76057" cy="4760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本質：求解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assignment problem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（匹配問題），將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cost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最小的配對方式找出來。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將所有上一幀的預測點，與當前幀的偵測點建立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cost matrix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，用匈牙利算法找出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最小總成本配對。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B4725B-9AA5-0F9B-D16B-FBFA6FA5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7191130-DA81-73E7-5A99-F512CACC7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9615" y="2176738"/>
            <a:ext cx="6721970" cy="307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95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F262D2-08E1-37D8-8C67-896A2781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Cost Matrix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建立方法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9CC8F17-D4D7-A3AB-A01B-47207BD7B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96600" cy="47602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在雷達追蹤中，我們會有：</a:t>
                </a:r>
                <a:endPara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上一幀的預測位置（使用 </a:t>
                </a:r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Kalman Filter 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預測）</a:t>
                </a:r>
                <a:endPara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目前幀的偵測點（經過 </a:t>
                </a:r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CFAR + DBSCAN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</a:t>
                </a:r>
                <a:endPara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我們要做的是： 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計算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每一個預測點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與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每一個偵測點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之間的「距離」，這個距離就稱作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Cost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常用計算方式為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歐氏距離（</a:t>
                </a:r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Euclidean distance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</a:t>
                </a:r>
                <a:endPara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𝑫𝒊𝒔𝒕𝒂𝒏𝒄𝒆</m:t>
                      </m:r>
                      <m:r>
                        <a:rPr lang="en-US" altLang="zh-TW" sz="2400" b="1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1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𝒊</m:t>
                              </m:r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, </m:t>
                              </m:r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𝒋</m:t>
                              </m:r>
                            </m:e>
                          </m:d>
                          <m:r>
                            <a:rPr lang="en-US" altLang="zh-TW" sz="2400" b="1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 </m:t>
                          </m:r>
                          <m:d>
                            <m:dPr>
                              <m:ctrlP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𝒙</m:t>
                              </m:r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, </m:t>
                              </m:r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𝒚</m:t>
                              </m:r>
                            </m:e>
                          </m:d>
                        </m:e>
                      </m:d>
                      <m:r>
                        <a:rPr lang="en-US" altLang="zh-TW" sz="2400" b="1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400" b="1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(</m:t>
                              </m:r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𝒊</m:t>
                              </m:r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−</m:t>
                              </m:r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𝒙</m:t>
                              </m:r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TW" sz="2400" b="1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(</m:t>
                              </m:r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𝒋</m:t>
                              </m:r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−</m:t>
                              </m:r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𝒚</m:t>
                              </m:r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假設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預測位置：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A, B, C</a:t>
                </a:r>
              </a:p>
              <a:p>
                <a:pPr marL="0" indent="0">
                  <a:buNone/>
                </a:pP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偵測結果：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a, b, c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9CC8F17-D4D7-A3AB-A01B-47207BD7B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96600" cy="4760232"/>
              </a:xfrm>
              <a:blipFill>
                <a:blip r:embed="rId2"/>
                <a:stretch>
                  <a:fillRect l="-1063" t="-16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B4725B-9AA5-0F9B-D16B-FBFA6FA5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A3AADBF-BA88-C651-FE07-E4F9766D6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7428" y="4680856"/>
            <a:ext cx="2177144" cy="21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52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A2B48-6DB7-4C62-B508-F5F994CF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匈牙利算法求解配對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行歸零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 fontScale="92500" lnSpcReduction="10000"/>
              </a:bodyPr>
              <a:lstStyle/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𝐶𝑜𝑠𝑡</m:t>
                      </m:r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𝑀𝑎𝑡𝑟𝑖𝑥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1. Row Reduction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：每一列都減去該列的最小值。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第 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 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列最小值 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1 → 4−1, 1−1, 3−1 = 3, 0, 2</a:t>
                </a:r>
              </a:p>
              <a:p>
                <a:pPr marL="0" indent="0">
                  <a:buNone/>
                </a:pP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第 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 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列最小值 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0 → 2, 0, 5</a:t>
                </a:r>
              </a:p>
              <a:p>
                <a:pPr marL="0" indent="0">
                  <a:buNone/>
                </a:pP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第 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 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列最小值 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2 → 3−2, 2−2, 2−2 = 1, 0, 0</a:t>
                </a:r>
              </a:p>
              <a:p>
                <a:pPr marL="0" indent="0">
                  <a:buNone/>
                </a:pP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6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𝐶𝑜𝑠𝑡</m:t>
                      </m:r>
                      <m:r>
                        <a:rPr lang="en-US" altLang="zh-TW" sz="26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6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𝑀𝑎𝑡𝑟𝑖𝑥</m:t>
                      </m:r>
                      <m:r>
                        <a:rPr lang="en-US" altLang="zh-TW" sz="26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6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600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6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6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6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6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6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6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6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6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6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投影片編號版面配置區 6">
            <a:extLst>
              <a:ext uri="{FF2B5EF4-FFF2-40B4-BE49-F238E27FC236}">
                <a16:creationId xmlns:a16="http://schemas.microsoft.com/office/drawing/2014/main" id="{15A8FD76-10AA-48DD-B3AB-EE74ED14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7685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A2B48-6DB7-4C62-B508-F5F994CF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匈牙利算法求解配對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列歸零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 lnSpcReduction="10000"/>
              </a:bodyPr>
              <a:lstStyle/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𝐶𝑜𝑠𝑡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𝑀𝑎𝑡𝑟𝑖𝑥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2. Column Reduction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：每一行都減去該列的最小值。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第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行最小值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1 → 3−1, 2−1, 1−1 = 2, 1, 0</a:t>
                </a: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第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行最小值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0 →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不變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第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行最小值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0 →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不變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𝐶𝑜𝑠𝑡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𝑀𝑎𝑡𝑟𝑖𝑥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投影片編號版面配置區 6">
            <a:extLst>
              <a:ext uri="{FF2B5EF4-FFF2-40B4-BE49-F238E27FC236}">
                <a16:creationId xmlns:a16="http://schemas.microsoft.com/office/drawing/2014/main" id="{15A8FD76-10AA-48DD-B3AB-EE74ED14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8210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A2B48-6DB7-4C62-B508-F5F994CF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匈牙利算法求解配對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遮蔽零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/>
              </a:bodyPr>
              <a:lstStyle/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𝐶𝑜𝑠𝑡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𝑀𝑎𝑡𝑟𝑖𝑥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3. 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畫線覆蓋所有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，看看是否能用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N=3 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條線完成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因為畫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column1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和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row2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就能覆蓋所有的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，小於矩陣的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size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，所以必須調整矩陣。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直到最少用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條線才能覆蓋所有的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，這個矩陣才能合格做指派。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投影片編號版面配置區 6">
            <a:extLst>
              <a:ext uri="{FF2B5EF4-FFF2-40B4-BE49-F238E27FC236}">
                <a16:creationId xmlns:a16="http://schemas.microsoft.com/office/drawing/2014/main" id="{15A8FD76-10AA-48DD-B3AB-EE74ED14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20B957E8-B3DC-3196-A903-7478188D5ECF}"/>
              </a:ext>
            </a:extLst>
          </p:cNvPr>
          <p:cNvCxnSpPr/>
          <p:nvPr/>
        </p:nvCxnSpPr>
        <p:spPr>
          <a:xfrm>
            <a:off x="6281058" y="2852057"/>
            <a:ext cx="1676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0B20FA04-EFD9-145A-3D8A-C85C361DCD94}"/>
              </a:ext>
            </a:extLst>
          </p:cNvPr>
          <p:cNvCxnSpPr/>
          <p:nvPr/>
        </p:nvCxnSpPr>
        <p:spPr>
          <a:xfrm>
            <a:off x="7119257" y="1777774"/>
            <a:ext cx="0" cy="15423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924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A2B48-6DB7-4C62-B508-F5F994CF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匈牙利算法求解配對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Cost matrix)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4.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現在用最少的線覆蓋了所有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，但線數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&lt; N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，那就：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找出沒被任何線覆蓋的元素中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最小值 𝑚</a:t>
                </a:r>
                <a:endPara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對矩陣做以下調整：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沒被線蓋到的元素 ➝ 減 𝑚</a:t>
                </a:r>
                <a:endPara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交叉兩條線的交點 ➝ 加 𝑚</a:t>
                </a:r>
                <a:endPara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其他元素保持不變</a:t>
                </a:r>
                <a:endParaRPr lang="en-US" altLang="zh-TW" sz="2000" i="1" dirty="0">
                  <a:latin typeface="Cambria Math" panose="02040503050406030204" pitchFamily="18" charset="0"/>
                  <a:ea typeface="微軟正黑體" panose="020B0604030504040204" pitchFamily="34" charset="-12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𝐶𝑜𝑠𝑡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𝑀𝑎𝑡𝑟𝑖𝑥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最小值 𝑚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=1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，調整後的新矩陣就能用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條線覆蓋所有的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了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𝐶𝑜𝑠𝑡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𝑀𝑎𝑡𝑟𝑖𝑥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928" t="-25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投影片編號版面配置區 6">
            <a:extLst>
              <a:ext uri="{FF2B5EF4-FFF2-40B4-BE49-F238E27FC236}">
                <a16:creationId xmlns:a16="http://schemas.microsoft.com/office/drawing/2014/main" id="{15A8FD76-10AA-48DD-B3AB-EE74ED14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4136843A-30F9-2708-0D93-4740701F8CC5}"/>
              </a:ext>
            </a:extLst>
          </p:cNvPr>
          <p:cNvCxnSpPr>
            <a:cxnSpLocks/>
          </p:cNvCxnSpPr>
          <p:nvPr/>
        </p:nvCxnSpPr>
        <p:spPr>
          <a:xfrm>
            <a:off x="6716485" y="3639231"/>
            <a:ext cx="0" cy="9436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C5B4BDD-4479-598F-B319-26E3EDEC0133}"/>
              </a:ext>
            </a:extLst>
          </p:cNvPr>
          <p:cNvCxnSpPr>
            <a:cxnSpLocks/>
          </p:cNvCxnSpPr>
          <p:nvPr/>
        </p:nvCxnSpPr>
        <p:spPr>
          <a:xfrm>
            <a:off x="6123213" y="4474029"/>
            <a:ext cx="11647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779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A2B48-6DB7-4C62-B508-F5F994CF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匈牙利算法求解配對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9320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𝐶𝑜𝑠𝑡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𝑀𝑎𝑡𝑟𝑖𝑥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：指派（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assignment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找出 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不重複列、不重複行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 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組合（這代表配對）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最小總成本：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dirty="0"/>
                      <m:t>C</m:t>
                    </m:r>
                    <m:r>
                      <m:rPr>
                        <m:nor/>
                      </m:rPr>
                      <a:rPr lang="en-US" altLang="zh-TW" sz="2400" dirty="0"/>
                      <m:t>[0][1] +</m:t>
                    </m:r>
                    <m:r>
                      <m:rPr>
                        <m:nor/>
                      </m:rPr>
                      <a:rPr lang="en-US" altLang="zh-TW" sz="2400" dirty="0"/>
                      <m:t>C</m:t>
                    </m:r>
                    <m:r>
                      <m:rPr>
                        <m:nor/>
                      </m:rPr>
                      <a:rPr lang="en-US" altLang="zh-TW" sz="2400" dirty="0"/>
                      <m:t>[1][0]+</m:t>
                    </m:r>
                    <m:r>
                      <m:rPr>
                        <m:nor/>
                      </m:rPr>
                      <a:rPr lang="en-US" altLang="zh-TW" sz="2400" dirty="0"/>
                      <m:t>C</m:t>
                    </m:r>
                    <m:r>
                      <m:rPr>
                        <m:nor/>
                      </m:rPr>
                      <a:rPr lang="en-US" altLang="zh-TW" sz="2400" dirty="0"/>
                      <m:t>[2][2]=5</m:t>
                    </m:r>
                  </m:oMath>
                </a14:m>
                <a:endParaRPr lang="zh-TW" altLang="en-US" sz="2400" dirty="0"/>
              </a:p>
              <a:p>
                <a:pPr marL="0" indent="0">
                  <a:buNone/>
                </a:pP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最終指派結果：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4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-&gt; b</a:t>
                </a:r>
              </a:p>
              <a:p>
                <a:pPr marL="0" indent="0">
                  <a:buNone/>
                </a:pPr>
                <a:r>
                  <a:rPr lang="en-US" altLang="zh-TW" sz="24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 -&gt; a</a:t>
                </a:r>
              </a:p>
              <a:p>
                <a:pPr marL="0" indent="0">
                  <a:buNone/>
                </a:pP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 -&gt; c</a:t>
                </a:r>
                <a:r>
                  <a:rPr lang="en-US" altLang="zh-TW" sz="2400" b="0" dirty="0">
                    <a:ea typeface="微軟正黑體" panose="020B0604030504040204" pitchFamily="34" charset="-120"/>
                  </a:rPr>
                  <a:t> 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932054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投影片編號版面配置區 6">
            <a:extLst>
              <a:ext uri="{FF2B5EF4-FFF2-40B4-BE49-F238E27FC236}">
                <a16:creationId xmlns:a16="http://schemas.microsoft.com/office/drawing/2014/main" id="{15A8FD76-10AA-48DD-B3AB-EE74ED14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0C9C6B1-DB96-483C-B955-8155D8CE52C1}"/>
              </a:ext>
            </a:extLst>
          </p:cNvPr>
          <p:cNvSpPr/>
          <p:nvPr/>
        </p:nvSpPr>
        <p:spPr>
          <a:xfrm>
            <a:off x="6942338" y="1610280"/>
            <a:ext cx="363984" cy="3994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98A6555-E45E-49AA-A664-D14258981077}"/>
              </a:ext>
            </a:extLst>
          </p:cNvPr>
          <p:cNvSpPr/>
          <p:nvPr/>
        </p:nvSpPr>
        <p:spPr>
          <a:xfrm>
            <a:off x="7414334" y="2329813"/>
            <a:ext cx="363984" cy="3994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1F49457-64CE-4A97-A118-7062A9538670}"/>
              </a:ext>
            </a:extLst>
          </p:cNvPr>
          <p:cNvSpPr/>
          <p:nvPr/>
        </p:nvSpPr>
        <p:spPr>
          <a:xfrm>
            <a:off x="6446668" y="1944097"/>
            <a:ext cx="363984" cy="3994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CAACAB0E-C34A-5FF7-F615-B3C6B00FB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7260" y="4117031"/>
            <a:ext cx="2555078" cy="2555078"/>
          </a:xfrm>
          <a:prstGeom prst="rect">
            <a:avLst/>
          </a:prstGeom>
        </p:spPr>
      </p:pic>
      <p:sp>
        <p:nvSpPr>
          <p:cNvPr id="14" name="橢圓 13">
            <a:extLst>
              <a:ext uri="{FF2B5EF4-FFF2-40B4-BE49-F238E27FC236}">
                <a16:creationId xmlns:a16="http://schemas.microsoft.com/office/drawing/2014/main" id="{F75B5560-FE13-207E-E843-5808511294D4}"/>
              </a:ext>
            </a:extLst>
          </p:cNvPr>
          <p:cNvSpPr/>
          <p:nvPr/>
        </p:nvSpPr>
        <p:spPr>
          <a:xfrm>
            <a:off x="5173040" y="5677897"/>
            <a:ext cx="363984" cy="3994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EDDDB55-1AF6-9620-DE32-CCCCA2FBB711}"/>
              </a:ext>
            </a:extLst>
          </p:cNvPr>
          <p:cNvSpPr/>
          <p:nvPr/>
        </p:nvSpPr>
        <p:spPr>
          <a:xfrm>
            <a:off x="5693705" y="5278402"/>
            <a:ext cx="363984" cy="3994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505B82A6-E739-008C-4EF0-203F926C1868}"/>
              </a:ext>
            </a:extLst>
          </p:cNvPr>
          <p:cNvSpPr/>
          <p:nvPr/>
        </p:nvSpPr>
        <p:spPr>
          <a:xfrm>
            <a:off x="6264676" y="6139417"/>
            <a:ext cx="363984" cy="3994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97137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51FAAB-20ED-D360-14DC-765104CC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配對失敗與新增處理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0DC365-36B3-DF71-5D1E-C8D3F7842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匈牙利算法可以幫我們找到最佳配對組合，但實際應用中，仍會遇到：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有些預測位置無法配對成功（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目標消失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有些新偵測點沒有對應的預測（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出現新目標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45B9EA-921A-782D-82BA-9B665EC4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pic>
        <p:nvPicPr>
          <p:cNvPr id="6" name="圖片 5" descr="一張含有 文字, 螢幕擷取畫面, 字型, 軟體 的圖片&#10;&#10;AI 產生的內容可能不正確。">
            <a:extLst>
              <a:ext uri="{FF2B5EF4-FFF2-40B4-BE49-F238E27FC236}">
                <a16:creationId xmlns:a16="http://schemas.microsoft.com/office/drawing/2014/main" id="{BFD6DD03-7C2C-83E1-0772-A0C98D82C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243" y="3581400"/>
            <a:ext cx="9558029" cy="304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83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51FAAB-20ED-D360-14DC-765104CC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目標消失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0DC365-36B3-DF71-5D1E-C8D3F7842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37171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目標消失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Tracker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個，但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Detector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為了讓匈牙利算法運作，必須要是方陣，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Cost Matrix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會補上虛擬點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(Dummy Column)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這些虛擬配對不能被選中，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cost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設為一個很大的數值（例如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999 )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沒有配對成功的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tracker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invisible count += 1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invisible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次數連續超過門檻，就刪除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tracker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45B9EA-921A-782D-82BA-9B665EC4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pic>
        <p:nvPicPr>
          <p:cNvPr id="10" name="圖片 9" descr="一張含有 文字, 螢幕擷取畫面, 數字, 字型 的圖片&#10;&#10;AI 產生的內容可能不正確。">
            <a:extLst>
              <a:ext uri="{FF2B5EF4-FFF2-40B4-BE49-F238E27FC236}">
                <a16:creationId xmlns:a16="http://schemas.microsoft.com/office/drawing/2014/main" id="{7A166761-6E1D-6201-CFD9-BCB77ED35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428" y="2314221"/>
            <a:ext cx="3766002" cy="2853620"/>
          </a:xfrm>
          <a:prstGeom prst="rect">
            <a:avLst/>
          </a:prstGeom>
        </p:spPr>
      </p:pic>
      <p:pic>
        <p:nvPicPr>
          <p:cNvPr id="12" name="圖片 11" descr="一張含有 文字, 字型, 螢幕擷取畫面, 圖形 的圖片&#10;&#10;AI 產生的內容可能不正確。">
            <a:extLst>
              <a:ext uri="{FF2B5EF4-FFF2-40B4-BE49-F238E27FC236}">
                <a16:creationId xmlns:a16="http://schemas.microsoft.com/office/drawing/2014/main" id="{20CF41CE-4DC9-1903-F2E5-F8B0CF1C9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080" y="5610131"/>
            <a:ext cx="5604212" cy="824456"/>
          </a:xfrm>
          <a:prstGeom prst="rect">
            <a:avLst/>
          </a:prstGeom>
        </p:spPr>
      </p:pic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05A91D1-888E-111F-95DF-EDBB6A5BB2ED}"/>
              </a:ext>
            </a:extLst>
          </p:cNvPr>
          <p:cNvCxnSpPr/>
          <p:nvPr/>
        </p:nvCxnSpPr>
        <p:spPr>
          <a:xfrm flipV="1">
            <a:off x="10145486" y="5294334"/>
            <a:ext cx="0" cy="3621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DC832E4-AE1C-CDD3-19DD-0F5392A752F6}"/>
              </a:ext>
            </a:extLst>
          </p:cNvPr>
          <p:cNvCxnSpPr/>
          <p:nvPr/>
        </p:nvCxnSpPr>
        <p:spPr>
          <a:xfrm flipV="1">
            <a:off x="10635343" y="5294334"/>
            <a:ext cx="0" cy="3621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F418258-F385-BE4C-FDC3-8E5F2AC7F0A6}"/>
              </a:ext>
            </a:extLst>
          </p:cNvPr>
          <p:cNvSpPr txBox="1"/>
          <p:nvPr/>
        </p:nvSpPr>
        <p:spPr>
          <a:xfrm>
            <a:off x="9410407" y="5683089"/>
            <a:ext cx="212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Dummy Column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298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51FAAB-20ED-D360-14DC-765104CC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出現新目標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0DC365-36B3-DF71-5D1E-C8D3F7842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76441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出現新目標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Tracker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個，但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Detector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為了使用匈牙利算法，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Cost Matrix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會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補上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Dummy row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Detection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無法配對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→ 新增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Tracker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Kalman Filter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設定唯一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、初始位置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45B9EA-921A-782D-82BA-9B665EC4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A166761-6E1D-6201-CFD9-BCB77ED35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90307" y="2336850"/>
            <a:ext cx="4865686" cy="2661230"/>
          </a:xfrm>
          <a:prstGeom prst="rect">
            <a:avLst/>
          </a:prstGeom>
        </p:spPr>
      </p:pic>
      <p:pic>
        <p:nvPicPr>
          <p:cNvPr id="6" name="圖片 5" descr="一張含有 文字, 字型, 螢幕擷取畫面, 黑色 的圖片&#10;&#10;AI 產生的內容可能不正確。">
            <a:extLst>
              <a:ext uri="{FF2B5EF4-FFF2-40B4-BE49-F238E27FC236}">
                <a16:creationId xmlns:a16="http://schemas.microsoft.com/office/drawing/2014/main" id="{334D84C6-1CDB-8553-4BAB-D55AC25B2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13" y="5326742"/>
            <a:ext cx="5006786" cy="121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7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B29692-9F67-47B2-BCA9-0B10E4AB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8B5159-088C-48E2-AEBD-F6ABE4469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棄用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HDBSCAN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DBSCAN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原因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匈牙利算法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卡爾曼濾波器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匈牙利算法應用：多目標追蹤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0593BD-C11D-407D-A480-57FD1762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3504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0395FA-4753-441D-AEC7-3633CF6C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pic>
        <p:nvPicPr>
          <p:cNvPr id="5" name="kal_bin_cfar_dbscan">
            <a:hlinkClick r:id="" action="ppaction://media"/>
            <a:extLst>
              <a:ext uri="{FF2B5EF4-FFF2-40B4-BE49-F238E27FC236}">
                <a16:creationId xmlns:a16="http://schemas.microsoft.com/office/drawing/2014/main" id="{F83DD2C5-6018-4620-9C5E-0DCED725207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27754" y="151137"/>
            <a:ext cx="6025662" cy="6345119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DCB554-10C9-467F-928B-FAADAEDF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736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15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386648-9502-470A-A7A4-0ED2640CD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B4EEEA2-C90B-4F72-8101-69C353879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795" y="1825625"/>
            <a:ext cx="5282410" cy="4351338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2B57C8-7FB0-4B9A-9C92-1C746AFC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pPr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8411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A4F583-5F60-4A54-8243-DFD3EBDB8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9AFFB7-8D12-4CA0-8965-1CD775C15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引入角度繪製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平面圖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9294FE-B3B4-48FC-98EF-96F71937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pPr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739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AE356-2815-42F1-9A24-38ABE415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Review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Range Doppler Map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6B90BF2-AF7A-4179-9244-CCB5D39AF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9759" y="1966302"/>
            <a:ext cx="5486411" cy="3657607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2700D85C-EFBB-48DD-B4E5-794D420D87AF}"/>
              </a:ext>
            </a:extLst>
          </p:cNvPr>
          <p:cNvSpPr txBox="1"/>
          <p:nvPr/>
        </p:nvSpPr>
        <p:spPr>
          <a:xfrm>
            <a:off x="838199" y="1690688"/>
            <a:ext cx="59218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橫軸：速度（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Velocity, cm/s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負值：物體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靠近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雷達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正值：物體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遠離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雷達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縱軸：距離（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Range, cm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顯示物體與雷達之間的相對距離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顏色：反射訊號強度（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Amplitude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數值範圍約為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顏色越紅：反射訊號強，可能存在目標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顏色越藍：反射訊號弱，代表背景區域</a:t>
            </a:r>
            <a:endParaRPr lang="zh-TW" altLang="en-US" sz="2400" dirty="0"/>
          </a:p>
        </p:txBody>
      </p:sp>
      <p:sp>
        <p:nvSpPr>
          <p:cNvPr id="8" name="投影片編號版面配置區 6">
            <a:extLst>
              <a:ext uri="{FF2B5EF4-FFF2-40B4-BE49-F238E27FC236}">
                <a16:creationId xmlns:a16="http://schemas.microsoft.com/office/drawing/2014/main" id="{AB521842-5632-44F3-A0C9-18163DBC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014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AE356-2815-42F1-9A24-38ABE415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Review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CFAR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6B90BF2-AF7A-4179-9244-CCB5D39AF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5200" y="1885619"/>
            <a:ext cx="5374781" cy="4031085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700A2EBA-2345-49A6-86FD-EFC7C5F67CC3}"/>
              </a:ext>
            </a:extLst>
          </p:cNvPr>
          <p:cNvSpPr txBox="1"/>
          <p:nvPr/>
        </p:nvSpPr>
        <p:spPr>
          <a:xfrm>
            <a:off x="1035424" y="2829205"/>
            <a:ext cx="5638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圖示：經過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CFAR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處理後的結果，形成一張二值影像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白色：判定為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黑色：判定為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6">
            <a:extLst>
              <a:ext uri="{FF2B5EF4-FFF2-40B4-BE49-F238E27FC236}">
                <a16:creationId xmlns:a16="http://schemas.microsoft.com/office/drawing/2014/main" id="{BEB8A77D-E2CD-4713-B3AB-A0075951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026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AE356-2815-42F1-9A24-38ABE415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Review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HDBSCAN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6B90BF2-AF7A-4179-9244-CCB5D39AF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5200" y="1885619"/>
            <a:ext cx="5374780" cy="4031085"/>
          </a:xfrm>
        </p:spPr>
      </p:pic>
      <p:sp>
        <p:nvSpPr>
          <p:cNvPr id="6" name="投影片編號版面配置區 6">
            <a:extLst>
              <a:ext uri="{FF2B5EF4-FFF2-40B4-BE49-F238E27FC236}">
                <a16:creationId xmlns:a16="http://schemas.microsoft.com/office/drawing/2014/main" id="{DF426D0E-0564-469B-B83F-1176261A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TW" dirty="0"/>
              <a:t>5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D30549F-2618-457C-BA74-1C169CDC1C23}"/>
              </a:ext>
            </a:extLst>
          </p:cNvPr>
          <p:cNvSpPr txBox="1"/>
          <p:nvPr/>
        </p:nvSpPr>
        <p:spPr>
          <a:xfrm>
            <a:off x="838200" y="3116331"/>
            <a:ext cx="563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圖示：對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Binary Map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上的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HDBSCAN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判斷有幾個獨立目標，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並標上</a:t>
            </a:r>
            <a:r>
              <a:rPr lang="zh-TW" altLang="fr-FR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各群中心（</a:t>
            </a:r>
            <a:r>
              <a:rPr lang="fr-FR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Cluster </a:t>
            </a:r>
            <a:r>
              <a:rPr lang="fr-FR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Centroids</a:t>
            </a:r>
            <a:r>
              <a:rPr lang="zh-TW" altLang="fr-FR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039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85F855-6EA2-9B30-E21A-68B6AC088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HDBSCAN vs DBSCAN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核心差異</a:t>
            </a: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5DA3E903-899F-61A4-37D9-02D8424A82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211491"/>
              </p:ext>
            </p:extLst>
          </p:nvPr>
        </p:nvGraphicFramePr>
        <p:xfrm>
          <a:off x="838200" y="1825625"/>
          <a:ext cx="10951029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9771">
                  <a:extLst>
                    <a:ext uri="{9D8B030D-6E8A-4147-A177-3AD203B41FA5}">
                      <a16:colId xmlns:a16="http://schemas.microsoft.com/office/drawing/2014/main" val="3545479795"/>
                    </a:ext>
                  </a:extLst>
                </a:gridCol>
                <a:gridCol w="3439886">
                  <a:extLst>
                    <a:ext uri="{9D8B030D-6E8A-4147-A177-3AD203B41FA5}">
                      <a16:colId xmlns:a16="http://schemas.microsoft.com/office/drawing/2014/main" val="971601913"/>
                    </a:ext>
                  </a:extLst>
                </a:gridCol>
                <a:gridCol w="4441372">
                  <a:extLst>
                    <a:ext uri="{9D8B030D-6E8A-4147-A177-3AD203B41FA5}">
                      <a16:colId xmlns:a16="http://schemas.microsoft.com/office/drawing/2014/main" val="1318668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HDBSCAN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DBSCAN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7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關鍵參數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eps, </a:t>
                      </a:r>
                      <a:r>
                        <a:rPr lang="en-US" altLang="zh-TW" sz="28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min_samples</a:t>
                      </a:r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min_cluster_size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604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適用場景</a:t>
                      </a:r>
                      <a:endParaRPr lang="en-US" altLang="zh-TW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分布密集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密度變化大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28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是否支持層級分群</a:t>
                      </a:r>
                      <a:endParaRPr lang="en-US" altLang="zh-TW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否（固定密度）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強項</a:t>
                      </a:r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26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容錯雜訊能力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高（會標記</a:t>
                      </a:r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outliers</a:t>
                      </a:r>
                      <a:r>
                        <a:rPr lang="zh-TW" altLang="en-US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69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適合即時處理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較快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偏慢，適合離線分析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03163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6B541C-8615-719E-FC51-BFCCBCAF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6977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99EDE8-5156-5AEC-7ABE-6C2D32A8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DBSCAN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F36E63-043A-C107-F35A-FBDA841F4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雷達資料的點數太少，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HDBSCAN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層級切割過細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HDBSCAN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的好處是能在資料量大、分布不均的場景下，自動偵測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optimal clustering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但雷達資料經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CFAR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處理後點數偏少，不足以發揮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HDBSCAN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的層級化優勢，這樣會讓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HDBSCAN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無法發揮優勢，還可能因為點太少而錯誤判定為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outlier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或分群錯誤。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FAC20D-548F-0B18-3404-4B587723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967E54B-084D-DFD0-C93F-C69A4FC5B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8362" y="3792690"/>
            <a:ext cx="7302875" cy="291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74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99EDE8-5156-5AEC-7ABE-6C2D32A8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DBSCAN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F36E63-043A-C107-F35A-FBDA841F4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距離分佈太平均，無法產生稠密核心點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HDBSCAN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是基於「密度可達度」與「核心距離」做圖形結構的（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Minimum Spanning Tree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），如果這幾個點的間距太一致，它會判斷「沒有人是核心點」，整體就無法組成一群。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(Ex: frame0)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相較之下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DBSCAN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只要半徑內有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min_samples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個點就視為一群，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比較寬鬆。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FAC20D-548F-0B18-3404-4B587723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7A654AB-BF70-27CC-C5E2-FE5E69D28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362" y="3781274"/>
            <a:ext cx="7302875" cy="29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34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9D0CE8-E858-4B55-8D07-9D7F11B989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匈牙利算法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6A9AE2-143A-4462-98E7-88E3B84B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z="200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fld>
            <a:endParaRPr lang="zh-TW" altLang="en-US" sz="20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1889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1201</Words>
  <Application>Microsoft Office PowerPoint</Application>
  <PresentationFormat>寬螢幕</PresentationFormat>
  <Paragraphs>179</Paragraphs>
  <Slides>22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微軟正黑體</vt:lpstr>
      <vt:lpstr>Arial</vt:lpstr>
      <vt:lpstr>Calibri</vt:lpstr>
      <vt:lpstr>Calibri Light</vt:lpstr>
      <vt:lpstr>Cambria Math</vt:lpstr>
      <vt:lpstr>Office 佈景主題</vt:lpstr>
      <vt:lpstr>雷達物件追蹤</vt:lpstr>
      <vt:lpstr>Outline</vt:lpstr>
      <vt:lpstr>Review：Range Doppler Map</vt:lpstr>
      <vt:lpstr>Review：CFAR</vt:lpstr>
      <vt:lpstr>Review：HDBSCAN</vt:lpstr>
      <vt:lpstr>HDBSCAN vs DBSCAN 核心差異</vt:lpstr>
      <vt:lpstr>改用DBSCAN理由(1)</vt:lpstr>
      <vt:lpstr>改用DBSCAN理由(2)</vt:lpstr>
      <vt:lpstr>匈牙利算法</vt:lpstr>
      <vt:lpstr>匈牙利算法 - 基本概念</vt:lpstr>
      <vt:lpstr>Cost Matrix建立方法</vt:lpstr>
      <vt:lpstr>匈牙利算法求解配對(1.行歸零)</vt:lpstr>
      <vt:lpstr>匈牙利算法求解配對(2.列歸零)</vt:lpstr>
      <vt:lpstr>匈牙利算法求解配對(3.遮蔽零)</vt:lpstr>
      <vt:lpstr>匈牙利算法求解配對(4.修改Cost matrix)</vt:lpstr>
      <vt:lpstr>匈牙利算法求解配對(5.指派)</vt:lpstr>
      <vt:lpstr>配對失敗與新增處理</vt:lpstr>
      <vt:lpstr>目標消失-處理方法</vt:lpstr>
      <vt:lpstr>出現新目標-處理方法</vt:lpstr>
      <vt:lpstr>DEMO</vt:lpstr>
      <vt:lpstr>紀錄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信中 張</dc:creator>
  <cp:lastModifiedBy>信中 張</cp:lastModifiedBy>
  <cp:revision>164</cp:revision>
  <dcterms:created xsi:type="dcterms:W3CDTF">2025-04-14T10:28:07Z</dcterms:created>
  <dcterms:modified xsi:type="dcterms:W3CDTF">2025-04-15T06:34:29Z</dcterms:modified>
</cp:coreProperties>
</file>