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2E38B1-94AD-426F-A1BC-FF37AAE8B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ACCC539-BE10-49BF-9CB1-0C97B9879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4C6324-6968-45D5-984C-3FD4A44B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5A7B38-29C4-4E55-85C8-DF43729A8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408A10C-6BE3-4FC7-A2E5-7293C6BC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380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C19E07-3F28-4D39-877F-2FFD7C2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41D526-3105-4860-BA20-3F2ACC23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542C5D-6A4D-4EC0-98A0-DAB84242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EB95782-3B21-415C-8A86-09B95541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56FB-C1A6-416B-9FA1-6E94871C3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553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9E16C19-AABD-4E13-A315-4ACCD4D07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DAABC38-FAD5-4A64-A883-70EB988C9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4811AC-086D-4195-BF84-EB514D3B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E10B9E9-F4C4-4F39-86E3-BCFF1E9C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E6E588-4261-40C4-957A-021E3E1D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4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A1D67-F280-42A8-8CAE-3DEAD573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323DE1-0DA5-4075-81BF-EC431B7A7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F8595FF-3DBF-4911-9C3F-ED825ED93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FF59F-9CE9-4997-9D25-11C5625F8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ABAB78-65AE-41D7-BA9A-1441A6836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899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2090F3-E2ED-4852-8BA9-1962FA655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C12EE87-A759-41DD-A0A5-3DFD57E4D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10E461-33C9-4404-A0CD-7116E78D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647193-EB77-4A99-AD95-E98EE3A5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085C7-506C-4521-82AB-FD56EBBA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51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BBB98E-1EA1-4A41-B9FB-596ABEC9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6023E5-A058-4D67-93E0-7E08CA8ED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625C7D-63F1-40CE-8C79-48336C2DF1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006DFD-95AC-41B8-92EB-17CCF075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92B2D6-8B98-451E-A827-CD913A3F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F3F3107-1706-4622-A3B7-5F24080F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39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67A95-C2B2-4A9C-82AA-42ED1BB7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D30DE0-200F-4465-B49A-69F250F66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F4CEE2-D3ED-4092-B4DC-33AC792C1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C722186-8A33-4519-B3F0-C95DD14EB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8DB40E9-CF91-4E33-895E-0B685B869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3E596BF-73D2-42C2-8931-92F2B026F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F4151C1-041F-4BF3-AF8C-999D3C5B7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EBFAD1A-2EAF-4484-8AC9-14F23330C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51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6214-9D7D-4EBD-B1EE-15EC06BC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8029598-E4A7-47EA-BA5E-5A1290C32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A9437F6-89D9-4F5D-B4FB-9B822B52B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5C19838-56A5-4ED3-9BC9-48AFD14AF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45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759B06A-EDBB-4376-9A64-E65CDD9D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E6B416C-C073-4F76-BA9B-7540EE2D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CA4E57-8C29-445F-B9BF-F599FE1EB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864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80A79E-EDF3-42F2-B133-803DD5A2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0361B0-B45F-4A7F-AD88-9AA97A43B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A64A3A0-1A7B-4653-8AB5-0FC7842D9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5020CF-2564-49DF-B9F9-A367F5922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8876615-F1B1-4728-B0CE-443110AD7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AC6FFA0-6365-40DD-8124-3464E3710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23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7FB1C4-860B-43BE-836B-C6CF234F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98430FF-E909-4D88-9A53-73AA680CE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B101155-6D79-466B-8E77-26CDDA3BD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315CDD-5569-4BA9-A58C-C720D9016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C56DF9-4EAD-42D0-B8CC-EAE38E994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1015D-79FD-48BA-B6DF-FB14C280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585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53DE4ED-23BE-482A-8EF7-6E3F2F07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11382F9-E27A-4F70-8482-76E4065F8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2EE2816-35C6-4FCE-B4DA-916C65D30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1C8D8-8AC4-4F2D-A733-7092BA086919}" type="datetimeFigureOut">
              <a:rPr lang="zh-TW" altLang="en-US" smtClean="0"/>
              <a:t>2025/5/6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704802-C936-44A8-BC76-4B37F2586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E4D40-B624-4EB4-A462-A9E5F3BDE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7A5CC-A715-4815-A99D-5A102826081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03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24AD08-4086-4F60-A5C7-AE28883E2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Raw Data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5292D75-637A-44EC-AE9C-09C755DBC5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5543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0F5ACE-42F3-4C9C-9967-04F3EB75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888485-D633-4B68-965F-523BE29CA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TW" altLang="en-US" dirty="0"/>
              <a:t>第一次 </a:t>
            </a:r>
            <a:r>
              <a:rPr lang="en-US" altLang="zh-TW" dirty="0"/>
              <a:t>FFT (Range FFT):</a:t>
            </a:r>
          </a:p>
          <a:p>
            <a:r>
              <a:rPr lang="en-US" altLang="zh-TW" dirty="0" err="1"/>
              <a:t>fast_fft_matrix_tmp</a:t>
            </a:r>
            <a:r>
              <a:rPr lang="en-US" altLang="zh-TW" dirty="0"/>
              <a:t> = </a:t>
            </a:r>
            <a:r>
              <a:rPr lang="en-US" altLang="zh-TW" dirty="0" err="1"/>
              <a:t>np.fft.fft</a:t>
            </a:r>
            <a:r>
              <a:rPr lang="en-US" altLang="zh-TW" dirty="0"/>
              <a:t>(current_raw_antenna0, </a:t>
            </a:r>
            <a:r>
              <a:rPr lang="en-US" altLang="zh-TW" dirty="0" err="1"/>
              <a:t>up_sample_num</a:t>
            </a:r>
            <a:r>
              <a:rPr lang="en-US" altLang="zh-TW" dirty="0"/>
              <a:t>, axis=0)</a:t>
            </a:r>
          </a:p>
          <a:p>
            <a:r>
              <a:rPr lang="zh-TW" altLang="en-US" dirty="0"/>
              <a:t>沿著 </a:t>
            </a:r>
            <a:r>
              <a:rPr lang="en-US" altLang="zh-TW" dirty="0"/>
              <a:t>axis=0 (</a:t>
            </a:r>
            <a:r>
              <a:rPr lang="zh-TW" altLang="en-US" dirty="0"/>
              <a:t>快時間軸</a:t>
            </a:r>
            <a:r>
              <a:rPr lang="en-US" altLang="zh-TW" dirty="0"/>
              <a:t>) </a:t>
            </a:r>
            <a:r>
              <a:rPr lang="zh-TW" altLang="en-US" dirty="0"/>
              <a:t>進行 </a:t>
            </a:r>
            <a:r>
              <a:rPr lang="en-US" altLang="zh-TW" dirty="0"/>
              <a:t>FFT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目的</a:t>
            </a:r>
            <a:r>
              <a:rPr lang="en-US" altLang="zh-TW" dirty="0"/>
              <a:t>: </a:t>
            </a:r>
            <a:r>
              <a:rPr lang="zh-TW" altLang="en-US" dirty="0"/>
              <a:t>將每個 </a:t>
            </a:r>
            <a:r>
              <a:rPr lang="en-US" altLang="zh-TW" dirty="0"/>
              <a:t>Chirp </a:t>
            </a:r>
            <a:r>
              <a:rPr lang="zh-TW" altLang="en-US" dirty="0"/>
              <a:t>的時域中頻信號 </a:t>
            </a:r>
            <a:r>
              <a:rPr lang="en-US" altLang="zh-TW" dirty="0"/>
              <a:t>(beat signal) </a:t>
            </a:r>
            <a:r>
              <a:rPr lang="zh-TW" altLang="en-US" dirty="0"/>
              <a:t>轉換到頻域。在中頻信號中，頻率與目標的距離成正比。因此，這次 </a:t>
            </a:r>
            <a:r>
              <a:rPr lang="en-US" altLang="zh-TW" dirty="0"/>
              <a:t>FFT </a:t>
            </a:r>
            <a:r>
              <a:rPr lang="zh-TW" altLang="en-US" dirty="0"/>
              <a:t>的輸出是距離頻譜 </a:t>
            </a:r>
            <a:r>
              <a:rPr lang="en-US" altLang="zh-TW" dirty="0"/>
              <a:t>(Range Spectrum)</a:t>
            </a:r>
            <a:r>
              <a:rPr lang="zh-TW" altLang="en-US" dirty="0"/>
              <a:t>。輸出的 </a:t>
            </a:r>
            <a:r>
              <a:rPr lang="en-US" altLang="zh-TW" dirty="0" err="1"/>
              <a:t>fast_fft_matrix_tmp</a:t>
            </a:r>
            <a:r>
              <a:rPr lang="en-US" altLang="zh-TW" dirty="0"/>
              <a:t> </a:t>
            </a:r>
            <a:r>
              <a:rPr lang="zh-TW" altLang="en-US" dirty="0"/>
              <a:t>維度仍是 </a:t>
            </a:r>
            <a:r>
              <a:rPr lang="en-US" altLang="zh-TW" dirty="0"/>
              <a:t>(64, 32)</a:t>
            </a:r>
            <a:r>
              <a:rPr lang="zh-TW" altLang="en-US" dirty="0"/>
              <a:t>，但現在 </a:t>
            </a:r>
            <a:r>
              <a:rPr lang="en-US" altLang="zh-TW" dirty="0"/>
              <a:t>axis=0 </a:t>
            </a:r>
            <a:r>
              <a:rPr lang="zh-TW" altLang="en-US" dirty="0"/>
              <a:t>代表距離單元 </a:t>
            </a:r>
            <a:r>
              <a:rPr lang="en-US" altLang="zh-TW" dirty="0"/>
              <a:t>(Range Bin)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300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15987-0C5A-4365-8ED8-DC5A9EED8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EE9587-6711-4604-9138-8F4C981E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zh-TW" altLang="en-US" dirty="0"/>
              <a:t>相位補償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fast_fft_matrix_tmp</a:t>
            </a:r>
            <a:r>
              <a:rPr lang="en-US" altLang="zh-TW" dirty="0"/>
              <a:t> = </a:t>
            </a:r>
            <a:r>
              <a:rPr lang="en-US" altLang="zh-TW" dirty="0" err="1"/>
              <a:t>fast_fft_matrix_tmp</a:t>
            </a:r>
            <a:r>
              <a:rPr lang="en-US" altLang="zh-TW" dirty="0"/>
              <a:t> * (RX1_real_compansate - 1j *RX1_image_compansate) / 1024</a:t>
            </a:r>
          </a:p>
          <a:p>
            <a:r>
              <a:rPr lang="zh-TW" altLang="en-US" dirty="0"/>
              <a:t>在 </a:t>
            </a:r>
            <a:r>
              <a:rPr lang="en-US" altLang="zh-TW" dirty="0"/>
              <a:t>Range FFT </a:t>
            </a:r>
            <a:r>
              <a:rPr lang="zh-TW" altLang="en-US" dirty="0"/>
              <a:t>之後應用相位</a:t>
            </a:r>
            <a:r>
              <a:rPr lang="en-US" altLang="zh-TW" dirty="0"/>
              <a:t>/</a:t>
            </a:r>
            <a:r>
              <a:rPr lang="zh-TW" altLang="en-US" dirty="0"/>
              <a:t>幅度校正。這是一個常見的操作，用於補償天線或 </a:t>
            </a:r>
            <a:r>
              <a:rPr lang="en-US" altLang="zh-TW" dirty="0"/>
              <a:t>RF </a:t>
            </a:r>
            <a:r>
              <a:rPr lang="zh-TW" altLang="en-US" dirty="0"/>
              <a:t>前端的不一致性。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6440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980E9-4002-43B5-BE39-08D797DB0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86A57D-5FE9-47BF-89B9-21887538E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zh-TW" altLang="en-US" dirty="0"/>
              <a:t>選擇距離單元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fast_fft_matrix</a:t>
            </a:r>
            <a:r>
              <a:rPr lang="en-US" altLang="zh-TW" dirty="0"/>
              <a:t> = </a:t>
            </a:r>
            <a:r>
              <a:rPr lang="en-US" altLang="zh-TW" dirty="0" err="1"/>
              <a:t>fast_fft_matrix_tmp</a:t>
            </a:r>
            <a:r>
              <a:rPr lang="en-US" altLang="zh-TW" dirty="0"/>
              <a:t>[:</a:t>
            </a:r>
            <a:r>
              <a:rPr lang="en-US" altLang="zh-TW" dirty="0" err="1"/>
              <a:t>used_fft_num</a:t>
            </a:r>
            <a:r>
              <a:rPr lang="en-US" altLang="zh-TW" dirty="0"/>
              <a:t>, :]</a:t>
            </a:r>
          </a:p>
          <a:p>
            <a:r>
              <a:rPr lang="zh-TW" altLang="en-US" dirty="0"/>
              <a:t>只取 </a:t>
            </a:r>
            <a:r>
              <a:rPr lang="en-US" altLang="zh-TW" dirty="0"/>
              <a:t>Range FFT </a:t>
            </a:r>
            <a:r>
              <a:rPr lang="zh-TW" altLang="en-US" dirty="0"/>
              <a:t>結果的前半部分 </a:t>
            </a:r>
            <a:r>
              <a:rPr lang="en-US" altLang="zh-TW" dirty="0"/>
              <a:t>(</a:t>
            </a:r>
            <a:r>
              <a:rPr lang="en-US" altLang="zh-TW" dirty="0" err="1"/>
              <a:t>used_fft_num</a:t>
            </a:r>
            <a:r>
              <a:rPr lang="en-US" altLang="zh-TW" dirty="0"/>
              <a:t> = 32)</a:t>
            </a:r>
            <a:r>
              <a:rPr lang="zh-TW" altLang="en-US" dirty="0"/>
              <a:t>。這是因為對於實數輸入信號（或經過適當處理的複數信號），</a:t>
            </a:r>
            <a:r>
              <a:rPr lang="en-US" altLang="zh-TW" dirty="0"/>
              <a:t>FFT </a:t>
            </a:r>
            <a:r>
              <a:rPr lang="zh-TW" altLang="en-US" dirty="0"/>
              <a:t>結果具有共軛對稱性，通常只關心正頻率（對應正距離）部分。矩陣變為 </a:t>
            </a:r>
            <a:r>
              <a:rPr lang="en-US" altLang="zh-TW" dirty="0"/>
              <a:t>(32, 32)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939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ABA8-BDCF-4660-B098-C6A83B89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F0ADBB-BB14-47E9-81A3-A8EC04F3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zh-TW" altLang="en-US" dirty="0"/>
              <a:t>第二次 </a:t>
            </a:r>
            <a:r>
              <a:rPr lang="en-US" altLang="zh-TW" dirty="0"/>
              <a:t>FFT (Doppler FFT):</a:t>
            </a:r>
          </a:p>
          <a:p>
            <a:r>
              <a:rPr lang="en-US" altLang="zh-TW" dirty="0" err="1"/>
              <a:t>rdi_map_complex</a:t>
            </a:r>
            <a:r>
              <a:rPr lang="en-US" altLang="zh-TW" dirty="0"/>
              <a:t> = </a:t>
            </a:r>
            <a:r>
              <a:rPr lang="en-US" altLang="zh-TW" dirty="0" err="1"/>
              <a:t>np.fft.fft</a:t>
            </a:r>
            <a:r>
              <a:rPr lang="en-US" altLang="zh-TW" dirty="0"/>
              <a:t>(</a:t>
            </a:r>
            <a:r>
              <a:rPr lang="en-US" altLang="zh-TW" dirty="0" err="1"/>
              <a:t>fast_fft_matrix</a:t>
            </a:r>
            <a:r>
              <a:rPr lang="en-US" altLang="zh-TW" dirty="0"/>
              <a:t>, </a:t>
            </a:r>
            <a:r>
              <a:rPr lang="en-US" altLang="zh-TW" dirty="0" err="1"/>
              <a:t>chirp_num</a:t>
            </a:r>
            <a:r>
              <a:rPr lang="en-US" altLang="zh-TW" dirty="0"/>
              <a:t>, axis=1)</a:t>
            </a:r>
          </a:p>
          <a:p>
            <a:r>
              <a:rPr lang="zh-TW" altLang="en-US" dirty="0"/>
              <a:t>沿著 </a:t>
            </a:r>
            <a:r>
              <a:rPr lang="en-US" altLang="zh-TW" dirty="0"/>
              <a:t>axis=1 (</a:t>
            </a:r>
            <a:r>
              <a:rPr lang="zh-TW" altLang="en-US" dirty="0"/>
              <a:t>慢時間軸，即 </a:t>
            </a:r>
            <a:r>
              <a:rPr lang="en-US" altLang="zh-TW" dirty="0"/>
              <a:t>Chirp </a:t>
            </a:r>
            <a:r>
              <a:rPr lang="zh-TW" altLang="en-US" dirty="0"/>
              <a:t>序號軸</a:t>
            </a:r>
            <a:r>
              <a:rPr lang="en-US" altLang="zh-TW" dirty="0"/>
              <a:t>) </a:t>
            </a:r>
            <a:r>
              <a:rPr lang="zh-TW" altLang="en-US" dirty="0"/>
              <a:t>進行 </a:t>
            </a:r>
            <a:r>
              <a:rPr lang="en-US" altLang="zh-TW" dirty="0"/>
              <a:t>FFT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目的</a:t>
            </a:r>
            <a:r>
              <a:rPr lang="en-US" altLang="zh-TW" dirty="0"/>
              <a:t>: </a:t>
            </a:r>
            <a:r>
              <a:rPr lang="zh-TW" altLang="en-US" dirty="0"/>
              <a:t>對於每一個距離單元 </a:t>
            </a:r>
            <a:r>
              <a:rPr lang="en-US" altLang="zh-TW" dirty="0"/>
              <a:t>(Range Bin)</a:t>
            </a:r>
            <a:r>
              <a:rPr lang="zh-TW" altLang="en-US" dirty="0"/>
              <a:t>，分析其在不同 </a:t>
            </a:r>
            <a:r>
              <a:rPr lang="en-US" altLang="zh-TW" dirty="0"/>
              <a:t>Chirp </a:t>
            </a:r>
            <a:r>
              <a:rPr lang="zh-TW" altLang="en-US" dirty="0"/>
              <a:t>之間的相位變化。這個相位變化是由目標的相對速度引起的多普勒頻移造成的。因此，這次 </a:t>
            </a:r>
            <a:r>
              <a:rPr lang="en-US" altLang="zh-TW" dirty="0"/>
              <a:t>FFT </a:t>
            </a:r>
            <a:r>
              <a:rPr lang="zh-TW" altLang="en-US" dirty="0"/>
              <a:t>將信號從距離</a:t>
            </a:r>
            <a:r>
              <a:rPr lang="en-US" altLang="zh-TW" dirty="0"/>
              <a:t>-</a:t>
            </a:r>
            <a:r>
              <a:rPr lang="zh-TW" altLang="en-US" dirty="0"/>
              <a:t>時間域轉換到了距離</a:t>
            </a:r>
            <a:r>
              <a:rPr lang="en-US" altLang="zh-TW" dirty="0"/>
              <a:t>-</a:t>
            </a:r>
            <a:r>
              <a:rPr lang="zh-TW" altLang="en-US" dirty="0"/>
              <a:t>多普勒頻率域 </a:t>
            </a:r>
            <a:r>
              <a:rPr lang="en-US" altLang="zh-TW" dirty="0"/>
              <a:t>(Range-Doppler Domain)</a:t>
            </a:r>
            <a:r>
              <a:rPr lang="zh-TW" altLang="en-US" dirty="0"/>
              <a:t>。輸出的 </a:t>
            </a:r>
            <a:r>
              <a:rPr lang="en-US" altLang="zh-TW" dirty="0" err="1"/>
              <a:t>rdi_map_complex</a:t>
            </a:r>
            <a:r>
              <a:rPr lang="en-US" altLang="zh-TW" dirty="0"/>
              <a:t> </a:t>
            </a:r>
            <a:r>
              <a:rPr lang="zh-TW" altLang="en-US" dirty="0"/>
              <a:t>維度是 </a:t>
            </a:r>
            <a:r>
              <a:rPr lang="en-US" altLang="zh-TW" dirty="0"/>
              <a:t>(32, 32)</a:t>
            </a:r>
            <a:r>
              <a:rPr lang="zh-TW" altLang="en-US" dirty="0"/>
              <a:t>，</a:t>
            </a:r>
            <a:r>
              <a:rPr lang="en-US" altLang="zh-TW" dirty="0"/>
              <a:t>axis=0 </a:t>
            </a:r>
            <a:r>
              <a:rPr lang="zh-TW" altLang="en-US" dirty="0"/>
              <a:t>代表距離單元，</a:t>
            </a:r>
            <a:r>
              <a:rPr lang="en-US" altLang="zh-TW" dirty="0"/>
              <a:t>axis=1 </a:t>
            </a:r>
            <a:r>
              <a:rPr lang="zh-TW" altLang="en-US" dirty="0"/>
              <a:t>代表多普勒單元 </a:t>
            </a:r>
            <a:r>
              <a:rPr lang="en-US" altLang="zh-TW" dirty="0"/>
              <a:t>(Doppler Bin)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40341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7BA220-72A0-46EB-BB9D-C1C5F0B9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39FBC5-C90B-414C-9611-51B2931A9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FFT Shift:</a:t>
            </a:r>
          </a:p>
          <a:p>
            <a:r>
              <a:rPr lang="en-US" altLang="zh-TW" dirty="0" err="1"/>
              <a:t>rdi_map_complex</a:t>
            </a:r>
            <a:r>
              <a:rPr lang="en-US" altLang="zh-TW" dirty="0"/>
              <a:t> = </a:t>
            </a:r>
            <a:r>
              <a:rPr lang="en-US" altLang="zh-TW" dirty="0" err="1"/>
              <a:t>np.fft.fftshift</a:t>
            </a:r>
            <a:r>
              <a:rPr lang="en-US" altLang="zh-TW" dirty="0"/>
              <a:t>(..., axes=1)</a:t>
            </a:r>
          </a:p>
          <a:p>
            <a:r>
              <a:rPr lang="zh-TW" altLang="en-US" dirty="0"/>
              <a:t>將 </a:t>
            </a:r>
            <a:r>
              <a:rPr lang="en-US" altLang="zh-TW" dirty="0"/>
              <a:t>Doppler FFT (</a:t>
            </a:r>
            <a:r>
              <a:rPr lang="zh-TW" altLang="en-US" dirty="0"/>
              <a:t>沿 </a:t>
            </a:r>
            <a:r>
              <a:rPr lang="en-US" altLang="zh-TW" dirty="0"/>
              <a:t>axis=1) </a:t>
            </a:r>
            <a:r>
              <a:rPr lang="zh-TW" altLang="en-US" dirty="0"/>
              <a:t>的零頻分量移動到頻譜中心。</a:t>
            </a:r>
          </a:p>
          <a:p>
            <a:r>
              <a:rPr lang="zh-TW" altLang="en-US" dirty="0"/>
              <a:t>目的</a:t>
            </a:r>
            <a:r>
              <a:rPr lang="en-US" altLang="zh-TW" dirty="0"/>
              <a:t>: </a:t>
            </a:r>
            <a:r>
              <a:rPr lang="zh-TW" altLang="en-US" dirty="0"/>
              <a:t>方便觀察，使靜止目標 </a:t>
            </a:r>
            <a:r>
              <a:rPr lang="en-US" altLang="zh-TW" dirty="0"/>
              <a:t>(</a:t>
            </a:r>
            <a:r>
              <a:rPr lang="zh-TW" altLang="en-US" dirty="0"/>
              <a:t>零多普勒頻移</a:t>
            </a:r>
            <a:r>
              <a:rPr lang="en-US" altLang="zh-TW" dirty="0"/>
              <a:t>) </a:t>
            </a:r>
            <a:r>
              <a:rPr lang="zh-TW" altLang="en-US" dirty="0"/>
              <a:t>出現在 </a:t>
            </a:r>
            <a:r>
              <a:rPr lang="en-US" altLang="zh-TW" dirty="0"/>
              <a:t>RDI </a:t>
            </a:r>
            <a:r>
              <a:rPr lang="zh-TW" altLang="en-US" dirty="0"/>
              <a:t>圖的 </a:t>
            </a:r>
            <a:r>
              <a:rPr lang="en-US" altLang="zh-TW" dirty="0"/>
              <a:t>Doppler </a:t>
            </a:r>
            <a:r>
              <a:rPr lang="zh-TW" altLang="en-US" dirty="0"/>
              <a:t>軸中間。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9867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4BA03A-0040-48F3-91D9-D516D27E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87E194-C195-4E2B-B9B3-F1AA8808B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7"/>
            </a:pPr>
            <a:r>
              <a:rPr lang="zh-TW" altLang="en-US" dirty="0"/>
              <a:t>取絕對值</a:t>
            </a:r>
            <a:r>
              <a:rPr lang="en-US" altLang="zh-TW" dirty="0"/>
              <a:t>:</a:t>
            </a:r>
          </a:p>
          <a:p>
            <a:r>
              <a:rPr lang="en-US" altLang="zh-TW" dirty="0" err="1"/>
              <a:t>rdi_map</a:t>
            </a:r>
            <a:r>
              <a:rPr lang="en-US" altLang="zh-TW" dirty="0"/>
              <a:t> = </a:t>
            </a:r>
            <a:r>
              <a:rPr lang="en-US" altLang="zh-TW" dirty="0" err="1"/>
              <a:t>np.abs</a:t>
            </a:r>
            <a:r>
              <a:rPr lang="en-US" altLang="zh-TW" dirty="0"/>
              <a:t>(</a:t>
            </a:r>
            <a:r>
              <a:rPr lang="en-US" altLang="zh-TW" dirty="0" err="1"/>
              <a:t>rdi_map_complex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計算複數 </a:t>
            </a:r>
            <a:r>
              <a:rPr lang="en-US" altLang="zh-TW" dirty="0"/>
              <a:t>RDI </a:t>
            </a:r>
            <a:r>
              <a:rPr lang="zh-TW" altLang="en-US" dirty="0"/>
              <a:t>圖的幅度，得到最終用於顯示的強度圖。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0328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FF5679-25DF-48D0-B2D9-B2A941BC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RDI</a:t>
            </a:r>
            <a:r>
              <a:rPr lang="zh-TW" altLang="en-US" dirty="0"/>
              <a:t>圖資訊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80E4E9-B51E-4AF1-9C67-3A7909232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 </a:t>
            </a:r>
            <a:r>
              <a:rPr lang="en-US" altLang="zh-TW" dirty="0" err="1"/>
              <a:t>plt.pcolormesh</a:t>
            </a:r>
            <a:r>
              <a:rPr lang="en-US" altLang="zh-TW" dirty="0"/>
              <a:t>(</a:t>
            </a:r>
            <a:r>
              <a:rPr lang="en-US" altLang="zh-TW" dirty="0" err="1"/>
              <a:t>rdi_map</a:t>
            </a:r>
            <a:r>
              <a:rPr lang="en-US" altLang="zh-TW" dirty="0"/>
              <a:t>) </a:t>
            </a:r>
            <a:r>
              <a:rPr lang="zh-TW" altLang="en-US" dirty="0"/>
              <a:t>圖：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/>
              <a:t>X </a:t>
            </a:r>
            <a:r>
              <a:rPr lang="zh-TW" altLang="en-US" dirty="0"/>
              <a:t>軸</a:t>
            </a:r>
            <a:r>
              <a:rPr lang="en-US" altLang="zh-TW" dirty="0"/>
              <a:t>: </a:t>
            </a:r>
            <a:r>
              <a:rPr lang="zh-TW" altLang="en-US" dirty="0"/>
              <a:t>多普勒 </a:t>
            </a:r>
            <a:r>
              <a:rPr lang="en-US" altLang="zh-TW" dirty="0"/>
              <a:t>/ </a:t>
            </a:r>
            <a:r>
              <a:rPr lang="zh-TW" altLang="en-US" dirty="0"/>
              <a:t>速度 </a:t>
            </a:r>
            <a:r>
              <a:rPr lang="en-US" altLang="zh-TW" dirty="0"/>
              <a:t>(</a:t>
            </a:r>
            <a:r>
              <a:rPr lang="zh-TW" altLang="en-US" dirty="0"/>
              <a:t>單位</a:t>
            </a:r>
            <a:r>
              <a:rPr lang="en-US" altLang="zh-TW" dirty="0"/>
              <a:t>: Hz, m/s, km/h, </a:t>
            </a:r>
            <a:r>
              <a:rPr lang="zh-TW" altLang="en-US" dirty="0"/>
              <a:t>或 </a:t>
            </a:r>
            <a:r>
              <a:rPr lang="en-US" altLang="zh-TW" dirty="0"/>
              <a:t>Bin Index)</a:t>
            </a:r>
          </a:p>
          <a:p>
            <a:r>
              <a:rPr lang="en-US" altLang="zh-TW" dirty="0"/>
              <a:t>Y </a:t>
            </a:r>
            <a:r>
              <a:rPr lang="zh-TW" altLang="en-US" dirty="0"/>
              <a:t>軸</a:t>
            </a:r>
            <a:r>
              <a:rPr lang="en-US" altLang="zh-TW" dirty="0"/>
              <a:t>: </a:t>
            </a:r>
            <a:r>
              <a:rPr lang="zh-TW" altLang="en-US" dirty="0"/>
              <a:t>距離 </a:t>
            </a:r>
            <a:r>
              <a:rPr lang="en-US" altLang="zh-TW" dirty="0"/>
              <a:t>(</a:t>
            </a:r>
            <a:r>
              <a:rPr lang="zh-TW" altLang="en-US" dirty="0"/>
              <a:t>單位</a:t>
            </a:r>
            <a:r>
              <a:rPr lang="en-US" altLang="zh-TW" dirty="0"/>
              <a:t>: m, cm, </a:t>
            </a:r>
            <a:r>
              <a:rPr lang="zh-TW" altLang="en-US" dirty="0"/>
              <a:t>或 </a:t>
            </a:r>
            <a:r>
              <a:rPr lang="en-US" altLang="zh-TW" dirty="0"/>
              <a:t>Bin Index)</a:t>
            </a:r>
          </a:p>
          <a:p>
            <a:r>
              <a:rPr lang="zh-TW" altLang="en-US" dirty="0"/>
              <a:t>顏色</a:t>
            </a:r>
            <a:r>
              <a:rPr lang="en-US" altLang="zh-TW" dirty="0"/>
              <a:t>: </a:t>
            </a:r>
            <a:r>
              <a:rPr lang="zh-TW" altLang="en-US" dirty="0"/>
              <a:t>信號強度 </a:t>
            </a:r>
            <a:r>
              <a:rPr lang="en-US" altLang="zh-TW" dirty="0"/>
              <a:t>(</a:t>
            </a:r>
            <a:r>
              <a:rPr lang="zh-TW" altLang="en-US" dirty="0"/>
              <a:t>單位</a:t>
            </a:r>
            <a:r>
              <a:rPr lang="en-US" altLang="zh-TW" dirty="0"/>
              <a:t>: </a:t>
            </a:r>
            <a:r>
              <a:rPr lang="en-US" altLang="zh-TW" dirty="0" err="1"/>
              <a:t>a.u</a:t>
            </a:r>
            <a:r>
              <a:rPr lang="en-US" altLang="zh-TW" dirty="0"/>
              <a:t>., dB, </a:t>
            </a:r>
            <a:r>
              <a:rPr lang="en-US" altLang="zh-TW" dirty="0" err="1"/>
              <a:t>dBsm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重要提示： 要將 </a:t>
            </a:r>
            <a:r>
              <a:rPr lang="en-US" altLang="zh-TW" dirty="0"/>
              <a:t>X </a:t>
            </a:r>
            <a:r>
              <a:rPr lang="zh-TW" altLang="en-US" dirty="0"/>
              <a:t>軸和 </a:t>
            </a:r>
            <a:r>
              <a:rPr lang="en-US" altLang="zh-TW" dirty="0"/>
              <a:t>Y </a:t>
            </a:r>
            <a:r>
              <a:rPr lang="zh-TW" altLang="en-US" dirty="0"/>
              <a:t>軸的刻度從 </a:t>
            </a:r>
            <a:r>
              <a:rPr lang="en-US" altLang="zh-TW" dirty="0"/>
              <a:t>Bin Index</a:t>
            </a:r>
            <a:r>
              <a:rPr lang="zh-TW" altLang="en-US" dirty="0"/>
              <a:t> 轉換為物理單位 </a:t>
            </a:r>
            <a:r>
              <a:rPr lang="en-US" altLang="zh-TW" dirty="0"/>
              <a:t>(m/s, m)</a:t>
            </a:r>
            <a:r>
              <a:rPr lang="zh-TW" altLang="en-US" dirty="0"/>
              <a:t>，必須使用正確的雷達參數，也就是我們之前討論過的 </a:t>
            </a:r>
            <a:r>
              <a:rPr lang="en-US" altLang="zh-TW" dirty="0"/>
              <a:t>Fc, BW, Fs, PRI (</a:t>
            </a:r>
            <a:r>
              <a:rPr lang="zh-TW" altLang="en-US" dirty="0"/>
              <a:t>或 </a:t>
            </a:r>
            <a:r>
              <a:rPr lang="en-US" altLang="zh-TW" dirty="0"/>
              <a:t>Tc) </a:t>
            </a:r>
            <a:r>
              <a:rPr lang="zh-TW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169514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A6CE4F2E-D3C3-4A94-803F-FF45BAA0F3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4832" y="292936"/>
            <a:ext cx="9442336" cy="4551780"/>
          </a:xfr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5AC38FE-E384-40EF-AEE0-AEDB396D0B0C}"/>
              </a:ext>
            </a:extLst>
          </p:cNvPr>
          <p:cNvSpPr txBox="1"/>
          <p:nvPr/>
        </p:nvSpPr>
        <p:spPr>
          <a:xfrm>
            <a:off x="1045323" y="4949074"/>
            <a:ext cx="52618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這說明你有：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500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個時間點的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frame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chirp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chirp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range sample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複數資料（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Re/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9145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16560-6833-4BD5-804C-4B3C889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32E0E3-40BA-4C16-ACE0-86778597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zh-TW" altLang="en-US" dirty="0"/>
              <a:t>頻率範圍</a:t>
            </a:r>
            <a:r>
              <a:rPr lang="en-US" altLang="zh-TW" dirty="0"/>
              <a:t>: 57 GHz </a:t>
            </a:r>
            <a:r>
              <a:rPr lang="zh-TW" altLang="en-US" dirty="0"/>
              <a:t>到 </a:t>
            </a:r>
            <a:r>
              <a:rPr lang="en-US" altLang="zh-TW" dirty="0"/>
              <a:t>64 GHz</a:t>
            </a:r>
          </a:p>
          <a:p>
            <a:r>
              <a:rPr lang="zh-TW" altLang="en-US" dirty="0"/>
              <a:t>中心頻率 </a:t>
            </a:r>
            <a:r>
              <a:rPr lang="en-US" altLang="zh-TW" dirty="0"/>
              <a:t>(Fc): 60.5 GHz</a:t>
            </a:r>
          </a:p>
          <a:p>
            <a:r>
              <a:rPr lang="zh-TW" altLang="en-US" dirty="0"/>
              <a:t>帶寬 </a:t>
            </a:r>
            <a:r>
              <a:rPr lang="en-US" altLang="zh-TW" dirty="0"/>
              <a:t>(BW): 7 GHz</a:t>
            </a:r>
          </a:p>
          <a:p>
            <a:r>
              <a:rPr lang="zh-TW" altLang="en-US" dirty="0"/>
              <a:t>波形</a:t>
            </a:r>
            <a:r>
              <a:rPr lang="en-US" altLang="zh-TW" dirty="0"/>
              <a:t>: </a:t>
            </a:r>
            <a:r>
              <a:rPr lang="zh-TW" altLang="en-US" dirty="0"/>
              <a:t>三角波調頻 </a:t>
            </a:r>
            <a:r>
              <a:rPr lang="en-US" altLang="zh-TW" dirty="0"/>
              <a:t>(Triangular Chirp)</a:t>
            </a:r>
          </a:p>
          <a:p>
            <a:r>
              <a:rPr lang="zh-TW" altLang="en-US" dirty="0"/>
              <a:t>升頻掃描時間 </a:t>
            </a:r>
            <a:r>
              <a:rPr lang="en-US" altLang="zh-TW" dirty="0"/>
              <a:t>(</a:t>
            </a:r>
            <a:r>
              <a:rPr lang="en-US" altLang="zh-TW" dirty="0" err="1"/>
              <a:t>Tc_up</a:t>
            </a:r>
            <a:r>
              <a:rPr lang="en-US" altLang="zh-TW" dirty="0"/>
              <a:t>): 102.4 µs</a:t>
            </a:r>
          </a:p>
          <a:p>
            <a:r>
              <a:rPr lang="zh-TW" altLang="en-US" dirty="0"/>
              <a:t>降頻掃描時間 </a:t>
            </a:r>
            <a:r>
              <a:rPr lang="en-US" altLang="zh-TW" dirty="0"/>
              <a:t>(</a:t>
            </a:r>
            <a:r>
              <a:rPr lang="en-US" altLang="zh-TW" dirty="0" err="1"/>
              <a:t>Tc_down</a:t>
            </a:r>
            <a:r>
              <a:rPr lang="en-US" altLang="zh-TW" dirty="0"/>
              <a:t>): 102.4 µs (</a:t>
            </a:r>
            <a:r>
              <a:rPr lang="zh-TW" altLang="en-US" dirty="0"/>
              <a:t>假設與升頻相同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單次掃描採樣率 </a:t>
            </a:r>
            <a:r>
              <a:rPr lang="en-US" altLang="zh-TW" dirty="0"/>
              <a:t>(Fs): 625 kHz</a:t>
            </a:r>
          </a:p>
          <a:p>
            <a:r>
              <a:rPr lang="zh-TW" altLang="en-US" dirty="0"/>
              <a:t>單次掃描樣本數 </a:t>
            </a:r>
            <a:r>
              <a:rPr lang="en-US" altLang="zh-TW" dirty="0"/>
              <a:t>(Ns): 64 (Fs * </a:t>
            </a:r>
            <a:r>
              <a:rPr lang="en-US" altLang="zh-TW" dirty="0" err="1"/>
              <a:t>Tc_up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總樣本數</a:t>
            </a:r>
            <a:r>
              <a:rPr lang="en-US" altLang="zh-TW" dirty="0"/>
              <a:t>/</a:t>
            </a:r>
            <a:r>
              <a:rPr lang="zh-TW" altLang="en-US" dirty="0"/>
              <a:t>三角波</a:t>
            </a:r>
            <a:r>
              <a:rPr lang="en-US" altLang="zh-TW" dirty="0"/>
              <a:t>: 128</a:t>
            </a:r>
          </a:p>
          <a:p>
            <a:r>
              <a:rPr lang="zh-TW" altLang="en-US" dirty="0"/>
              <a:t>處理方式</a:t>
            </a:r>
            <a:r>
              <a:rPr lang="en-US" altLang="zh-TW" dirty="0"/>
              <a:t>: </a:t>
            </a:r>
            <a:r>
              <a:rPr lang="zh-TW" altLang="en-US" dirty="0"/>
              <a:t>僅使用升頻掃描部分 </a:t>
            </a:r>
            <a:r>
              <a:rPr lang="en-US" altLang="zh-TW" dirty="0"/>
              <a:t>(</a:t>
            </a:r>
            <a:r>
              <a:rPr lang="zh-TW" altLang="en-US" dirty="0"/>
              <a:t>前 </a:t>
            </a:r>
            <a:r>
              <a:rPr lang="en-US" altLang="zh-TW" dirty="0"/>
              <a:t>64 </a:t>
            </a:r>
            <a:r>
              <a:rPr lang="zh-TW" altLang="en-US" dirty="0"/>
              <a:t>個樣本</a:t>
            </a:r>
            <a:r>
              <a:rPr lang="en-US" altLang="zh-TW" dirty="0"/>
              <a:t>) </a:t>
            </a:r>
            <a:r>
              <a:rPr lang="zh-TW" altLang="en-US" dirty="0"/>
              <a:t>進行 </a:t>
            </a:r>
            <a:r>
              <a:rPr lang="en-US" altLang="zh-TW" dirty="0"/>
              <a:t>RDI</a:t>
            </a:r>
          </a:p>
          <a:p>
            <a:r>
              <a:rPr lang="zh-TW" altLang="en-US" dirty="0"/>
              <a:t>脈衝重複間隔 </a:t>
            </a:r>
            <a:r>
              <a:rPr lang="en-US" altLang="zh-TW" dirty="0"/>
              <a:t>(PRI): ≈ </a:t>
            </a:r>
            <a:r>
              <a:rPr lang="en-US" altLang="zh-TW" dirty="0" err="1"/>
              <a:t>Tc_up</a:t>
            </a:r>
            <a:r>
              <a:rPr lang="en-US" altLang="zh-TW" dirty="0"/>
              <a:t> + </a:t>
            </a:r>
            <a:r>
              <a:rPr lang="en-US" altLang="zh-TW" dirty="0" err="1"/>
              <a:t>Tc_down</a:t>
            </a:r>
            <a:r>
              <a:rPr lang="en-US" altLang="zh-TW" dirty="0"/>
              <a:t> = 204.8 µs</a:t>
            </a:r>
          </a:p>
          <a:p>
            <a:r>
              <a:rPr lang="zh-TW" altLang="en-US" dirty="0"/>
              <a:t>每幀 </a:t>
            </a:r>
            <a:r>
              <a:rPr lang="en-US" altLang="zh-TW" dirty="0"/>
              <a:t>Chirp </a:t>
            </a:r>
            <a:r>
              <a:rPr lang="zh-TW" altLang="en-US" dirty="0"/>
              <a:t>數 </a:t>
            </a:r>
            <a:r>
              <a:rPr lang="en-US" altLang="zh-TW" dirty="0"/>
              <a:t>(</a:t>
            </a:r>
            <a:r>
              <a:rPr lang="en-US" altLang="zh-TW" dirty="0" err="1"/>
              <a:t>chirp_num</a:t>
            </a:r>
            <a:r>
              <a:rPr lang="en-US" altLang="zh-TW" dirty="0"/>
              <a:t>): 32 (</a:t>
            </a:r>
            <a:r>
              <a:rPr lang="zh-TW" altLang="en-US" dirty="0"/>
              <a:t>指三角波的數量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距離解析度 </a:t>
            </a:r>
            <a:r>
              <a:rPr lang="en-US" altLang="zh-TW" dirty="0"/>
              <a:t>(</a:t>
            </a:r>
            <a:r>
              <a:rPr lang="en-US" altLang="zh-TW" dirty="0" err="1"/>
              <a:t>dres</a:t>
            </a:r>
            <a:r>
              <a:rPr lang="en-US" altLang="zh-TW" dirty="0"/>
              <a:t>): c / (2 * BW) ≈ 2.14 cm</a:t>
            </a:r>
          </a:p>
          <a:p>
            <a:r>
              <a:rPr lang="zh-TW" altLang="en-US" dirty="0"/>
              <a:t>最大不模糊距離 </a:t>
            </a:r>
            <a:r>
              <a:rPr lang="en-US" altLang="zh-TW" dirty="0"/>
              <a:t>(</a:t>
            </a:r>
            <a:r>
              <a:rPr lang="en-US" altLang="zh-TW" dirty="0" err="1"/>
              <a:t>dmax</a:t>
            </a:r>
            <a:r>
              <a:rPr lang="en-US" altLang="zh-TW" dirty="0"/>
              <a:t>): Fs * c / (2 * S) ≈ 1.37 m (</a:t>
            </a:r>
            <a:r>
              <a:rPr lang="zh-TW" altLang="en-US" dirty="0"/>
              <a:t>由 </a:t>
            </a:r>
            <a:r>
              <a:rPr lang="en-US" altLang="zh-TW" dirty="0"/>
              <a:t>Fs </a:t>
            </a:r>
            <a:r>
              <a:rPr lang="zh-TW" altLang="en-US" dirty="0"/>
              <a:t>和 </a:t>
            </a:r>
            <a:r>
              <a:rPr lang="en-US" altLang="zh-TW" dirty="0"/>
              <a:t>S </a:t>
            </a:r>
            <a:r>
              <a:rPr lang="zh-TW" altLang="en-US" dirty="0"/>
              <a:t>限制，滿足 </a:t>
            </a:r>
            <a:r>
              <a:rPr lang="en-US" altLang="zh-TW" dirty="0"/>
              <a:t>&lt; 60cm </a:t>
            </a:r>
            <a:r>
              <a:rPr lang="zh-TW" altLang="en-US" dirty="0"/>
              <a:t>的應用需求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速度解析度 </a:t>
            </a:r>
            <a:r>
              <a:rPr lang="en-US" altLang="zh-TW" dirty="0"/>
              <a:t>(</a:t>
            </a:r>
            <a:r>
              <a:rPr lang="en-US" altLang="zh-TW" dirty="0" err="1"/>
              <a:t>Δv</a:t>
            </a:r>
            <a:r>
              <a:rPr lang="en-US" altLang="zh-TW" dirty="0"/>
              <a:t>): (c / (2 * Fc)) / (</a:t>
            </a:r>
            <a:r>
              <a:rPr lang="en-US" altLang="zh-TW" dirty="0" err="1"/>
              <a:t>chirp_num</a:t>
            </a:r>
            <a:r>
              <a:rPr lang="en-US" altLang="zh-TW" dirty="0"/>
              <a:t> * PRI) ≈ 0.38 m/s (</a:t>
            </a:r>
            <a:r>
              <a:rPr lang="zh-TW" altLang="en-US" dirty="0"/>
              <a:t>約 </a:t>
            </a:r>
            <a:r>
              <a:rPr lang="en-US" altLang="zh-TW" dirty="0"/>
              <a:t>1.36 km/h)</a:t>
            </a:r>
          </a:p>
        </p:txBody>
      </p:sp>
    </p:spTree>
    <p:extLst>
      <p:ext uri="{BB962C8B-B14F-4D97-AF65-F5344CB8AC3E}">
        <p14:creationId xmlns:p14="http://schemas.microsoft.com/office/powerpoint/2010/main" val="222589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16560-6833-4BD5-804C-4B3C889F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32E0E3-40BA-4C16-ACE0-867785975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/>
              <a:t>1. Missing: </a:t>
            </a:r>
            <a:r>
              <a:rPr lang="zh-TW" altLang="en-US" dirty="0"/>
              <a:t>雷達中心工作頻率 </a:t>
            </a:r>
            <a:r>
              <a:rPr lang="en-US" altLang="zh-TW" dirty="0"/>
              <a:t>(Fc) - Radar Center Frequency</a:t>
            </a:r>
          </a:p>
          <a:p>
            <a:r>
              <a:rPr lang="zh-TW" altLang="en-US" dirty="0"/>
              <a:t>說明</a:t>
            </a:r>
            <a:r>
              <a:rPr lang="en-US" altLang="zh-TW" dirty="0"/>
              <a:t>: </a:t>
            </a:r>
            <a:r>
              <a:rPr lang="zh-TW" altLang="en-US" dirty="0"/>
              <a:t>這是最重要的缺失參數。它定義了雷達電磁波的基礎頻率。</a:t>
            </a:r>
          </a:p>
          <a:p>
            <a:r>
              <a:rPr lang="zh-TW" altLang="en-US" dirty="0"/>
              <a:t>產生的問題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無法計算速度解析度 </a:t>
            </a:r>
            <a:r>
              <a:rPr lang="en-US" altLang="zh-TW" dirty="0"/>
              <a:t>(</a:t>
            </a:r>
            <a:r>
              <a:rPr lang="en-US" altLang="zh-TW" dirty="0" err="1"/>
              <a:t>Δv</a:t>
            </a:r>
            <a:r>
              <a:rPr lang="en-US" altLang="zh-TW" dirty="0"/>
              <a:t>): </a:t>
            </a:r>
            <a:r>
              <a:rPr lang="zh-TW" altLang="en-US" dirty="0"/>
              <a:t>我們可以計算多普勒頻率解析度 </a:t>
            </a:r>
            <a:r>
              <a:rPr lang="en-US" altLang="zh-TW" dirty="0"/>
              <a:t>(</a:t>
            </a:r>
            <a:r>
              <a:rPr lang="en-US" altLang="zh-TW" dirty="0" err="1"/>
              <a:t>Δfd</a:t>
            </a:r>
            <a:r>
              <a:rPr lang="en-US" altLang="zh-TW" dirty="0"/>
              <a:t> ≈ 1 / (</a:t>
            </a:r>
            <a:r>
              <a:rPr lang="en-US" altLang="zh-TW" dirty="0" err="1"/>
              <a:t>chirp_num</a:t>
            </a:r>
            <a:r>
              <a:rPr lang="en-US" altLang="zh-TW" dirty="0"/>
              <a:t> * Tc) ≈ 1 / (32 * 102.4e-6) ≈ 305 Hz)</a:t>
            </a:r>
            <a:r>
              <a:rPr lang="zh-TW" altLang="en-US" dirty="0"/>
              <a:t>，但沒有 </a:t>
            </a:r>
            <a:r>
              <a:rPr lang="en-US" altLang="zh-TW" dirty="0"/>
              <a:t>Fc </a:t>
            </a:r>
            <a:r>
              <a:rPr lang="zh-TW" altLang="en-US" dirty="0"/>
              <a:t>就無法將其轉換為速度 </a:t>
            </a:r>
            <a:r>
              <a:rPr lang="en-US" altLang="zh-TW" dirty="0"/>
              <a:t>(</a:t>
            </a:r>
            <a:r>
              <a:rPr lang="en-US" altLang="zh-TW" dirty="0" err="1"/>
              <a:t>Δv</a:t>
            </a:r>
            <a:r>
              <a:rPr lang="en-US" altLang="zh-TW" dirty="0"/>
              <a:t> = </a:t>
            </a:r>
            <a:r>
              <a:rPr lang="en-US" altLang="zh-TW" dirty="0" err="1"/>
              <a:t>Δfd</a:t>
            </a:r>
            <a:r>
              <a:rPr lang="en-US" altLang="zh-TW" dirty="0"/>
              <a:t> * λ / 2 = </a:t>
            </a:r>
            <a:r>
              <a:rPr lang="en-US" altLang="zh-TW" dirty="0" err="1"/>
              <a:t>Δfd</a:t>
            </a:r>
            <a:r>
              <a:rPr lang="en-US" altLang="zh-TW" dirty="0"/>
              <a:t> * c / (2 * Fc))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無法計算最大不模糊速度 </a:t>
            </a:r>
            <a:r>
              <a:rPr lang="en-US" altLang="zh-TW" dirty="0"/>
              <a:t>(</a:t>
            </a:r>
            <a:r>
              <a:rPr lang="en-US" altLang="zh-TW" dirty="0" err="1"/>
              <a:t>v_max</a:t>
            </a:r>
            <a:r>
              <a:rPr lang="en-US" altLang="zh-TW" dirty="0"/>
              <a:t>): </a:t>
            </a:r>
            <a:r>
              <a:rPr lang="en-US" altLang="zh-TW" dirty="0" err="1"/>
              <a:t>v_max</a:t>
            </a:r>
            <a:r>
              <a:rPr lang="en-US" altLang="zh-TW" dirty="0"/>
              <a:t> = λ / (4 * Tc) (</a:t>
            </a:r>
            <a:r>
              <a:rPr lang="zh-TW" altLang="en-US" dirty="0"/>
              <a:t>假設 </a:t>
            </a:r>
            <a:r>
              <a:rPr lang="en-US" altLang="zh-TW" dirty="0"/>
              <a:t>Tc </a:t>
            </a:r>
            <a:r>
              <a:rPr lang="zh-TW" altLang="en-US" dirty="0"/>
              <a:t>是 </a:t>
            </a:r>
            <a:r>
              <a:rPr lang="en-US" altLang="zh-TW" dirty="0"/>
              <a:t>PRI) </a:t>
            </a:r>
            <a:r>
              <a:rPr lang="zh-TW" altLang="en-US" dirty="0"/>
              <a:t>或 </a:t>
            </a:r>
            <a:r>
              <a:rPr lang="en-US" altLang="zh-TW" dirty="0" err="1"/>
              <a:t>v_max</a:t>
            </a:r>
            <a:r>
              <a:rPr lang="en-US" altLang="zh-TW" dirty="0"/>
              <a:t> = λ / (4 * PRI)</a:t>
            </a:r>
            <a:r>
              <a:rPr lang="zh-TW" altLang="en-US" dirty="0"/>
              <a:t>。沒有 </a:t>
            </a:r>
            <a:r>
              <a:rPr lang="en-US" altLang="zh-TW" dirty="0"/>
              <a:t>Fc </a:t>
            </a:r>
            <a:r>
              <a:rPr lang="zh-TW" altLang="en-US" dirty="0"/>
              <a:t>就沒有波長 </a:t>
            </a:r>
            <a:r>
              <a:rPr lang="en-US" altLang="zh-TW" dirty="0"/>
              <a:t>λ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無法解釋多普勒軸</a:t>
            </a:r>
            <a:r>
              <a:rPr lang="en-US" altLang="zh-TW" dirty="0"/>
              <a:t>: RDI </a:t>
            </a:r>
            <a:r>
              <a:rPr lang="zh-TW" altLang="en-US" dirty="0"/>
              <a:t>圖的慢時間軸 </a:t>
            </a:r>
            <a:r>
              <a:rPr lang="en-US" altLang="zh-TW" dirty="0"/>
              <a:t>(Doppler) </a:t>
            </a:r>
            <a:r>
              <a:rPr lang="zh-TW" altLang="en-US" dirty="0"/>
              <a:t>只能以頻率 </a:t>
            </a:r>
            <a:r>
              <a:rPr lang="en-US" altLang="zh-TW" dirty="0"/>
              <a:t>(Hz) </a:t>
            </a:r>
            <a:r>
              <a:rPr lang="zh-TW" altLang="en-US" dirty="0"/>
              <a:t>或 </a:t>
            </a:r>
            <a:r>
              <a:rPr lang="en-US" altLang="zh-TW" dirty="0"/>
              <a:t>Bin </a:t>
            </a:r>
            <a:r>
              <a:rPr lang="zh-TW" altLang="en-US" dirty="0"/>
              <a:t>編號表示，無法轉換為有物理意義的速度單位 </a:t>
            </a:r>
            <a:r>
              <a:rPr lang="en-US" altLang="zh-TW" dirty="0"/>
              <a:t>(m/s </a:t>
            </a:r>
            <a:r>
              <a:rPr lang="zh-TW" altLang="en-US" dirty="0"/>
              <a:t>或 </a:t>
            </a:r>
            <a:r>
              <a:rPr lang="en-US" altLang="zh-TW" dirty="0"/>
              <a:t>km/h)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9973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A10049-7F59-44C7-8CB4-FD3FA6D62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1C75BD-D86A-466D-8545-A72FE75D3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TW" dirty="0"/>
              <a:t>2. Missing: Chirp </a:t>
            </a:r>
            <a:r>
              <a:rPr lang="zh-TW" altLang="en-US" dirty="0"/>
              <a:t>時間 </a:t>
            </a:r>
            <a:r>
              <a:rPr lang="en-US" altLang="zh-TW" dirty="0"/>
              <a:t>(Tc) </a:t>
            </a:r>
            <a:r>
              <a:rPr lang="zh-TW" altLang="en-US" dirty="0"/>
              <a:t>的明確定義 </a:t>
            </a:r>
            <a:r>
              <a:rPr lang="en-US" altLang="zh-TW" dirty="0"/>
              <a:t>(Sweep Time vs PRI)</a:t>
            </a:r>
          </a:p>
          <a:p>
            <a:r>
              <a:rPr lang="zh-TW" altLang="en-US" dirty="0"/>
              <a:t>說明</a:t>
            </a:r>
            <a:r>
              <a:rPr lang="en-US" altLang="zh-TW" dirty="0"/>
              <a:t>: </a:t>
            </a:r>
            <a:r>
              <a:rPr lang="zh-TW" altLang="en-US" dirty="0"/>
              <a:t>參數列表將 </a:t>
            </a:r>
            <a:r>
              <a:rPr lang="en-US" altLang="zh-TW" dirty="0"/>
              <a:t>Tc = 102.4 µs </a:t>
            </a:r>
            <a:r>
              <a:rPr lang="zh-TW" altLang="en-US" dirty="0"/>
              <a:t>標註為 </a:t>
            </a:r>
            <a:r>
              <a:rPr lang="en-US" altLang="zh-TW" dirty="0"/>
              <a:t>"Chirp time"</a:t>
            </a:r>
            <a:r>
              <a:rPr lang="zh-TW" altLang="en-US" dirty="0"/>
              <a:t>。但這不清楚是指 </a:t>
            </a:r>
            <a:r>
              <a:rPr lang="en-US" altLang="zh-TW" dirty="0"/>
              <a:t>Chirp </a:t>
            </a:r>
            <a:r>
              <a:rPr lang="zh-TW" altLang="en-US" dirty="0"/>
              <a:t>信號實際掃頻的持續時間 </a:t>
            </a:r>
            <a:r>
              <a:rPr lang="en-US" altLang="zh-TW" dirty="0"/>
              <a:t>(Sweep Time)</a:t>
            </a:r>
            <a:r>
              <a:rPr lang="zh-TW" altLang="en-US" dirty="0"/>
              <a:t>，還是指脈衝重複間隔 </a:t>
            </a:r>
            <a:r>
              <a:rPr lang="en-US" altLang="zh-TW" dirty="0"/>
              <a:t>(PRI)</a:t>
            </a:r>
            <a:r>
              <a:rPr lang="zh-TW" altLang="en-US" dirty="0"/>
              <a:t>，即一個 </a:t>
            </a:r>
            <a:r>
              <a:rPr lang="en-US" altLang="zh-TW" dirty="0"/>
              <a:t>Chirp </a:t>
            </a:r>
            <a:r>
              <a:rPr lang="zh-TW" altLang="en-US" dirty="0"/>
              <a:t>開始到下一個 </a:t>
            </a:r>
            <a:r>
              <a:rPr lang="en-US" altLang="zh-TW" dirty="0"/>
              <a:t>Chirp </a:t>
            </a:r>
            <a:r>
              <a:rPr lang="zh-TW" altLang="en-US" dirty="0"/>
              <a:t>開始的總時間（可能包含掃頻時間 </a:t>
            </a:r>
            <a:r>
              <a:rPr lang="en-US" altLang="zh-TW" dirty="0"/>
              <a:t>+ </a:t>
            </a:r>
            <a:r>
              <a:rPr lang="zh-TW" altLang="en-US" dirty="0"/>
              <a:t>空閒時間）。</a:t>
            </a:r>
          </a:p>
          <a:p>
            <a:r>
              <a:rPr lang="zh-TW" altLang="en-US" dirty="0"/>
              <a:t>產生的問題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速度解析度</a:t>
            </a:r>
            <a:r>
              <a:rPr lang="en-US" altLang="zh-TW" dirty="0"/>
              <a:t>/</a:t>
            </a:r>
            <a:r>
              <a:rPr lang="zh-TW" altLang="en-US" dirty="0"/>
              <a:t>最大速度計算不確定</a:t>
            </a:r>
            <a:r>
              <a:rPr lang="en-US" altLang="zh-TW" dirty="0"/>
              <a:t>: </a:t>
            </a:r>
            <a:r>
              <a:rPr lang="zh-TW" altLang="en-US" dirty="0"/>
              <a:t>如果 </a:t>
            </a:r>
            <a:r>
              <a:rPr lang="en-US" altLang="zh-TW" dirty="0"/>
              <a:t>Tc </a:t>
            </a:r>
            <a:r>
              <a:rPr lang="zh-TW" altLang="en-US" dirty="0"/>
              <a:t>是 </a:t>
            </a:r>
            <a:r>
              <a:rPr lang="en-US" altLang="zh-TW" dirty="0"/>
              <a:t>PRI</a:t>
            </a:r>
            <a:r>
              <a:rPr lang="zh-TW" altLang="en-US" dirty="0"/>
              <a:t>，那麼上面計算 </a:t>
            </a:r>
            <a:r>
              <a:rPr lang="en-US" altLang="zh-TW" dirty="0" err="1"/>
              <a:t>Δfd</a:t>
            </a:r>
            <a:r>
              <a:rPr lang="en-US" altLang="zh-TW" dirty="0"/>
              <a:t> </a:t>
            </a:r>
            <a:r>
              <a:rPr lang="zh-TW" altLang="en-US" dirty="0"/>
              <a:t>和 </a:t>
            </a:r>
            <a:r>
              <a:rPr lang="en-US" altLang="zh-TW" dirty="0" err="1"/>
              <a:t>v_max</a:t>
            </a:r>
            <a:r>
              <a:rPr lang="en-US" altLang="zh-TW" dirty="0"/>
              <a:t> </a:t>
            </a:r>
            <a:r>
              <a:rPr lang="zh-TW" altLang="en-US" dirty="0"/>
              <a:t>的公式就是正確的。但如果 </a:t>
            </a:r>
            <a:r>
              <a:rPr lang="en-US" altLang="zh-TW" dirty="0"/>
              <a:t>Tc </a:t>
            </a:r>
            <a:r>
              <a:rPr lang="zh-TW" altLang="en-US" dirty="0"/>
              <a:t>只是掃頻時間，而實際的 </a:t>
            </a:r>
            <a:r>
              <a:rPr lang="en-US" altLang="zh-TW" dirty="0"/>
              <a:t>PRI </a:t>
            </a:r>
            <a:r>
              <a:rPr lang="zh-TW" altLang="en-US" dirty="0"/>
              <a:t>更長（比如為了避免距離模糊或給系統留出處理時間），那麼實際的 </a:t>
            </a:r>
            <a:r>
              <a:rPr lang="en-US" altLang="zh-TW" dirty="0" err="1"/>
              <a:t>Δfd</a:t>
            </a:r>
            <a:r>
              <a:rPr lang="en-US" altLang="zh-TW" dirty="0"/>
              <a:t> </a:t>
            </a:r>
            <a:r>
              <a:rPr lang="zh-TW" altLang="en-US" dirty="0"/>
              <a:t>會更小（解析度更好），</a:t>
            </a:r>
            <a:r>
              <a:rPr lang="en-US" altLang="zh-TW" dirty="0" err="1"/>
              <a:t>v_max</a:t>
            </a:r>
            <a:r>
              <a:rPr lang="en-US" altLang="zh-TW" dirty="0"/>
              <a:t> </a:t>
            </a:r>
            <a:r>
              <a:rPr lang="zh-TW" altLang="en-US" dirty="0"/>
              <a:t>會更小（更容易速度模糊）。需要知道確切的 </a:t>
            </a:r>
            <a:r>
              <a:rPr lang="en-US" altLang="zh-TW" dirty="0"/>
              <a:t>PRI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斜率 </a:t>
            </a:r>
            <a:r>
              <a:rPr lang="en-US" altLang="zh-TW" dirty="0"/>
              <a:t>(S) </a:t>
            </a:r>
            <a:r>
              <a:rPr lang="zh-TW" altLang="en-US" dirty="0"/>
              <a:t>的計算基礎存疑</a:t>
            </a:r>
            <a:r>
              <a:rPr lang="en-US" altLang="zh-TW" dirty="0"/>
              <a:t>: </a:t>
            </a:r>
            <a:r>
              <a:rPr lang="zh-TW" altLang="en-US" dirty="0"/>
              <a:t>斜率 </a:t>
            </a:r>
            <a:r>
              <a:rPr lang="en-US" altLang="zh-TW" dirty="0"/>
              <a:t>S </a:t>
            </a:r>
            <a:r>
              <a:rPr lang="zh-TW" altLang="en-US" dirty="0"/>
              <a:t>通常定義為 </a:t>
            </a:r>
            <a:r>
              <a:rPr lang="en-US" altLang="zh-TW" dirty="0"/>
              <a:t>BW / </a:t>
            </a:r>
            <a:r>
              <a:rPr lang="en-US" altLang="zh-TW" dirty="0" err="1"/>
              <a:t>Sweep_Time</a:t>
            </a:r>
            <a:r>
              <a:rPr lang="zh-TW" altLang="en-US" dirty="0"/>
              <a:t>。這裡用 </a:t>
            </a:r>
            <a:r>
              <a:rPr lang="en-US" altLang="zh-TW" dirty="0"/>
              <a:t>S = BW / Tc </a:t>
            </a:r>
            <a:r>
              <a:rPr lang="zh-TW" altLang="en-US" dirty="0"/>
              <a:t>是假設 </a:t>
            </a:r>
            <a:r>
              <a:rPr lang="en-US" altLang="zh-TW" dirty="0"/>
              <a:t>Tc </a:t>
            </a:r>
            <a:r>
              <a:rPr lang="zh-TW" altLang="en-US" dirty="0"/>
              <a:t>就是掃頻時間。如果 </a:t>
            </a:r>
            <a:r>
              <a:rPr lang="en-US" altLang="zh-TW" dirty="0"/>
              <a:t>Tc </a:t>
            </a:r>
            <a:r>
              <a:rPr lang="zh-TW" altLang="en-US" dirty="0"/>
              <a:t>其實是 </a:t>
            </a:r>
            <a:r>
              <a:rPr lang="en-US" altLang="zh-TW" dirty="0"/>
              <a:t>PRI </a:t>
            </a:r>
            <a:r>
              <a:rPr lang="zh-TW" altLang="en-US" dirty="0"/>
              <a:t>且 </a:t>
            </a:r>
            <a:r>
              <a:rPr lang="en-US" altLang="zh-TW" dirty="0"/>
              <a:t>PRI &gt; Sweep Time</a:t>
            </a:r>
            <a:r>
              <a:rPr lang="zh-TW" altLang="en-US" dirty="0"/>
              <a:t>，那麼這個斜率計算就是錯誤的，進而影響 </a:t>
            </a:r>
            <a:r>
              <a:rPr lang="en-US" altLang="zh-TW" dirty="0" err="1"/>
              <a:t>dmax</a:t>
            </a:r>
            <a:r>
              <a:rPr lang="en-US" altLang="zh-TW" dirty="0"/>
              <a:t> </a:t>
            </a:r>
            <a:r>
              <a:rPr lang="zh-TW" altLang="en-US" dirty="0"/>
              <a:t>的計算。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92651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A29F3-AC69-4DDF-93D1-2CA82A7F3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CAA36C-20EE-42B6-8E28-5BA52DD48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/>
              <a:t>3. Missing: ADC </a:t>
            </a:r>
            <a:r>
              <a:rPr lang="zh-TW" altLang="en-US" dirty="0"/>
              <a:t>採樣與 </a:t>
            </a:r>
            <a:r>
              <a:rPr lang="en-US" altLang="zh-TW" dirty="0"/>
              <a:t>FFT </a:t>
            </a:r>
            <a:r>
              <a:rPr lang="zh-TW" altLang="en-US" dirty="0"/>
              <a:t>點數的關係解釋</a:t>
            </a:r>
          </a:p>
          <a:p>
            <a:r>
              <a:rPr lang="zh-TW" altLang="en-US" dirty="0"/>
              <a:t>說明</a:t>
            </a:r>
            <a:r>
              <a:rPr lang="en-US" altLang="zh-TW" dirty="0"/>
              <a:t>: HDF5 </a:t>
            </a:r>
            <a:r>
              <a:rPr lang="zh-TW" altLang="en-US" dirty="0"/>
              <a:t>檔案顯示原始數據在快時間維度有 </a:t>
            </a:r>
            <a:r>
              <a:rPr lang="en-US" altLang="zh-TW" dirty="0"/>
              <a:t>128 </a:t>
            </a:r>
            <a:r>
              <a:rPr lang="zh-TW" altLang="en-US" dirty="0"/>
              <a:t>個點 </a:t>
            </a:r>
            <a:r>
              <a:rPr lang="en-US" altLang="zh-TW" dirty="0"/>
              <a:t>(</a:t>
            </a:r>
            <a:r>
              <a:rPr lang="en-US" altLang="zh-TW" dirty="0" err="1"/>
              <a:t>sample_num</a:t>
            </a:r>
            <a:r>
              <a:rPr lang="en-US" altLang="zh-TW" dirty="0"/>
              <a:t>=128)</a:t>
            </a:r>
            <a:r>
              <a:rPr lang="zh-TW" altLang="en-US" dirty="0"/>
              <a:t>，但參數列表和程式碼都明確使用 </a:t>
            </a:r>
            <a:r>
              <a:rPr lang="en-US" altLang="zh-TW" dirty="0"/>
              <a:t>Ns = 64 </a:t>
            </a:r>
            <a:r>
              <a:rPr lang="zh-TW" altLang="en-US" dirty="0"/>
              <a:t>點進行 </a:t>
            </a:r>
            <a:r>
              <a:rPr lang="en-US" altLang="zh-TW" dirty="0"/>
              <a:t>FFT (</a:t>
            </a:r>
            <a:r>
              <a:rPr lang="en-US" altLang="zh-TW" dirty="0" err="1"/>
              <a:t>up_sample_num</a:t>
            </a:r>
            <a:r>
              <a:rPr lang="en-US" altLang="zh-TW" dirty="0"/>
              <a:t>=64)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產生的問題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實際帶寬</a:t>
            </a:r>
            <a:r>
              <a:rPr lang="en-US" altLang="zh-TW" dirty="0"/>
              <a:t>/</a:t>
            </a:r>
            <a:r>
              <a:rPr lang="zh-TW" altLang="en-US" dirty="0"/>
              <a:t>距離解析度疑問</a:t>
            </a:r>
            <a:r>
              <a:rPr lang="en-US" altLang="zh-TW" dirty="0"/>
              <a:t>: </a:t>
            </a:r>
            <a:r>
              <a:rPr lang="zh-TW" altLang="en-US" dirty="0"/>
              <a:t>參數 </a:t>
            </a:r>
            <a:r>
              <a:rPr lang="en-US" altLang="zh-TW" dirty="0"/>
              <a:t>BW = 7 GHz </a:t>
            </a:r>
            <a:r>
              <a:rPr lang="zh-TW" altLang="en-US" dirty="0"/>
              <a:t>可能對應的是 物理上 的掃頻帶寬。但如果處理時只用了前 </a:t>
            </a:r>
            <a:r>
              <a:rPr lang="en-US" altLang="zh-TW" dirty="0"/>
              <a:t>64 </a:t>
            </a:r>
            <a:r>
              <a:rPr lang="zh-TW" altLang="en-US" dirty="0"/>
              <a:t>個 </a:t>
            </a:r>
            <a:r>
              <a:rPr lang="en-US" altLang="zh-TW" dirty="0"/>
              <a:t>ADC </a:t>
            </a:r>
            <a:r>
              <a:rPr lang="zh-TW" altLang="en-US" dirty="0"/>
              <a:t>樣本（對應 </a:t>
            </a:r>
            <a:r>
              <a:rPr lang="en-US" altLang="zh-TW" dirty="0"/>
              <a:t>Tc = 102.4 µs </a:t>
            </a:r>
            <a:r>
              <a:rPr lang="zh-TW" altLang="en-US" dirty="0"/>
              <a:t>的時間），我們不確定這 </a:t>
            </a:r>
            <a:r>
              <a:rPr lang="en-US" altLang="zh-TW" dirty="0"/>
              <a:t>64 </a:t>
            </a:r>
            <a:r>
              <a:rPr lang="zh-TW" altLang="en-US" dirty="0"/>
              <a:t>個樣本是否覆蓋了全部 </a:t>
            </a:r>
            <a:r>
              <a:rPr lang="en-US" altLang="zh-TW" dirty="0"/>
              <a:t>7 GHz </a:t>
            </a:r>
            <a:r>
              <a:rPr lang="zh-TW" altLang="en-US" dirty="0"/>
              <a:t>的帶寬。如果 </a:t>
            </a:r>
            <a:r>
              <a:rPr lang="en-US" altLang="zh-TW" dirty="0"/>
              <a:t>ADC </a:t>
            </a:r>
            <a:r>
              <a:rPr lang="zh-TW" altLang="en-US" dirty="0"/>
              <a:t>採樣率 </a:t>
            </a:r>
            <a:r>
              <a:rPr lang="en-US" altLang="zh-TW" dirty="0"/>
              <a:t>Fs = 625 kHz </a:t>
            </a:r>
            <a:r>
              <a:rPr lang="zh-TW" altLang="en-US" dirty="0"/>
              <a:t>是準確的，那麼在 </a:t>
            </a:r>
            <a:r>
              <a:rPr lang="en-US" altLang="zh-TW" dirty="0"/>
              <a:t>Tc = 102.4 µs </a:t>
            </a:r>
            <a:r>
              <a:rPr lang="zh-TW" altLang="en-US" dirty="0"/>
              <a:t>內確實只能採集 </a:t>
            </a:r>
            <a:r>
              <a:rPr lang="en-US" altLang="zh-TW" dirty="0"/>
              <a:t>Fs * Tc = 625e3 * 102.4e-6 = 64 </a:t>
            </a:r>
            <a:r>
              <a:rPr lang="zh-TW" altLang="en-US" dirty="0"/>
              <a:t>個樣本。這就引發了一個矛盾：如何在 </a:t>
            </a:r>
            <a:r>
              <a:rPr lang="en-US" altLang="zh-TW" dirty="0"/>
              <a:t>102.4 µs </a:t>
            </a:r>
            <a:r>
              <a:rPr lang="zh-TW" altLang="en-US" dirty="0"/>
              <a:t>內產生 </a:t>
            </a:r>
            <a:r>
              <a:rPr lang="en-US" altLang="zh-TW" dirty="0"/>
              <a:t>7 GHz </a:t>
            </a:r>
            <a:r>
              <a:rPr lang="zh-TW" altLang="en-US" dirty="0"/>
              <a:t>的帶寬？這需要一個極高的斜率 </a:t>
            </a:r>
            <a:r>
              <a:rPr lang="en-US" altLang="zh-TW" dirty="0"/>
              <a:t>(S = 7e9 / 102.4e-6 ≈ 6.8e13 Hz/s)</a:t>
            </a:r>
            <a:r>
              <a:rPr lang="zh-TW" altLang="en-US" dirty="0"/>
              <a:t>，這與基於 </a:t>
            </a:r>
            <a:r>
              <a:rPr lang="en-US" altLang="zh-TW" dirty="0"/>
              <a:t>Fs </a:t>
            </a:r>
            <a:r>
              <a:rPr lang="zh-TW" altLang="en-US" dirty="0"/>
              <a:t>計算出的 </a:t>
            </a:r>
            <a:r>
              <a:rPr lang="en-US" altLang="zh-TW" dirty="0" err="1"/>
              <a:t>dmax</a:t>
            </a:r>
            <a:r>
              <a:rPr lang="en-US" altLang="zh-TW" dirty="0"/>
              <a:t> </a:t>
            </a:r>
            <a:r>
              <a:rPr lang="zh-TW" altLang="en-US" dirty="0"/>
              <a:t>是一致的。但這意味著 </a:t>
            </a:r>
            <a:r>
              <a:rPr lang="en-US" altLang="zh-TW" dirty="0"/>
              <a:t>HDF5 </a:t>
            </a:r>
            <a:r>
              <a:rPr lang="zh-TW" altLang="en-US" dirty="0"/>
              <a:t>文件中的 </a:t>
            </a:r>
            <a:r>
              <a:rPr lang="en-US" altLang="zh-TW" dirty="0"/>
              <a:t>128 </a:t>
            </a:r>
            <a:r>
              <a:rPr lang="zh-TW" altLang="en-US" dirty="0"/>
              <a:t>個點可能來源於不同的採樣率設置，或者後 </a:t>
            </a:r>
            <a:r>
              <a:rPr lang="en-US" altLang="zh-TW" dirty="0"/>
              <a:t>64 </a:t>
            </a:r>
            <a:r>
              <a:rPr lang="zh-TW" altLang="en-US" dirty="0"/>
              <a:t>個點有其他用途</a:t>
            </a:r>
            <a:r>
              <a:rPr lang="en-US" altLang="zh-TW" dirty="0"/>
              <a:t>/</a:t>
            </a:r>
            <a:r>
              <a:rPr lang="zh-TW" altLang="en-US" dirty="0"/>
              <a:t>是無效數據？或者 </a:t>
            </a:r>
            <a:r>
              <a:rPr lang="en-US" altLang="zh-TW" dirty="0"/>
              <a:t>Fs=625kHz </a:t>
            </a:r>
            <a:r>
              <a:rPr lang="zh-TW" altLang="en-US" dirty="0"/>
              <a:t>描述的不是 </a:t>
            </a:r>
            <a:r>
              <a:rPr lang="en-US" altLang="zh-TW" dirty="0"/>
              <a:t>ADC </a:t>
            </a:r>
            <a:r>
              <a:rPr lang="zh-TW" altLang="en-US" dirty="0"/>
              <a:t>採樣率而是別的？</a:t>
            </a:r>
          </a:p>
          <a:p>
            <a:r>
              <a:rPr lang="zh-TW" altLang="en-US" dirty="0"/>
              <a:t>參數自洽性存疑</a:t>
            </a:r>
            <a:r>
              <a:rPr lang="en-US" altLang="zh-TW" dirty="0"/>
              <a:t>: Fs=625kHz </a:t>
            </a:r>
            <a:r>
              <a:rPr lang="zh-TW" altLang="en-US" dirty="0"/>
              <a:t>對於一個需要處理 </a:t>
            </a:r>
            <a:r>
              <a:rPr lang="en-US" altLang="zh-TW" dirty="0"/>
              <a:t>7 GHz </a:t>
            </a:r>
            <a:r>
              <a:rPr lang="zh-TW" altLang="en-US" dirty="0"/>
              <a:t>帶寬產生的中頻信號來說極低。通常中頻帶寬 </a:t>
            </a:r>
            <a:r>
              <a:rPr lang="en-US" altLang="zh-TW" dirty="0"/>
              <a:t>IF_BW </a:t>
            </a:r>
            <a:r>
              <a:rPr lang="zh-TW" altLang="en-US" dirty="0"/>
              <a:t>約等於 </a:t>
            </a:r>
            <a:r>
              <a:rPr lang="en-US" altLang="zh-TW" dirty="0"/>
              <a:t>S * 2 * </a:t>
            </a:r>
            <a:r>
              <a:rPr lang="en-US" altLang="zh-TW" dirty="0" err="1"/>
              <a:t>d_max_interesting</a:t>
            </a:r>
            <a:r>
              <a:rPr lang="en-US" altLang="zh-TW" dirty="0"/>
              <a:t> / c</a:t>
            </a:r>
            <a:r>
              <a:rPr lang="zh-TW" altLang="en-US" dirty="0"/>
              <a:t>。即使只關心 </a:t>
            </a:r>
            <a:r>
              <a:rPr lang="en-US" altLang="zh-TW" dirty="0" err="1"/>
              <a:t>dmax</a:t>
            </a:r>
            <a:r>
              <a:rPr lang="en-US" altLang="zh-TW" dirty="0"/>
              <a:t>=1.37m </a:t>
            </a:r>
            <a:r>
              <a:rPr lang="zh-TW" altLang="en-US" dirty="0"/>
              <a:t>範圍，</a:t>
            </a:r>
            <a:r>
              <a:rPr lang="en-US" altLang="zh-TW" dirty="0"/>
              <a:t>IF_BW ≈ 6.8e13 * 2 * 1.37 / 3e8 ≈ 625 kHz</a:t>
            </a:r>
            <a:r>
              <a:rPr lang="zh-TW" altLang="en-US" dirty="0"/>
              <a:t>。這意味著 </a:t>
            </a:r>
            <a:r>
              <a:rPr lang="en-US" altLang="zh-TW" dirty="0"/>
              <a:t>ADC </a:t>
            </a:r>
            <a:r>
              <a:rPr lang="zh-TW" altLang="en-US" dirty="0"/>
              <a:t>採樣率恰好等於最大中頻頻率，這是在奈奎斯特極限上，通常需要更高的採樣率（至少 </a:t>
            </a:r>
            <a:r>
              <a:rPr lang="en-US" altLang="zh-TW" dirty="0"/>
              <a:t>2 </a:t>
            </a:r>
            <a:r>
              <a:rPr lang="zh-TW" altLang="en-US" dirty="0"/>
              <a:t>倍）。這使得 </a:t>
            </a:r>
            <a:r>
              <a:rPr lang="en-US" altLang="zh-TW" dirty="0"/>
              <a:t>Fs=625kHz </a:t>
            </a:r>
            <a:r>
              <a:rPr lang="zh-TW" altLang="en-US" dirty="0"/>
              <a:t>這個參數的真實性存疑，或者雷達的實際工作方式與參數推斷不符。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9159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9BD3E4-BBBE-4AEB-8015-64861F878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60857E-974D-48F9-802D-3C9ACCCF7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4. Missing: </a:t>
            </a:r>
            <a:r>
              <a:rPr lang="zh-TW" altLang="en-US" dirty="0"/>
              <a:t>天線參數 </a:t>
            </a:r>
            <a:r>
              <a:rPr lang="en-US" altLang="zh-TW" dirty="0"/>
              <a:t>(Antenna Configuration)</a:t>
            </a:r>
          </a:p>
          <a:p>
            <a:r>
              <a:rPr lang="zh-TW" altLang="en-US" dirty="0"/>
              <a:t>說明</a:t>
            </a:r>
            <a:r>
              <a:rPr lang="en-US" altLang="zh-TW" dirty="0"/>
              <a:t>: </a:t>
            </a:r>
            <a:r>
              <a:rPr lang="zh-TW" altLang="en-US" dirty="0"/>
              <a:t>參數列表沒有提到天線數量、類型（</a:t>
            </a:r>
            <a:r>
              <a:rPr lang="en-US" altLang="zh-TW" dirty="0"/>
              <a:t>Tx/Rx</a:t>
            </a:r>
            <a:r>
              <a:rPr lang="zh-TW" altLang="en-US" dirty="0"/>
              <a:t>）、佈局（陣列形式、間距）。</a:t>
            </a:r>
          </a:p>
          <a:p>
            <a:r>
              <a:rPr lang="zh-TW" altLang="en-US" dirty="0"/>
              <a:t>產生的問題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無法進行角度估計</a:t>
            </a:r>
            <a:r>
              <a:rPr lang="en-US" altLang="zh-TW" dirty="0"/>
              <a:t>: </a:t>
            </a:r>
            <a:r>
              <a:rPr lang="zh-TW" altLang="en-US" dirty="0"/>
              <a:t>即使程式碼讀取了兩個天線 </a:t>
            </a:r>
            <a:r>
              <a:rPr lang="en-US" altLang="zh-TW" dirty="0"/>
              <a:t>(</a:t>
            </a:r>
            <a:r>
              <a:rPr lang="en-US" altLang="zh-TW" dirty="0" err="1"/>
              <a:t>antenna_num</a:t>
            </a:r>
            <a:r>
              <a:rPr lang="en-US" altLang="zh-TW" dirty="0"/>
              <a:t>=2) </a:t>
            </a:r>
            <a:r>
              <a:rPr lang="zh-TW" altLang="en-US" dirty="0"/>
              <a:t>的數據，沒有天線間距等資訊，無法計算目標的角度。</a:t>
            </a:r>
          </a:p>
          <a:p>
            <a:r>
              <a:rPr lang="zh-TW" altLang="en-US" dirty="0"/>
              <a:t>無法評估空間分辨能力。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253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954801-C0BB-49B3-B4D9-39EAC1BA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參數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760F77-9EFD-4FCA-BC0A-67FCB716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總結 </a:t>
            </a:r>
            <a:r>
              <a:rPr lang="en-US" altLang="zh-TW" dirty="0"/>
              <a:t>(</a:t>
            </a:r>
            <a:r>
              <a:rPr lang="zh-TW" altLang="en-US" dirty="0"/>
              <a:t>基於此參數列表</a:t>
            </a:r>
            <a:r>
              <a:rPr lang="en-US" altLang="zh-TW" dirty="0"/>
              <a:t>):</a:t>
            </a:r>
          </a:p>
          <a:p>
            <a:r>
              <a:rPr lang="zh-TW" altLang="en-US" dirty="0"/>
              <a:t>最主要的缺失是 中心頻率 </a:t>
            </a:r>
            <a:r>
              <a:rPr lang="en-US" altLang="zh-TW" dirty="0"/>
              <a:t>(Fc)</a:t>
            </a:r>
            <a:r>
              <a:rPr lang="zh-TW" altLang="en-US" dirty="0"/>
              <a:t>，導致無法進行任何與速度相關的物理量計算。其次是對 </a:t>
            </a:r>
            <a:r>
              <a:rPr lang="en-US" altLang="zh-TW" dirty="0"/>
              <a:t>Chirp </a:t>
            </a:r>
            <a:r>
              <a:rPr lang="zh-TW" altLang="en-US" dirty="0"/>
              <a:t>時間 </a:t>
            </a:r>
            <a:r>
              <a:rPr lang="en-US" altLang="zh-TW" dirty="0"/>
              <a:t>(Tc) </a:t>
            </a:r>
            <a:r>
              <a:rPr lang="zh-TW" altLang="en-US" dirty="0"/>
              <a:t>實際含義（</a:t>
            </a:r>
            <a:r>
              <a:rPr lang="en-US" altLang="zh-TW" dirty="0"/>
              <a:t>Sweep time </a:t>
            </a:r>
            <a:r>
              <a:rPr lang="zh-TW" altLang="en-US" dirty="0"/>
              <a:t>還是 </a:t>
            </a:r>
            <a:r>
              <a:rPr lang="en-US" altLang="zh-TW" dirty="0"/>
              <a:t>PRI</a:t>
            </a:r>
            <a:r>
              <a:rPr lang="zh-TW" altLang="en-US" dirty="0"/>
              <a:t>）的確認，以及 </a:t>
            </a:r>
            <a:r>
              <a:rPr lang="en-US" altLang="zh-TW" dirty="0"/>
              <a:t>ADC </a:t>
            </a:r>
            <a:r>
              <a:rPr lang="zh-TW" altLang="en-US" dirty="0"/>
              <a:t>採樣率 </a:t>
            </a:r>
            <a:r>
              <a:rPr lang="en-US" altLang="zh-TW" dirty="0"/>
              <a:t>(Fs) </a:t>
            </a:r>
            <a:r>
              <a:rPr lang="zh-TW" altLang="en-US" dirty="0"/>
              <a:t>和 </a:t>
            </a:r>
            <a:r>
              <a:rPr lang="en-US" altLang="zh-TW" dirty="0"/>
              <a:t>FFT </a:t>
            </a:r>
            <a:r>
              <a:rPr lang="zh-TW" altLang="en-US" dirty="0"/>
              <a:t>點數 </a:t>
            </a:r>
            <a:r>
              <a:rPr lang="en-US" altLang="zh-TW" dirty="0"/>
              <a:t>(Ns) </a:t>
            </a:r>
            <a:r>
              <a:rPr lang="zh-TW" altLang="en-US" dirty="0"/>
              <a:t>相對於原始數據 </a:t>
            </a:r>
            <a:r>
              <a:rPr lang="en-US" altLang="zh-TW" dirty="0"/>
              <a:t>(128</a:t>
            </a:r>
            <a:r>
              <a:rPr lang="zh-TW" altLang="en-US" dirty="0"/>
              <a:t>點</a:t>
            </a:r>
            <a:r>
              <a:rPr lang="en-US" altLang="zh-TW" dirty="0"/>
              <a:t>) </a:t>
            </a:r>
            <a:r>
              <a:rPr lang="zh-TW" altLang="en-US" dirty="0"/>
              <a:t>和巨大帶寬 </a:t>
            </a:r>
            <a:r>
              <a:rPr lang="en-US" altLang="zh-TW" dirty="0"/>
              <a:t>(7GHz) </a:t>
            </a:r>
            <a:r>
              <a:rPr lang="zh-TW" altLang="en-US" dirty="0"/>
              <a:t>的關係需要澄清，這關係到參數的自洽性和對距離解析度、最大距離計算的信心。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925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02CE5B-C01A-42F6-B9C2-44209761D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如何產生</a:t>
            </a:r>
            <a:r>
              <a:rPr lang="en-US" altLang="zh-TW" dirty="0"/>
              <a:t>RDI</a:t>
            </a:r>
            <a:r>
              <a:rPr lang="zh-TW" altLang="en-US" dirty="0"/>
              <a:t>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5B14CA-B89B-468C-9982-FF0CEF255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讀取和選擇數據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current_raw_antenna0 = </a:t>
            </a:r>
            <a:r>
              <a:rPr lang="en-US" altLang="zh-TW" dirty="0" err="1"/>
              <a:t>current_raw</a:t>
            </a:r>
            <a:r>
              <a:rPr lang="en-US" altLang="zh-TW" dirty="0"/>
              <a:t>[:,:,0] </a:t>
            </a:r>
            <a:r>
              <a:rPr lang="zh-TW" altLang="en-US" dirty="0"/>
              <a:t>選擇了單一天線在單一幀 </a:t>
            </a:r>
            <a:r>
              <a:rPr lang="en-US" altLang="zh-TW" dirty="0"/>
              <a:t>(Frame) </a:t>
            </a:r>
            <a:r>
              <a:rPr lang="zh-TW" altLang="en-US" dirty="0"/>
              <a:t>內的數據，其維度是 </a:t>
            </a:r>
            <a:r>
              <a:rPr lang="en-US" altLang="zh-TW" dirty="0"/>
              <a:t>(</a:t>
            </a:r>
            <a:r>
              <a:rPr lang="en-US" altLang="zh-TW" dirty="0" err="1"/>
              <a:t>up_sample_num</a:t>
            </a:r>
            <a:r>
              <a:rPr lang="en-US" altLang="zh-TW" dirty="0"/>
              <a:t>, </a:t>
            </a:r>
            <a:r>
              <a:rPr lang="en-US" altLang="zh-TW" dirty="0" err="1"/>
              <a:t>chirp_num</a:t>
            </a:r>
            <a:r>
              <a:rPr lang="en-US" altLang="zh-TW" dirty="0"/>
              <a:t>) </a:t>
            </a:r>
            <a:r>
              <a:rPr lang="zh-TW" altLang="en-US" dirty="0"/>
              <a:t>即 </a:t>
            </a:r>
            <a:r>
              <a:rPr lang="en-US" altLang="zh-TW" dirty="0"/>
              <a:t>(64, 32)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這個矩陣的 </a:t>
            </a:r>
            <a:r>
              <a:rPr lang="en-US" altLang="zh-TW" dirty="0"/>
              <a:t>axis=0 </a:t>
            </a:r>
            <a:r>
              <a:rPr lang="zh-TW" altLang="en-US" dirty="0"/>
              <a:t>代表 快時間軸 </a:t>
            </a:r>
            <a:r>
              <a:rPr lang="en-US" altLang="zh-TW" dirty="0"/>
              <a:t>(</a:t>
            </a:r>
            <a:r>
              <a:rPr lang="zh-TW" altLang="en-US" dirty="0"/>
              <a:t>一個 </a:t>
            </a:r>
            <a:r>
              <a:rPr lang="en-US" altLang="zh-TW" dirty="0"/>
              <a:t>Chirp </a:t>
            </a:r>
            <a:r>
              <a:rPr lang="zh-TW" altLang="en-US" dirty="0"/>
              <a:t>內的 </a:t>
            </a:r>
            <a:r>
              <a:rPr lang="en-US" altLang="zh-TW" dirty="0"/>
              <a:t>ADC </a:t>
            </a:r>
            <a:r>
              <a:rPr lang="zh-TW" altLang="en-US" dirty="0"/>
              <a:t>採樣點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r>
              <a:rPr lang="zh-TW" altLang="en-US" dirty="0"/>
              <a:t>這個矩陣的 </a:t>
            </a:r>
            <a:r>
              <a:rPr lang="en-US" altLang="zh-TW" dirty="0"/>
              <a:t>axis=1 </a:t>
            </a:r>
            <a:r>
              <a:rPr lang="zh-TW" altLang="en-US" dirty="0"/>
              <a:t>代表 慢時間軸 </a:t>
            </a:r>
            <a:r>
              <a:rPr lang="en-US" altLang="zh-TW" dirty="0"/>
              <a:t>(</a:t>
            </a:r>
            <a:r>
              <a:rPr lang="zh-TW" altLang="en-US" dirty="0"/>
              <a:t>一幀內的 </a:t>
            </a:r>
            <a:r>
              <a:rPr lang="en-US" altLang="zh-TW" dirty="0"/>
              <a:t>Chirp </a:t>
            </a:r>
            <a:r>
              <a:rPr lang="zh-TW" altLang="en-US" dirty="0"/>
              <a:t>序號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88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2034</Words>
  <Application>Microsoft Office PowerPoint</Application>
  <PresentationFormat>寬螢幕</PresentationFormat>
  <Paragraphs>89</Paragraphs>
  <Slides>16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1" baseType="lpstr">
      <vt:lpstr>微軟正黑體</vt:lpstr>
      <vt:lpstr>Arial</vt:lpstr>
      <vt:lpstr>Calibri</vt:lpstr>
      <vt:lpstr>Calibri Light</vt:lpstr>
      <vt:lpstr>Office 佈景主題</vt:lpstr>
      <vt:lpstr>Raw Data</vt:lpstr>
      <vt:lpstr>PowerPoint 簡報</vt:lpstr>
      <vt:lpstr>參數</vt:lpstr>
      <vt:lpstr>參數</vt:lpstr>
      <vt:lpstr>參數</vt:lpstr>
      <vt:lpstr>參數</vt:lpstr>
      <vt:lpstr>參數</vt:lpstr>
      <vt:lpstr>參數</vt:lpstr>
      <vt:lpstr>如何產生RDI圖</vt:lpstr>
      <vt:lpstr>如何產生RDI圖</vt:lpstr>
      <vt:lpstr>如何產生RDI圖</vt:lpstr>
      <vt:lpstr>如何產生RDI圖</vt:lpstr>
      <vt:lpstr>如何產生RDI圖</vt:lpstr>
      <vt:lpstr>如何產生RDI圖</vt:lpstr>
      <vt:lpstr>如何產生RDI圖</vt:lpstr>
      <vt:lpstr>RDI圖資訊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 Data</dc:title>
  <dc:creator>信中 張</dc:creator>
  <cp:lastModifiedBy>信中 張</cp:lastModifiedBy>
  <cp:revision>23</cp:revision>
  <dcterms:created xsi:type="dcterms:W3CDTF">2025-05-06T02:52:32Z</dcterms:created>
  <dcterms:modified xsi:type="dcterms:W3CDTF">2025-05-06T04:58:30Z</dcterms:modified>
</cp:coreProperties>
</file>