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7" r:id="rId6"/>
    <p:sldId id="266" r:id="rId7"/>
    <p:sldId id="258" r:id="rId8"/>
    <p:sldId id="268" r:id="rId9"/>
    <p:sldId id="269" r:id="rId10"/>
    <p:sldId id="263" r:id="rId11"/>
    <p:sldId id="270" r:id="rId12"/>
    <p:sldId id="271" r:id="rId13"/>
    <p:sldId id="272" r:id="rId14"/>
    <p:sldId id="259" r:id="rId15"/>
    <p:sldId id="264" r:id="rId16"/>
    <p:sldId id="261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0"/>
    <p:restoredTop sz="96327"/>
  </p:normalViewPr>
  <p:slideViewPr>
    <p:cSldViewPr snapToGrid="0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B205-E6BA-B0A3-2C21-B812CC30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548AD-455B-3BF0-62B4-38E23942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0CDE2-4C43-7A42-45BE-F0B21C47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BE891-A38A-4AAB-E8E5-100D1A17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46298-F490-158D-9140-DA218AB8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81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5E17-6944-5EA3-02D6-55098D15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CE5B4-AAB0-5997-A363-EC1E2270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2747C-2C99-7EAD-BE38-6EF5E988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1D36C-743B-AC02-6E47-0A3C2E8F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9B90F-843C-86BC-D612-73071750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44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E2E453-E930-6647-DA56-C79D2D86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CD6B9-B7E6-C349-D748-02028D1B2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C2C70-DBF4-91D8-7FC7-474DDA1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86D6C-38E8-1B1D-1CE3-C9C6188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7E78-2D18-DB2A-A568-BF84E194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1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C70F-BD1B-EFD7-5545-6DE74523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78105-235A-9C47-F115-BEDCF27F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F6D2A-B186-71F1-933C-2F89535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33D94-3565-C8A0-684C-7875265D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C4CE1-9690-617F-B937-9064061C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5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0472-5BFA-2D68-205D-CF8C6F23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6C65-FC5D-13E4-1F15-3437C6DF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810E1-39AF-2BFC-BC5C-830371E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13480-C2DC-9844-88EB-200DB682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C4C42-761B-E8BA-ECB3-718EF064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4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DFEC-EE5F-A948-ECBE-A9BD2369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5CC5D-40D7-3DC7-0F72-D558D13F5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E449F-66B8-D6E6-AB7D-10B3D8C8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AF138-8814-59F8-23D3-29FBAA64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472D6-13EF-6732-6A35-548BA9AD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29482-0FAE-7E8A-8F82-BB7B2D4B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85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B50D8-480E-5782-AC66-8B2A6C8C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CC1FA-D06F-DA11-E70A-7BF91870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113B3-BAD4-FF71-19C8-236D81AB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F32243-0AD6-126D-E876-9A8014A3B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C2127-54CC-611B-5559-AF5CC28D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9239C-4FCF-1D0B-2D39-381ACABA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9D10-35A0-CB75-C355-4722D0F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8FE9D8-F6F6-8600-EC2E-E0C10100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42C4-4B6A-B569-4F7B-1B7AE441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186FC-5D36-A911-87A0-0EA1D92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B3C78-076F-AA70-FC8D-048620EC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FEDE8-A2AE-B297-1313-A0288026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4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A10DE-454D-2C6B-A932-7CF5F86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F2707-3A60-4BE5-8DF3-B34FD35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70DB0-E29F-CEBF-1F99-3D9E1784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27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2FFBC-D2AF-1AE4-4F65-44321BDF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3B6A6-3621-9073-04F5-60482E97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EA3FA-6DD5-C04E-3D6E-0C37D85DF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8DBF3-E9CD-1925-AEC6-7089042F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56AEE-272A-144E-C9DD-F968C23D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B7F0F-B39A-EF7D-72E2-5C1EE0D6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EEB3-88CE-7DB4-A67B-A3DB115D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6074E2-598F-C096-03D6-46CDFA6D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68192-968D-1C2F-C2EC-65E20254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DDB82-7B3B-5241-F32B-D956433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F6CA2-C4A0-96D9-9C1F-3DD1FAF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8006C-D9F8-547D-415D-9956B3B8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40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BCD285-4314-4482-3827-6F535E77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90EDD-2854-EBE0-D365-7039CFD6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99765-C280-9158-2C2F-28A2A1C9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3EB1-87E1-CB46-9E59-50848D6302A9}" type="datetimeFigureOut">
              <a:rPr kumimoji="1" lang="ko-KR" altLang="en-US" smtClean="0"/>
              <a:t>2022. 12. 7.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EB9F5-8D2F-EC39-501B-B04721237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1AE31-C137-0351-692C-40BE64DEC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3A7A-349A-5141-88C9-05CD9803A4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90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89" y="1866376"/>
            <a:ext cx="9112750" cy="2387600"/>
          </a:xfrm>
        </p:spPr>
        <p:txBody>
          <a:bodyPr/>
          <a:lstStyle/>
          <a:p>
            <a:pPr algn="r"/>
            <a:r>
              <a:rPr kumimoji="1" lang="en-US" altLang="ko-KR" dirty="0"/>
              <a:t>Improve the </a:t>
            </a:r>
            <a:r>
              <a:rPr kumimoji="1" lang="en-US" altLang="ko-KR" dirty="0" err="1"/>
              <a:t>Bw</a:t>
            </a:r>
            <a:r>
              <a:rPr kumimoji="1" lang="en-US" altLang="ko-KR" dirty="0"/>
              <a:t>-tree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4392996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1EEB4649-CE42-65E7-F389-8DE6DCDA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8615" y="4515634"/>
            <a:ext cx="7913124" cy="1655762"/>
          </a:xfrm>
        </p:spPr>
        <p:txBody>
          <a:bodyPr/>
          <a:lstStyle/>
          <a:p>
            <a:pPr algn="r"/>
            <a:r>
              <a:rPr kumimoji="1" lang="en-US" altLang="ko-KR" dirty="0"/>
              <a:t>Hyeon Cheol, Kim</a:t>
            </a:r>
            <a:endParaRPr kumimoji="1" lang="ko-KR" altLang="en-US" dirty="0"/>
          </a:p>
        </p:txBody>
      </p: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8B54A-5345-EF2A-0D55-724B173ECAE5}"/>
              </a:ext>
            </a:extLst>
          </p:cNvPr>
          <p:cNvSpPr txBox="1"/>
          <p:nvPr/>
        </p:nvSpPr>
        <p:spPr>
          <a:xfrm>
            <a:off x="250464" y="1325095"/>
            <a:ext cx="444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Additional overhead by checking status?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23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8B54A-5345-EF2A-0D55-724B173ECAE5}"/>
              </a:ext>
            </a:extLst>
          </p:cNvPr>
          <p:cNvSpPr txBox="1"/>
          <p:nvPr/>
        </p:nvSpPr>
        <p:spPr>
          <a:xfrm>
            <a:off x="250464" y="1325095"/>
            <a:ext cx="444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Additional overhead by checking status?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EB7BF-84C8-2127-3386-B0EE6C0F1D8B}"/>
              </a:ext>
            </a:extLst>
          </p:cNvPr>
          <p:cNvSpPr/>
          <p:nvPr/>
        </p:nvSpPr>
        <p:spPr>
          <a:xfrm>
            <a:off x="250464" y="2810933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DC0DF-FEDF-877E-0547-8E1924136405}"/>
              </a:ext>
            </a:extLst>
          </p:cNvPr>
          <p:cNvSpPr/>
          <p:nvPr/>
        </p:nvSpPr>
        <p:spPr>
          <a:xfrm>
            <a:off x="2561864" y="2810932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D91E3-1DFA-ECD7-0FAB-D769A3901CD1}"/>
              </a:ext>
            </a:extLst>
          </p:cNvPr>
          <p:cNvSpPr txBox="1"/>
          <p:nvPr/>
        </p:nvSpPr>
        <p:spPr>
          <a:xfrm>
            <a:off x="250464" y="3174999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280-E551-BEBD-C8B7-A305054D2C51}"/>
              </a:ext>
            </a:extLst>
          </p:cNvPr>
          <p:cNvSpPr txBox="1"/>
          <p:nvPr/>
        </p:nvSpPr>
        <p:spPr>
          <a:xfrm>
            <a:off x="2561864" y="3174999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Dealloc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CE3-F99B-DF01-1A39-8613EDAD8EB0}"/>
              </a:ext>
            </a:extLst>
          </p:cNvPr>
          <p:cNvSpPr txBox="1"/>
          <p:nvPr/>
        </p:nvSpPr>
        <p:spPr>
          <a:xfrm>
            <a:off x="1783766" y="1977521"/>
            <a:ext cx="77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vanila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01850-7544-AD48-45FC-3B9E14628DE4}"/>
              </a:ext>
            </a:extLst>
          </p:cNvPr>
          <p:cNvSpPr txBox="1"/>
          <p:nvPr/>
        </p:nvSpPr>
        <p:spPr>
          <a:xfrm>
            <a:off x="8455913" y="197752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optimized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43DD42-580C-D174-F654-FD7AB802EEE0}"/>
              </a:ext>
            </a:extLst>
          </p:cNvPr>
          <p:cNvSpPr/>
          <p:nvPr/>
        </p:nvSpPr>
        <p:spPr>
          <a:xfrm>
            <a:off x="7013044" y="2626266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C75CF1-74F6-8287-C506-1ECF9FCAE8F0}"/>
              </a:ext>
            </a:extLst>
          </p:cNvPr>
          <p:cNvSpPr/>
          <p:nvPr/>
        </p:nvSpPr>
        <p:spPr>
          <a:xfrm>
            <a:off x="9324444" y="2626265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4BB43-3927-FA71-2560-20AE0F3F0D21}"/>
              </a:ext>
            </a:extLst>
          </p:cNvPr>
          <p:cNvSpPr txBox="1"/>
          <p:nvPr/>
        </p:nvSpPr>
        <p:spPr>
          <a:xfrm>
            <a:off x="7013044" y="2990332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FB369-90BF-A226-084C-004EF4609174}"/>
              </a:ext>
            </a:extLst>
          </p:cNvPr>
          <p:cNvSpPr txBox="1"/>
          <p:nvPr/>
        </p:nvSpPr>
        <p:spPr>
          <a:xfrm>
            <a:off x="9324444" y="2990332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50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8B54A-5345-EF2A-0D55-724B173ECAE5}"/>
              </a:ext>
            </a:extLst>
          </p:cNvPr>
          <p:cNvSpPr txBox="1"/>
          <p:nvPr/>
        </p:nvSpPr>
        <p:spPr>
          <a:xfrm>
            <a:off x="250464" y="1325095"/>
            <a:ext cx="444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Additional overhead by checking status?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EB7BF-84C8-2127-3386-B0EE6C0F1D8B}"/>
              </a:ext>
            </a:extLst>
          </p:cNvPr>
          <p:cNvSpPr/>
          <p:nvPr/>
        </p:nvSpPr>
        <p:spPr>
          <a:xfrm>
            <a:off x="250464" y="2810933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DC0DF-FEDF-877E-0547-8E1924136405}"/>
              </a:ext>
            </a:extLst>
          </p:cNvPr>
          <p:cNvSpPr/>
          <p:nvPr/>
        </p:nvSpPr>
        <p:spPr>
          <a:xfrm>
            <a:off x="2561864" y="2810932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D91E3-1DFA-ECD7-0FAB-D769A3901CD1}"/>
              </a:ext>
            </a:extLst>
          </p:cNvPr>
          <p:cNvSpPr txBox="1"/>
          <p:nvPr/>
        </p:nvSpPr>
        <p:spPr>
          <a:xfrm>
            <a:off x="250464" y="3174999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280-E551-BEBD-C8B7-A305054D2C51}"/>
              </a:ext>
            </a:extLst>
          </p:cNvPr>
          <p:cNvSpPr txBox="1"/>
          <p:nvPr/>
        </p:nvSpPr>
        <p:spPr>
          <a:xfrm>
            <a:off x="2561864" y="3174999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Dealloc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CE3-F99B-DF01-1A39-8613EDAD8EB0}"/>
              </a:ext>
            </a:extLst>
          </p:cNvPr>
          <p:cNvSpPr txBox="1"/>
          <p:nvPr/>
        </p:nvSpPr>
        <p:spPr>
          <a:xfrm>
            <a:off x="1783766" y="1977521"/>
            <a:ext cx="77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vanila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01850-7544-AD48-45FC-3B9E14628DE4}"/>
              </a:ext>
            </a:extLst>
          </p:cNvPr>
          <p:cNvSpPr txBox="1"/>
          <p:nvPr/>
        </p:nvSpPr>
        <p:spPr>
          <a:xfrm>
            <a:off x="8455913" y="197752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optimized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43DD42-580C-D174-F654-FD7AB802EEE0}"/>
              </a:ext>
            </a:extLst>
          </p:cNvPr>
          <p:cNvSpPr/>
          <p:nvPr/>
        </p:nvSpPr>
        <p:spPr>
          <a:xfrm>
            <a:off x="7013044" y="2626266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C75CF1-74F6-8287-C506-1ECF9FCAE8F0}"/>
              </a:ext>
            </a:extLst>
          </p:cNvPr>
          <p:cNvSpPr/>
          <p:nvPr/>
        </p:nvSpPr>
        <p:spPr>
          <a:xfrm>
            <a:off x="9324444" y="2626265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4BB43-3927-FA71-2560-20AE0F3F0D21}"/>
              </a:ext>
            </a:extLst>
          </p:cNvPr>
          <p:cNvSpPr txBox="1"/>
          <p:nvPr/>
        </p:nvSpPr>
        <p:spPr>
          <a:xfrm>
            <a:off x="7013044" y="2990332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FB369-90BF-A226-084C-004EF4609174}"/>
              </a:ext>
            </a:extLst>
          </p:cNvPr>
          <p:cNvSpPr txBox="1"/>
          <p:nvPr/>
        </p:nvSpPr>
        <p:spPr>
          <a:xfrm>
            <a:off x="9324444" y="2990332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514C5-3B6E-25CB-2691-CBD39A8374D5}"/>
              </a:ext>
            </a:extLst>
          </p:cNvPr>
          <p:cNvSpPr txBox="1"/>
          <p:nvPr/>
        </p:nvSpPr>
        <p:spPr>
          <a:xfrm>
            <a:off x="250463" y="5302193"/>
            <a:ext cx="728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Difference = load * (#</a:t>
            </a:r>
            <a:r>
              <a:rPr kumimoji="1" lang="en-US" altLang="ko-KR" dirty="0" err="1"/>
              <a:t>succ</a:t>
            </a:r>
            <a:r>
              <a:rPr kumimoji="1" lang="en-US" altLang="ko-KR" dirty="0"/>
              <a:t> + #fail) - (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+ CAS + 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) * #fail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C2F77-03F7-0E96-AA49-78CAAE840F85}"/>
              </a:ext>
            </a:extLst>
          </p:cNvPr>
          <p:cNvSpPr txBox="1"/>
          <p:nvPr/>
        </p:nvSpPr>
        <p:spPr>
          <a:xfrm>
            <a:off x="7780866" y="5671525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(Assume load , CAS has similar latency)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BED56-63A5-F34A-888C-D7CC95DCF84E}"/>
              </a:ext>
            </a:extLst>
          </p:cNvPr>
          <p:cNvSpPr txBox="1"/>
          <p:nvPr/>
        </p:nvSpPr>
        <p:spPr>
          <a:xfrm>
            <a:off x="1371599" y="5671525"/>
            <a:ext cx="438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 load * #</a:t>
            </a:r>
            <a:r>
              <a:rPr kumimoji="1" lang="en-US" altLang="ko-KR" dirty="0" err="1"/>
              <a:t>succ</a:t>
            </a:r>
            <a:r>
              <a:rPr kumimoji="1" lang="en-US" altLang="ko-KR" dirty="0"/>
              <a:t> - (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+ 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) * #fail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8B54A-5345-EF2A-0D55-724B173ECAE5}"/>
              </a:ext>
            </a:extLst>
          </p:cNvPr>
          <p:cNvSpPr txBox="1"/>
          <p:nvPr/>
        </p:nvSpPr>
        <p:spPr>
          <a:xfrm>
            <a:off x="250464" y="1325095"/>
            <a:ext cx="444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Additional overhead by checking status?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EB7BF-84C8-2127-3386-B0EE6C0F1D8B}"/>
              </a:ext>
            </a:extLst>
          </p:cNvPr>
          <p:cNvSpPr/>
          <p:nvPr/>
        </p:nvSpPr>
        <p:spPr>
          <a:xfrm>
            <a:off x="250464" y="2810933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DC0DF-FEDF-877E-0547-8E1924136405}"/>
              </a:ext>
            </a:extLst>
          </p:cNvPr>
          <p:cNvSpPr/>
          <p:nvPr/>
        </p:nvSpPr>
        <p:spPr>
          <a:xfrm>
            <a:off x="2561864" y="2810932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D91E3-1DFA-ECD7-0FAB-D769A3901CD1}"/>
              </a:ext>
            </a:extLst>
          </p:cNvPr>
          <p:cNvSpPr txBox="1"/>
          <p:nvPr/>
        </p:nvSpPr>
        <p:spPr>
          <a:xfrm>
            <a:off x="250464" y="3174999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19280-E551-BEBD-C8B7-A305054D2C51}"/>
              </a:ext>
            </a:extLst>
          </p:cNvPr>
          <p:cNvSpPr txBox="1"/>
          <p:nvPr/>
        </p:nvSpPr>
        <p:spPr>
          <a:xfrm>
            <a:off x="2561864" y="3174999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Dealloc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CE3-F99B-DF01-1A39-8613EDAD8EB0}"/>
              </a:ext>
            </a:extLst>
          </p:cNvPr>
          <p:cNvSpPr txBox="1"/>
          <p:nvPr/>
        </p:nvSpPr>
        <p:spPr>
          <a:xfrm>
            <a:off x="1783766" y="1977521"/>
            <a:ext cx="77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vanila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01850-7544-AD48-45FC-3B9E14628DE4}"/>
              </a:ext>
            </a:extLst>
          </p:cNvPr>
          <p:cNvSpPr txBox="1"/>
          <p:nvPr/>
        </p:nvSpPr>
        <p:spPr>
          <a:xfrm>
            <a:off x="8455913" y="197752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optimized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43DD42-580C-D174-F654-FD7AB802EEE0}"/>
              </a:ext>
            </a:extLst>
          </p:cNvPr>
          <p:cNvSpPr/>
          <p:nvPr/>
        </p:nvSpPr>
        <p:spPr>
          <a:xfrm>
            <a:off x="7013044" y="2626266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Success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C75CF1-74F6-8287-C506-1ECF9FCAE8F0}"/>
              </a:ext>
            </a:extLst>
          </p:cNvPr>
          <p:cNvSpPr/>
          <p:nvPr/>
        </p:nvSpPr>
        <p:spPr>
          <a:xfrm>
            <a:off x="9324444" y="2626265"/>
            <a:ext cx="1770152" cy="364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Fail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4BB43-3927-FA71-2560-20AE0F3F0D21}"/>
              </a:ext>
            </a:extLst>
          </p:cNvPr>
          <p:cNvSpPr txBox="1"/>
          <p:nvPr/>
        </p:nvSpPr>
        <p:spPr>
          <a:xfrm>
            <a:off x="7013044" y="2990332"/>
            <a:ext cx="1770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Alloc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AFB369-90BF-A226-084C-004EF4609174}"/>
              </a:ext>
            </a:extLst>
          </p:cNvPr>
          <p:cNvSpPr txBox="1"/>
          <p:nvPr/>
        </p:nvSpPr>
        <p:spPr>
          <a:xfrm>
            <a:off x="9324444" y="2990332"/>
            <a:ext cx="1770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atomic::load()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514C5-3B6E-25CB-2691-CBD39A8374D5}"/>
              </a:ext>
            </a:extLst>
          </p:cNvPr>
          <p:cNvSpPr txBox="1"/>
          <p:nvPr/>
        </p:nvSpPr>
        <p:spPr>
          <a:xfrm>
            <a:off x="250463" y="5302193"/>
            <a:ext cx="728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Difference = load * (#</a:t>
            </a:r>
            <a:r>
              <a:rPr kumimoji="1" lang="en-US" altLang="ko-KR" dirty="0" err="1"/>
              <a:t>succ</a:t>
            </a:r>
            <a:r>
              <a:rPr kumimoji="1" lang="en-US" altLang="ko-KR" dirty="0"/>
              <a:t> + #fail) - (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+ CAS + 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) * #fail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C2F77-03F7-0E96-AA49-78CAAE840F85}"/>
              </a:ext>
            </a:extLst>
          </p:cNvPr>
          <p:cNvSpPr txBox="1"/>
          <p:nvPr/>
        </p:nvSpPr>
        <p:spPr>
          <a:xfrm>
            <a:off x="7780866" y="5671525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(Assume load , CAS has similar latency)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BED56-63A5-F34A-888C-D7CC95DCF84E}"/>
              </a:ext>
            </a:extLst>
          </p:cNvPr>
          <p:cNvSpPr txBox="1"/>
          <p:nvPr/>
        </p:nvSpPr>
        <p:spPr>
          <a:xfrm>
            <a:off x="1371599" y="5671525"/>
            <a:ext cx="438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 load * #</a:t>
            </a:r>
            <a:r>
              <a:rPr kumimoji="1" lang="en-US" altLang="ko-KR" dirty="0" err="1"/>
              <a:t>succ</a:t>
            </a:r>
            <a:r>
              <a:rPr kumimoji="1" lang="en-US" altLang="ko-KR" dirty="0"/>
              <a:t> - (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+ 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) * #fail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E3A35-94B7-89C4-0785-04266D62FC56}"/>
              </a:ext>
            </a:extLst>
          </p:cNvPr>
          <p:cNvSpPr txBox="1"/>
          <p:nvPr/>
        </p:nvSpPr>
        <p:spPr>
          <a:xfrm>
            <a:off x="1510263" y="613033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More fail -&gt; improvement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FEA31-9286-46B0-FF60-846D25059062}"/>
              </a:ext>
            </a:extLst>
          </p:cNvPr>
          <p:cNvSpPr txBox="1"/>
          <p:nvPr/>
        </p:nvSpPr>
        <p:spPr>
          <a:xfrm>
            <a:off x="1518730" y="6477471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More success -&gt; slower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3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Evaluation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99C88-487A-8170-17F9-7106E3B4508A}"/>
              </a:ext>
            </a:extLst>
          </p:cNvPr>
          <p:cNvSpPr txBox="1"/>
          <p:nvPr/>
        </p:nvSpPr>
        <p:spPr>
          <a:xfrm>
            <a:off x="441789" y="1674674"/>
            <a:ext cx="9431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Evaluation setting</a:t>
            </a:r>
            <a:endParaRPr lang="en" altLang="ko-KR" dirty="0"/>
          </a:p>
          <a:p>
            <a:pPr marL="285750" indent="-285750">
              <a:buFontTx/>
              <a:buChar char="-"/>
            </a:pPr>
            <a:r>
              <a:rPr lang="en" altLang="ko-KR" dirty="0"/>
              <a:t>Processor : 12th Gen Intel(R) Core(TM) i7-12700</a:t>
            </a:r>
          </a:p>
          <a:p>
            <a:pPr marL="285750" indent="-285750">
              <a:buFontTx/>
              <a:buChar char="-"/>
            </a:pPr>
            <a:r>
              <a:rPr lang="en" altLang="ko-KR" dirty="0"/>
              <a:t>Configuration : 20 Cores</a:t>
            </a:r>
          </a:p>
          <a:p>
            <a:pPr marL="285750" indent="-285750">
              <a:buFontTx/>
              <a:buChar char="-"/>
            </a:pPr>
            <a:r>
              <a:rPr lang="en" altLang="ko-KR" dirty="0"/>
              <a:t>Hyperthreading : disabled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lang="en" altLang="ko-KR" dirty="0"/>
              <a:t>Main Memory : 32GB</a:t>
            </a:r>
          </a:p>
          <a:p>
            <a:pPr marL="285750" indent="-285750">
              <a:buFontTx/>
              <a:buChar char="-"/>
            </a:pPr>
            <a:r>
              <a:rPr lang="en" altLang="ko-KR" dirty="0"/>
              <a:t>Operating System : Ubuntu 20.04.5 LTS   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Evaluation protocol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Each thread try to insert random (key, </a:t>
            </a:r>
            <a:r>
              <a:rPr kumimoji="1" lang="en-US" altLang="ko-KR" dirty="0" err="1"/>
              <a:t>val</a:t>
            </a:r>
            <a:r>
              <a:rPr kumimoji="1" lang="en-US" altLang="ko-KR" dirty="0"/>
              <a:t>) until 4M key value pair inserted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Measured number and time of useless operations (when CAS failed) as increasing the </a:t>
            </a:r>
            <a:r>
              <a:rPr kumimoji="1" lang="en-US" altLang="ko-KR" dirty="0" err="1"/>
              <a:t>leaf_node_size_upper_threshold</a:t>
            </a:r>
            <a:r>
              <a:rPr kumimoji="1" lang="en-US" altLang="ko-KR" dirty="0"/>
              <a:t>. (which means contention on CAS of single leaf node, probability of failure of CAS)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Repeat whole procedure 10 times to get average</a:t>
            </a:r>
          </a:p>
        </p:txBody>
      </p:sp>
    </p:spTree>
    <p:extLst>
      <p:ext uri="{BB962C8B-B14F-4D97-AF65-F5344CB8AC3E}">
        <p14:creationId xmlns:p14="http://schemas.microsoft.com/office/powerpoint/2010/main" val="136699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Evaluation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44EB6E-DC3A-9A8A-5A72-04017E15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839"/>
            <a:ext cx="5865119" cy="4133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B8F853-FB94-B5D4-2052-7BCC855ED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01" y="1285839"/>
            <a:ext cx="5865119" cy="413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79AAF2-BC0E-8175-4940-8CECC841C319}"/>
              </a:ext>
            </a:extLst>
          </p:cNvPr>
          <p:cNvSpPr txBox="1"/>
          <p:nvPr/>
        </p:nvSpPr>
        <p:spPr>
          <a:xfrm>
            <a:off x="3912569" y="6163688"/>
            <a:ext cx="444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The optimization result seems to be fine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86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Evaluation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C4A8FA-3B97-C8CB-DB66-9A498C9D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956"/>
            <a:ext cx="7099657" cy="4722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50647-4C27-6EEC-47A9-8C81AF73B10A}"/>
              </a:ext>
            </a:extLst>
          </p:cNvPr>
          <p:cNvSpPr txBox="1"/>
          <p:nvPr/>
        </p:nvSpPr>
        <p:spPr>
          <a:xfrm>
            <a:off x="6664617" y="4437341"/>
            <a:ext cx="5436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However, as the 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-CAS-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 execution flow</a:t>
            </a:r>
          </a:p>
          <a:p>
            <a:r>
              <a:rPr kumimoji="1" lang="en-US" altLang="ko-KR" dirty="0"/>
              <a:t>can be seen in many place(delete, consolidate..),</a:t>
            </a:r>
          </a:p>
          <a:p>
            <a:r>
              <a:rPr kumimoji="1" lang="en-US" altLang="ko-KR" dirty="0"/>
              <a:t>Optimizing entire can show more improvements..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2D3A9-362B-C313-374A-C513C5B1C719}"/>
              </a:ext>
            </a:extLst>
          </p:cNvPr>
          <p:cNvSpPr txBox="1"/>
          <p:nvPr/>
        </p:nvSpPr>
        <p:spPr>
          <a:xfrm>
            <a:off x="6664617" y="1394741"/>
            <a:ext cx="299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Ratio of 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dealloc</a:t>
            </a:r>
            <a:r>
              <a:rPr kumimoji="1" lang="en-US" altLang="ko-KR" dirty="0"/>
              <a:t> time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220C9-5353-7FA7-7ACD-D79D7E0B5569}"/>
              </a:ext>
            </a:extLst>
          </p:cNvPr>
          <p:cNvSpPr txBox="1"/>
          <p:nvPr/>
        </p:nvSpPr>
        <p:spPr>
          <a:xfrm>
            <a:off x="6664617" y="3483008"/>
            <a:ext cx="527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the ratio of optimization target is extremely low,</a:t>
            </a:r>
          </a:p>
          <a:p>
            <a:r>
              <a:rPr kumimoji="1" lang="en-US" altLang="ko-KR" dirty="0"/>
              <a:t>Performance improvement is almost zero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989" y="1866376"/>
            <a:ext cx="9112750" cy="1146325"/>
          </a:xfrm>
        </p:spPr>
        <p:txBody>
          <a:bodyPr>
            <a:normAutofit/>
          </a:bodyPr>
          <a:lstStyle/>
          <a:p>
            <a:r>
              <a:rPr kumimoji="1" lang="en-US" altLang="ko-KR" sz="4400" dirty="0"/>
              <a:t>Thank you</a:t>
            </a:r>
            <a:endParaRPr kumimoji="1" lang="ko-KR" altLang="en-US" sz="44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4392996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Motivation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433BE-C09E-92FC-B5BA-F73D96A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66996"/>
            <a:ext cx="6258187" cy="4622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E7A7D-1452-6C59-A83B-5F3E427367D8}"/>
              </a:ext>
            </a:extLst>
          </p:cNvPr>
          <p:cNvSpPr txBox="1"/>
          <p:nvPr/>
        </p:nvSpPr>
        <p:spPr>
          <a:xfrm>
            <a:off x="6795998" y="126631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After finding the node that </a:t>
            </a:r>
          </a:p>
          <a:p>
            <a:r>
              <a:rPr kumimoji="1" lang="en-US" altLang="ko-KR" dirty="0"/>
              <a:t>delta node should be attached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7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Motivation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433BE-C09E-92FC-B5BA-F73D96A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66996"/>
            <a:ext cx="6258187" cy="4622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427F-E75C-AB22-8574-1ACAAAF1BB96}"/>
              </a:ext>
            </a:extLst>
          </p:cNvPr>
          <p:cNvSpPr txBox="1"/>
          <p:nvPr/>
        </p:nvSpPr>
        <p:spPr>
          <a:xfrm>
            <a:off x="6621788" y="1514781"/>
            <a:ext cx="44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Steps of attaching leaf Insert delta node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802DE-8087-9ED6-6624-20A3F03854C8}"/>
              </a:ext>
            </a:extLst>
          </p:cNvPr>
          <p:cNvSpPr txBox="1"/>
          <p:nvPr/>
        </p:nvSpPr>
        <p:spPr>
          <a:xfrm>
            <a:off x="6621788" y="2807197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Allocate delta node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EAF5E-3575-C01D-8FA5-1A2E75938FFE}"/>
              </a:ext>
            </a:extLst>
          </p:cNvPr>
          <p:cNvSpPr txBox="1"/>
          <p:nvPr/>
        </p:nvSpPr>
        <p:spPr>
          <a:xfrm>
            <a:off x="6621788" y="3258996"/>
            <a:ext cx="279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Try to attach with CAS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E9EDE-3D05-C020-6F78-8872C4887B91}"/>
              </a:ext>
            </a:extLst>
          </p:cNvPr>
          <p:cNvSpPr txBox="1"/>
          <p:nvPr/>
        </p:nvSpPr>
        <p:spPr>
          <a:xfrm>
            <a:off x="6621788" y="5972706"/>
            <a:ext cx="456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If CAS failed, deallocate the delta node</a:t>
            </a:r>
            <a:endParaRPr kumimoji="1" lang="ko-KR" altLang="en-US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156E951-C647-37CE-6900-00AF7DE9217D}"/>
              </a:ext>
            </a:extLst>
          </p:cNvPr>
          <p:cNvSpPr/>
          <p:nvPr/>
        </p:nvSpPr>
        <p:spPr>
          <a:xfrm>
            <a:off x="457200" y="2780163"/>
            <a:ext cx="5799667" cy="479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C9A11857-BBB4-61E0-4C66-C4EC33C5A5AC}"/>
              </a:ext>
            </a:extLst>
          </p:cNvPr>
          <p:cNvSpPr/>
          <p:nvPr/>
        </p:nvSpPr>
        <p:spPr>
          <a:xfrm>
            <a:off x="457200" y="3318429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7C63D35-27EA-E710-6D2C-3C18944C9EB8}"/>
              </a:ext>
            </a:extLst>
          </p:cNvPr>
          <p:cNvSpPr/>
          <p:nvPr/>
        </p:nvSpPr>
        <p:spPr>
          <a:xfrm>
            <a:off x="482600" y="6120896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Motivation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433BE-C09E-92FC-B5BA-F73D96A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66996"/>
            <a:ext cx="6258187" cy="4622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1FCF2-8F32-5104-A418-46302044C502}"/>
              </a:ext>
            </a:extLst>
          </p:cNvPr>
          <p:cNvSpPr txBox="1"/>
          <p:nvPr/>
        </p:nvSpPr>
        <p:spPr>
          <a:xfrm>
            <a:off x="6511721" y="1760276"/>
            <a:ext cx="407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CAS fail will result useless operations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(CAS itself)</a:t>
            </a:r>
            <a:endParaRPr kumimoji="1"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D452432-5D9A-4F78-29D8-C2586D082E0B}"/>
              </a:ext>
            </a:extLst>
          </p:cNvPr>
          <p:cNvSpPr/>
          <p:nvPr/>
        </p:nvSpPr>
        <p:spPr>
          <a:xfrm>
            <a:off x="457200" y="2780163"/>
            <a:ext cx="5799667" cy="479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1E7D789-5D4F-C0BF-39FD-76A7EC84910F}"/>
              </a:ext>
            </a:extLst>
          </p:cNvPr>
          <p:cNvSpPr/>
          <p:nvPr/>
        </p:nvSpPr>
        <p:spPr>
          <a:xfrm>
            <a:off x="457200" y="3318429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834AB31-5588-79E9-BFAF-76A1B7DBC6C9}"/>
              </a:ext>
            </a:extLst>
          </p:cNvPr>
          <p:cNvSpPr/>
          <p:nvPr/>
        </p:nvSpPr>
        <p:spPr>
          <a:xfrm>
            <a:off x="482600" y="6120896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7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Motivation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433BE-C09E-92FC-B5BA-F73D96A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66996"/>
            <a:ext cx="6258187" cy="4622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1FCF2-8F32-5104-A418-46302044C502}"/>
              </a:ext>
            </a:extLst>
          </p:cNvPr>
          <p:cNvSpPr txBox="1"/>
          <p:nvPr/>
        </p:nvSpPr>
        <p:spPr>
          <a:xfrm>
            <a:off x="6511721" y="1760276"/>
            <a:ext cx="407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CAS fail will result useless operations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(CAS itself)</a:t>
            </a:r>
            <a:endParaRPr kumimoji="1"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D452432-5D9A-4F78-29D8-C2586D082E0B}"/>
              </a:ext>
            </a:extLst>
          </p:cNvPr>
          <p:cNvSpPr/>
          <p:nvPr/>
        </p:nvSpPr>
        <p:spPr>
          <a:xfrm>
            <a:off x="457200" y="2780163"/>
            <a:ext cx="5799667" cy="479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1E7D789-5D4F-C0BF-39FD-76A7EC84910F}"/>
              </a:ext>
            </a:extLst>
          </p:cNvPr>
          <p:cNvSpPr/>
          <p:nvPr/>
        </p:nvSpPr>
        <p:spPr>
          <a:xfrm>
            <a:off x="457200" y="3318429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834AB31-5588-79E9-BFAF-76A1B7DBC6C9}"/>
              </a:ext>
            </a:extLst>
          </p:cNvPr>
          <p:cNvSpPr/>
          <p:nvPr/>
        </p:nvSpPr>
        <p:spPr>
          <a:xfrm>
            <a:off x="482600" y="6120896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2193E-2B17-FFFD-EBD0-B93750DFC860}"/>
              </a:ext>
            </a:extLst>
          </p:cNvPr>
          <p:cNvSpPr txBox="1"/>
          <p:nvPr/>
        </p:nvSpPr>
        <p:spPr>
          <a:xfrm>
            <a:off x="6511721" y="3416290"/>
            <a:ext cx="5795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Why should we 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delta node before CAS</a:t>
            </a:r>
          </a:p>
          <a:p>
            <a:r>
              <a:rPr kumimoji="1" lang="en-US" altLang="ko-KR" dirty="0"/>
              <a:t>even for the failed thread?</a:t>
            </a:r>
          </a:p>
          <a:p>
            <a:r>
              <a:rPr kumimoji="1" lang="en-US" altLang="ko-KR" dirty="0"/>
              <a:t>-&gt; don’t know the following CAS will succeed or not.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6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Motivation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433BE-C09E-92FC-B5BA-F73D96A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1766996"/>
            <a:ext cx="6258187" cy="4622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1FCF2-8F32-5104-A418-46302044C502}"/>
              </a:ext>
            </a:extLst>
          </p:cNvPr>
          <p:cNvSpPr txBox="1"/>
          <p:nvPr/>
        </p:nvSpPr>
        <p:spPr>
          <a:xfrm>
            <a:off x="6511721" y="1760276"/>
            <a:ext cx="407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CAS fail will result useless operations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Dealloc</a:t>
            </a:r>
            <a:r>
              <a:rPr kumimoji="1" lang="en-US" altLang="ko-KR" dirty="0"/>
              <a:t> delta node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(CAS itself)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1C6B9-5F33-397A-5D04-BC68619AF0AF}"/>
              </a:ext>
            </a:extLst>
          </p:cNvPr>
          <p:cNvSpPr txBox="1"/>
          <p:nvPr/>
        </p:nvSpPr>
        <p:spPr>
          <a:xfrm>
            <a:off x="6517318" y="4841284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If we know CAS will fail without actually doing CAS, </a:t>
            </a:r>
          </a:p>
          <a:p>
            <a:r>
              <a:rPr kumimoji="1" lang="en-US" altLang="ko-KR" dirty="0"/>
              <a:t>Useless operations can be skipped</a:t>
            </a:r>
            <a:endParaRPr kumimoji="1"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D452432-5D9A-4F78-29D8-C2586D082E0B}"/>
              </a:ext>
            </a:extLst>
          </p:cNvPr>
          <p:cNvSpPr/>
          <p:nvPr/>
        </p:nvSpPr>
        <p:spPr>
          <a:xfrm>
            <a:off x="457200" y="2780163"/>
            <a:ext cx="5799667" cy="479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1E7D789-5D4F-C0BF-39FD-76A7EC84910F}"/>
              </a:ext>
            </a:extLst>
          </p:cNvPr>
          <p:cNvSpPr/>
          <p:nvPr/>
        </p:nvSpPr>
        <p:spPr>
          <a:xfrm>
            <a:off x="457200" y="3318429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834AB31-5588-79E9-BFAF-76A1B7DBC6C9}"/>
              </a:ext>
            </a:extLst>
          </p:cNvPr>
          <p:cNvSpPr/>
          <p:nvPr/>
        </p:nvSpPr>
        <p:spPr>
          <a:xfrm>
            <a:off x="482600" y="6120896"/>
            <a:ext cx="5799667" cy="22114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2193E-2B17-FFFD-EBD0-B93750DFC860}"/>
              </a:ext>
            </a:extLst>
          </p:cNvPr>
          <p:cNvSpPr txBox="1"/>
          <p:nvPr/>
        </p:nvSpPr>
        <p:spPr>
          <a:xfrm>
            <a:off x="6511721" y="3416290"/>
            <a:ext cx="5795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Why should we </a:t>
            </a:r>
            <a:r>
              <a:rPr kumimoji="1" lang="en-US" altLang="ko-KR" dirty="0" err="1"/>
              <a:t>alloc</a:t>
            </a:r>
            <a:r>
              <a:rPr kumimoji="1" lang="en-US" altLang="ko-KR" dirty="0"/>
              <a:t> delta node before CAS</a:t>
            </a:r>
          </a:p>
          <a:p>
            <a:r>
              <a:rPr kumimoji="1" lang="en-US" altLang="ko-KR" dirty="0"/>
              <a:t>even for the failed thread?</a:t>
            </a:r>
          </a:p>
          <a:p>
            <a:r>
              <a:rPr kumimoji="1" lang="en-US" altLang="ko-KR" dirty="0"/>
              <a:t>-&gt; don’t know the following CAS will succeed or not.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85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62A225-2AE3-387E-7C81-D7B4F921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0" y="1427540"/>
            <a:ext cx="5243865" cy="5129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11B5AC-F176-B2EB-9E94-00CE0112AAA3}"/>
              </a:ext>
            </a:extLst>
          </p:cNvPr>
          <p:cNvSpPr txBox="1"/>
          <p:nvPr/>
        </p:nvSpPr>
        <p:spPr>
          <a:xfrm>
            <a:off x="5545711" y="1397697"/>
            <a:ext cx="644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Like the TTAS lock try TAS only when it is likely to succeed</a:t>
            </a:r>
          </a:p>
          <a:p>
            <a:r>
              <a:rPr kumimoji="1" lang="en-US" altLang="ko-KR" dirty="0"/>
              <a:t>by checking it’s status,</a:t>
            </a:r>
          </a:p>
        </p:txBody>
      </p:sp>
    </p:spTree>
    <p:extLst>
      <p:ext uri="{BB962C8B-B14F-4D97-AF65-F5344CB8AC3E}">
        <p14:creationId xmlns:p14="http://schemas.microsoft.com/office/powerpoint/2010/main" val="225597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62A225-2AE3-387E-7C81-D7B4F921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0" y="1427540"/>
            <a:ext cx="5243865" cy="512986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AC94776-F570-BB8A-0C88-A771AC243CAB}"/>
              </a:ext>
            </a:extLst>
          </p:cNvPr>
          <p:cNvSpPr/>
          <p:nvPr/>
        </p:nvSpPr>
        <p:spPr>
          <a:xfrm>
            <a:off x="491067" y="2413000"/>
            <a:ext cx="2506133" cy="1947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5AC-F176-B2EB-9E94-00CE0112AAA3}"/>
              </a:ext>
            </a:extLst>
          </p:cNvPr>
          <p:cNvSpPr txBox="1"/>
          <p:nvPr/>
        </p:nvSpPr>
        <p:spPr>
          <a:xfrm>
            <a:off x="5545711" y="1397697"/>
            <a:ext cx="644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Like the TTAS lock try TAS only when it is likely to succeed</a:t>
            </a:r>
          </a:p>
          <a:p>
            <a:r>
              <a:rPr kumimoji="1" lang="en-US" altLang="ko-KR" dirty="0"/>
              <a:t>by checking it’s status,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A98C8-1436-D1BC-5792-53F5D2172034}"/>
              </a:ext>
            </a:extLst>
          </p:cNvPr>
          <p:cNvSpPr txBox="1"/>
          <p:nvPr/>
        </p:nvSpPr>
        <p:spPr>
          <a:xfrm>
            <a:off x="5545711" y="2127635"/>
            <a:ext cx="65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try CAS only when the </a:t>
            </a:r>
            <a:r>
              <a:rPr kumimoji="1" lang="en-US" altLang="ko-KR" dirty="0" err="1"/>
              <a:t>node_p</a:t>
            </a:r>
            <a:r>
              <a:rPr kumimoji="1" lang="en-US" altLang="ko-KR" dirty="0"/>
              <a:t> of </a:t>
            </a:r>
            <a:r>
              <a:rPr kumimoji="1" lang="en-US" altLang="ko-KR" dirty="0" err="1"/>
              <a:t>mapping_table</a:t>
            </a:r>
            <a:r>
              <a:rPr kumimoji="1" lang="en-US" altLang="ko-KR" dirty="0"/>
              <a:t> is unchanged with last snapshot’s </a:t>
            </a:r>
            <a:r>
              <a:rPr kumimoji="1" lang="en-US" altLang="ko-KR" dirty="0" err="1"/>
              <a:t>node_p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0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4854-D0D4-C80B-92E7-2398CFCCC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263" y="134416"/>
            <a:ext cx="9171473" cy="95232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Design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4E51B24-685F-7D42-D768-1C89EFA5DE46}"/>
              </a:ext>
            </a:extLst>
          </p:cNvPr>
          <p:cNvCxnSpPr>
            <a:cxnSpLocks/>
          </p:cNvCxnSpPr>
          <p:nvPr/>
        </p:nvCxnSpPr>
        <p:spPr>
          <a:xfrm>
            <a:off x="0" y="1230347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page1image36457936">
            <a:extLst>
              <a:ext uri="{FF2B5EF4-FFF2-40B4-BE49-F238E27FC236}">
                <a16:creationId xmlns:a16="http://schemas.microsoft.com/office/drawing/2014/main" id="{E6A032BD-9588-53A8-3865-C5AB0A11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20" y="6315004"/>
            <a:ext cx="179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62A225-2AE3-387E-7C81-D7B4F921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0" y="1427540"/>
            <a:ext cx="5243865" cy="512986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AC94776-F570-BB8A-0C88-A771AC243CAB}"/>
              </a:ext>
            </a:extLst>
          </p:cNvPr>
          <p:cNvSpPr/>
          <p:nvPr/>
        </p:nvSpPr>
        <p:spPr>
          <a:xfrm>
            <a:off x="491067" y="2413000"/>
            <a:ext cx="2506133" cy="1947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E6A48B4-2F0E-AB7E-AE98-318C75283DF8}"/>
              </a:ext>
            </a:extLst>
          </p:cNvPr>
          <p:cNvSpPr/>
          <p:nvPr/>
        </p:nvSpPr>
        <p:spPr>
          <a:xfrm>
            <a:off x="499535" y="6087533"/>
            <a:ext cx="2497666" cy="1947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2F48F-90B8-B3B4-D1E8-6932F9B09D14}"/>
              </a:ext>
            </a:extLst>
          </p:cNvPr>
          <p:cNvSpPr txBox="1"/>
          <p:nvPr/>
        </p:nvSpPr>
        <p:spPr>
          <a:xfrm>
            <a:off x="5545711" y="5812933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If changed, can safely assume following CAS will fail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82C0-4268-875D-8612-D3EB4074440C}"/>
              </a:ext>
            </a:extLst>
          </p:cNvPr>
          <p:cNvSpPr txBox="1"/>
          <p:nvPr/>
        </p:nvSpPr>
        <p:spPr>
          <a:xfrm>
            <a:off x="5545711" y="618226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Skip the useless operations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5AC-F176-B2EB-9E94-00CE0112AAA3}"/>
              </a:ext>
            </a:extLst>
          </p:cNvPr>
          <p:cNvSpPr txBox="1"/>
          <p:nvPr/>
        </p:nvSpPr>
        <p:spPr>
          <a:xfrm>
            <a:off x="5545711" y="1397697"/>
            <a:ext cx="644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Like the TTAS lock try TAS only when it is likely to succeed</a:t>
            </a:r>
          </a:p>
          <a:p>
            <a:r>
              <a:rPr kumimoji="1" lang="en-US" altLang="ko-KR" dirty="0"/>
              <a:t>by checking it’s status,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A98C8-1436-D1BC-5792-53F5D2172034}"/>
              </a:ext>
            </a:extLst>
          </p:cNvPr>
          <p:cNvSpPr txBox="1"/>
          <p:nvPr/>
        </p:nvSpPr>
        <p:spPr>
          <a:xfrm>
            <a:off x="5545711" y="2127635"/>
            <a:ext cx="65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try CAS only when the </a:t>
            </a:r>
            <a:r>
              <a:rPr kumimoji="1" lang="en-US" altLang="ko-KR" dirty="0" err="1"/>
              <a:t>node_p</a:t>
            </a:r>
            <a:r>
              <a:rPr kumimoji="1" lang="en-US" altLang="ko-KR" dirty="0"/>
              <a:t> of </a:t>
            </a:r>
            <a:r>
              <a:rPr kumimoji="1" lang="en-US" altLang="ko-KR" dirty="0" err="1"/>
              <a:t>mapping_table</a:t>
            </a:r>
            <a:r>
              <a:rPr kumimoji="1" lang="en-US" altLang="ko-KR" dirty="0"/>
              <a:t> is unchanged with last snapshot’s </a:t>
            </a:r>
            <a:r>
              <a:rPr kumimoji="1" lang="en-US" altLang="ko-KR" dirty="0" err="1"/>
              <a:t>node_p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2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621</Words>
  <Application>Microsoft Macintosh PowerPoint</Application>
  <PresentationFormat>와이드스크린</PresentationFormat>
  <Paragraphs>146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Improve the Bw-tree</vt:lpstr>
      <vt:lpstr>Motivation</vt:lpstr>
      <vt:lpstr>Motivation</vt:lpstr>
      <vt:lpstr>Motivation</vt:lpstr>
      <vt:lpstr>Motivation</vt:lpstr>
      <vt:lpstr>Motivation</vt:lpstr>
      <vt:lpstr>Design</vt:lpstr>
      <vt:lpstr>Design</vt:lpstr>
      <vt:lpstr>Design</vt:lpstr>
      <vt:lpstr>Design</vt:lpstr>
      <vt:lpstr>Design</vt:lpstr>
      <vt:lpstr>Design</vt:lpstr>
      <vt:lpstr>Design</vt:lpstr>
      <vt:lpstr>Evaluation</vt:lpstr>
      <vt:lpstr>Evaluation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the Bw-tree</dc:title>
  <dc:creator>김현철</dc:creator>
  <cp:lastModifiedBy>김현철</cp:lastModifiedBy>
  <cp:revision>50</cp:revision>
  <dcterms:created xsi:type="dcterms:W3CDTF">2022-11-26T21:58:21Z</dcterms:created>
  <dcterms:modified xsi:type="dcterms:W3CDTF">2022-12-08T02:51:49Z</dcterms:modified>
</cp:coreProperties>
</file>