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76" r:id="rId6"/>
    <p:sldId id="275" r:id="rId7"/>
    <p:sldId id="262" r:id="rId8"/>
    <p:sldId id="280" r:id="rId9"/>
    <p:sldId id="261" r:id="rId10"/>
    <p:sldId id="281" r:id="rId11"/>
    <p:sldId id="273" r:id="rId12"/>
    <p:sldId id="282" r:id="rId13"/>
    <p:sldId id="283" r:id="rId14"/>
    <p:sldId id="272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8D52-7F3F-48AA-91CF-879C8E49DD1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0327-FD86-44E4-A1A2-60A3D893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Click, w/ meter &amp;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35505-8625-4E19-B8CB-18582A61D1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23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5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2/19/18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fld id="{D047E20C-368A-4602-9AD1-54945EC65D01}" type="slidenum">
              <a:rPr lang="en-US" sz="10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Interactive On-Demand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was hard, wasn't it?</a:t>
            </a:r>
          </a:p>
          <a:p>
            <a:pPr marL="91440" indent="-91080">
              <a:lnSpc>
                <a:spcPct val="10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Sometimes, data masking can hide data that might be essential for record linkage.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</a:t>
            </a:r>
            <a:r>
              <a:rPr lang="ko-KR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could open up the masked data as</a:t>
            </a:r>
            <a:r>
              <a:rPr lang="ko-KR" alt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need to see more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?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 the next few pages, we will walk you through an interactive on-demand interface for record linkage.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5114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B272AF-4074-41F9-9284-24602C7B2355}"/>
              </a:ext>
            </a:extLst>
          </p:cNvPr>
          <p:cNvSpPr>
            <a:spLocks noGrp="1"/>
          </p:cNvSpPr>
          <p:nvPr/>
        </p:nvSpPr>
        <p:spPr>
          <a:xfrm>
            <a:off x="1023938" y="3062280"/>
            <a:ext cx="10574315" cy="34782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meter will help you monitor how much you have opened up,</a:t>
            </a:r>
            <a:endParaRPr lang="en-US"/>
          </a:p>
          <a:p>
            <a:pPr>
              <a:spcBef>
                <a:spcPts val="0"/>
              </a:spcBef>
            </a:pPr>
            <a:r>
              <a:rPr lang="en-IN"/>
              <a:t>and how much you have left.</a:t>
            </a:r>
          </a:p>
          <a:p>
            <a:r>
              <a:rPr lang="en-IN"/>
              <a:t>The blue bar indicates </a:t>
            </a:r>
            <a:r>
              <a:rPr lang="en-IN" b="1">
                <a:solidFill>
                  <a:srgbClr val="C00000"/>
                </a:solidFill>
              </a:rPr>
              <a:t>how much you have opened so far</a:t>
            </a:r>
            <a:r>
              <a:rPr lang="en-IN"/>
              <a:t>.</a:t>
            </a:r>
          </a:p>
          <a:p>
            <a:r>
              <a:rPr lang="en-IN"/>
              <a:t>When you mouse over cells you want to open, the orange bar indicates how much the click would “cost”. </a:t>
            </a:r>
          </a:p>
          <a:p>
            <a:pPr marL="264795" lvl="1"/>
            <a:r>
              <a:rPr lang="en-IN"/>
              <a:t>If you do not click, it goes away</a:t>
            </a:r>
          </a:p>
          <a:p>
            <a:pPr marL="264795" lvl="1"/>
            <a:r>
              <a:rPr lang="en-IN"/>
              <a:t>If you click, it turns blue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22CC2-2218-43B4-8789-9E3B2B78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321" y="2018926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B7BFBE-CAD5-4DA7-AFE5-AE43176583B5}"/>
              </a:ext>
            </a:extLst>
          </p:cNvPr>
          <p:cNvSpPr/>
          <p:nvPr/>
        </p:nvSpPr>
        <p:spPr>
          <a:xfrm>
            <a:off x="1066800" y="196215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B3E0CFB-1188-491D-ACFF-7A461DCC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5" y="2035327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for group that have a limit  (everyone in pilot study)</a:t>
            </a:r>
          </a:p>
        </p:txBody>
      </p:sp>
    </p:spTree>
    <p:extLst>
      <p:ext uri="{BB962C8B-B14F-4D97-AF65-F5344CB8AC3E}">
        <p14:creationId xmlns:p14="http://schemas.microsoft.com/office/powerpoint/2010/main" val="73981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Privacy Meter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with Limit</a:t>
            </a:r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F1C519-A9D9-4F8A-BD15-7B84EFA5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50188" y="2012830"/>
            <a:ext cx="9976040" cy="625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4890A-7BDC-4FDD-AE3A-7F6CA6557A91}"/>
              </a:ext>
            </a:extLst>
          </p:cNvPr>
          <p:cNvSpPr/>
          <p:nvPr/>
        </p:nvSpPr>
        <p:spPr>
          <a:xfrm>
            <a:off x="1063924" y="1955320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85A3D-CAA1-48A4-BCDB-76ED1EEE34E3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100% (the full meter) is when all cells are fully open</a:t>
            </a:r>
          </a:p>
          <a:p>
            <a:r>
              <a:rPr lang="en-IN" dirty="0"/>
              <a:t>What is the </a:t>
            </a:r>
            <a:r>
              <a:rPr lang="en-IN" b="1" dirty="0">
                <a:solidFill>
                  <a:srgbClr val="C00000"/>
                </a:solidFill>
              </a:rPr>
              <a:t>solid red line on the meter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This is the </a:t>
            </a:r>
            <a:r>
              <a:rPr lang="en-IN" b="1" dirty="0">
                <a:solidFill>
                  <a:srgbClr val="C00000"/>
                </a:solidFill>
              </a:rPr>
              <a:t>maximum budget you have to spend (open up cells) per section</a:t>
            </a:r>
          </a:p>
          <a:p>
            <a:pPr lvl="2"/>
            <a:r>
              <a:rPr lang="en-IN" dirty="0"/>
              <a:t>You have multiple sections, and each section is given a budget</a:t>
            </a:r>
          </a:p>
          <a:p>
            <a:pPr lvl="1"/>
            <a:r>
              <a:rPr lang="en-IN" dirty="0"/>
              <a:t>You will not be able to open anything else after you reach the solid red line.</a:t>
            </a:r>
          </a:p>
          <a:p>
            <a:pPr lvl="1"/>
            <a:r>
              <a:rPr lang="en-IN" dirty="0"/>
              <a:t>If you reach the bar, then for the rest of the questions, you’ll have to make the best choice you can without opening anything else.</a:t>
            </a:r>
          </a:p>
          <a:p>
            <a:pPr lvl="1"/>
            <a:r>
              <a:rPr lang="en-IN" dirty="0"/>
              <a:t>Be careful to only open cells that you need to make your decision.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96167-965A-4E0F-9284-0766F825EE1D}"/>
              </a:ext>
            </a:extLst>
          </p:cNvPr>
          <p:cNvCxnSpPr/>
          <p:nvPr/>
        </p:nvCxnSpPr>
        <p:spPr>
          <a:xfrm>
            <a:off x="7121112" y="2329834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E4271B2-989C-4AD6-8C29-5046757F6BDF}"/>
              </a:ext>
            </a:extLst>
          </p:cNvPr>
          <p:cNvCxnSpPr/>
          <p:nvPr/>
        </p:nvCxnSpPr>
        <p:spPr>
          <a:xfrm flipH="1">
            <a:off x="7241085" y="467531"/>
            <a:ext cx="2477728" cy="18095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B996A35-B7DD-4ACC-8960-B48A1F6D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2024896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4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How should you budget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?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223288-1A75-400D-8CCF-E595762EC0A8}"/>
              </a:ext>
            </a:extLst>
          </p:cNvPr>
          <p:cNvSpPr>
            <a:spLocks noGrp="1"/>
          </p:cNvSpPr>
          <p:nvPr/>
        </p:nvSpPr>
        <p:spPr>
          <a:xfrm>
            <a:off x="1024128" y="2945718"/>
            <a:ext cx="9720073" cy="3743517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You have a total up to the solid red line to spend on answering </a:t>
            </a:r>
          </a:p>
          <a:p>
            <a:r>
              <a:rPr lang="en-IN" b="1" dirty="0">
                <a:solidFill>
                  <a:srgbClr val="C00000"/>
                </a:solidFill>
              </a:rPr>
              <a:t>all 36 questions over 6 pages that makes up one section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endParaRPr lang="en-IN" dirty="0"/>
          </a:p>
          <a:p>
            <a:r>
              <a:rPr lang="en-IN" dirty="0"/>
              <a:t>So, try not to use all of it on the first page. </a:t>
            </a:r>
          </a:p>
          <a:p>
            <a:r>
              <a:rPr lang="en-IN" dirty="0"/>
              <a:t>Instead, try to spend roughly 1/6 on each page. 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AA2BF1-3D42-46D9-A3FA-35A7212C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21698" r="2308" b="10849"/>
          <a:stretch/>
        </p:blipFill>
        <p:spPr>
          <a:xfrm>
            <a:off x="1105202" y="1859704"/>
            <a:ext cx="9976040" cy="625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0A6320-FB2E-4FE6-8D0D-69BD0A9161EF}"/>
              </a:ext>
            </a:extLst>
          </p:cNvPr>
          <p:cNvSpPr/>
          <p:nvPr/>
        </p:nvSpPr>
        <p:spPr>
          <a:xfrm>
            <a:off x="1028981" y="1793029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493603-DE06-4698-8311-E39AEF5E0E69}"/>
              </a:ext>
            </a:extLst>
          </p:cNvPr>
          <p:cNvCxnSpPr/>
          <p:nvPr/>
        </p:nvCxnSpPr>
        <p:spPr>
          <a:xfrm>
            <a:off x="7079008" y="2184469"/>
            <a:ext cx="0" cy="2262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CBC9D-7D16-4BAD-816C-AAE79CC50ACE}"/>
              </a:ext>
            </a:extLst>
          </p:cNvPr>
          <p:cNvCxnSpPr>
            <a:cxnSpLocks/>
          </p:cNvCxnSpPr>
          <p:nvPr/>
        </p:nvCxnSpPr>
        <p:spPr>
          <a:xfrm>
            <a:off x="2435716" y="219614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DCAA5-8576-4AC9-A230-9646A25D2E85}"/>
              </a:ext>
            </a:extLst>
          </p:cNvPr>
          <p:cNvCxnSpPr>
            <a:cxnSpLocks/>
          </p:cNvCxnSpPr>
          <p:nvPr/>
        </p:nvCxnSpPr>
        <p:spPr>
          <a:xfrm>
            <a:off x="3354321" y="2196157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370C5-5B15-44C4-B5F9-3DF384647725}"/>
              </a:ext>
            </a:extLst>
          </p:cNvPr>
          <p:cNvCxnSpPr>
            <a:cxnSpLocks/>
          </p:cNvCxnSpPr>
          <p:nvPr/>
        </p:nvCxnSpPr>
        <p:spPr>
          <a:xfrm>
            <a:off x="4183097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E446C2-68DA-4BEE-BBBC-CD1A3F80D271}"/>
              </a:ext>
            </a:extLst>
          </p:cNvPr>
          <p:cNvCxnSpPr>
            <a:cxnSpLocks/>
          </p:cNvCxnSpPr>
          <p:nvPr/>
        </p:nvCxnSpPr>
        <p:spPr>
          <a:xfrm>
            <a:off x="5061591" y="2186174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F181E3-37CD-4028-9235-B63D3319EB90}"/>
              </a:ext>
            </a:extLst>
          </p:cNvPr>
          <p:cNvCxnSpPr>
            <a:cxnSpLocks/>
          </p:cNvCxnSpPr>
          <p:nvPr/>
        </p:nvCxnSpPr>
        <p:spPr>
          <a:xfrm>
            <a:off x="6059686" y="2176192"/>
            <a:ext cx="0" cy="23624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8776BEE8-9E4A-4442-AF8C-59E1E1B0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9" y="1887312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1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9" y="2561822"/>
            <a:ext cx="11431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Now try doing the same practice question again, this time paying attention to the meter</a:t>
            </a:r>
          </a:p>
        </p:txBody>
      </p:sp>
    </p:spTree>
    <p:extLst>
      <p:ext uri="{BB962C8B-B14F-4D97-AF65-F5344CB8AC3E}">
        <p14:creationId xmlns:p14="http://schemas.microsoft.com/office/powerpoint/2010/main" val="172932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Don't be careless about opening cells, but don't be too cautious about it either. So long as you only open up what you need, you will be fine. </a:t>
            </a:r>
          </a:p>
          <a:p>
            <a:r>
              <a:rPr lang="en-IN" sz="2800" b="1">
                <a:solidFill>
                  <a:srgbClr val="C00000"/>
                </a:solidFill>
              </a:rPr>
              <a:t>Remember the person who gets the MAXIMUM ANSWERS RIGHT WHILE OPENING UP RELEVANT CELLS WINS!</a:t>
            </a:r>
            <a:endParaRPr lang="en-US" sz="2800" b="1">
              <a:solidFill>
                <a:srgbClr val="C00000"/>
              </a:solidFill>
            </a:endParaRP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843678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128" y="505953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Start of Section</a:t>
            </a:r>
            <a:r>
              <a:rPr lang="en-US" sz="5000" spc="97">
                <a:solidFill>
                  <a:srgbClr val="0D0D0D"/>
                </a:solidFill>
                <a:latin typeface="Tw Cen MT Condensed"/>
              </a:rPr>
              <a:t> 1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B07FB7-A9F5-4250-B3B6-FB0261E7263F}"/>
              </a:ext>
            </a:extLst>
          </p:cNvPr>
          <p:cNvSpPr>
            <a:spLocks noGrp="1"/>
          </p:cNvSpPr>
          <p:nvPr/>
        </p:nvSpPr>
        <p:spPr>
          <a:xfrm>
            <a:off x="1024128" y="2076450"/>
            <a:ext cx="10742158" cy="4560888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Now you are ready for the main questions!</a:t>
            </a:r>
          </a:p>
          <a:p>
            <a:r>
              <a:rPr lang="en-IN" sz="2800"/>
              <a:t>You will be linking pairs from two voter registry sources 4 years apart (April 2013 and March 2017) in one US county of </a:t>
            </a:r>
            <a:r>
              <a:rPr lang="en-IN" sz="2800">
                <a:solidFill>
                  <a:srgbClr val="C00000"/>
                </a:solidFill>
              </a:rPr>
              <a:t>population size approximately 1 million</a:t>
            </a:r>
            <a:r>
              <a:rPr lang="en-IN" sz="2800"/>
              <a:t>.  </a:t>
            </a:r>
          </a:p>
          <a:p>
            <a:r>
              <a:rPr lang="en-IN" sz="2800">
                <a:solidFill>
                  <a:srgbClr val="000000"/>
                </a:solidFill>
              </a:rPr>
              <a:t>Click on the </a:t>
            </a:r>
            <a:r>
              <a:rPr lang="en-IN" sz="2800">
                <a:solidFill>
                  <a:srgbClr val="C00000"/>
                </a:solidFill>
              </a:rPr>
              <a:t>Next</a:t>
            </a:r>
            <a:r>
              <a:rPr lang="en-IN" sz="2800">
                <a:solidFill>
                  <a:srgbClr val="000000"/>
                </a:solidFill>
              </a:rPr>
              <a:t> button when you are ready to start.</a:t>
            </a:r>
          </a:p>
          <a:p>
            <a:endParaRPr lang="en-IN" sz="2800" b="1"/>
          </a:p>
          <a:p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341580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  <a:r>
              <a:rPr lang="en-US" dirty="0">
                <a:solidFill>
                  <a:srgbClr val="0D0D0D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45718"/>
            <a:ext cx="9720073" cy="3743517"/>
          </a:xfrm>
        </p:spPr>
        <p:txBody>
          <a:bodyPr>
            <a:normAutofit/>
          </a:bodyPr>
          <a:lstStyle/>
          <a:p>
            <a:r>
              <a:rPr lang="en-IN" dirty="0"/>
              <a:t>In this section, you will go through an indefinite number of pages, thus the budget is limited per page.</a:t>
            </a:r>
          </a:p>
          <a:p>
            <a:r>
              <a:rPr lang="en-IN" dirty="0"/>
              <a:t>Thus, the budget will not be accumulative.</a:t>
            </a:r>
          </a:p>
          <a:p>
            <a:r>
              <a:rPr lang="en-IN" dirty="0"/>
              <a:t>You will get a fresh budget on each page.</a:t>
            </a:r>
          </a:p>
        </p:txBody>
      </p:sp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7910C7-DA1E-4AC8-878A-FF242C540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" t="21698" r="2308" b="10849"/>
          <a:stretch/>
        </p:blipFill>
        <p:spPr>
          <a:xfrm>
            <a:off x="1009511" y="1954214"/>
            <a:ext cx="9976040" cy="625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873D11-1C47-4083-A816-302C6D4B3DFC}"/>
              </a:ext>
            </a:extLst>
          </p:cNvPr>
          <p:cNvSpPr/>
          <p:nvPr/>
        </p:nvSpPr>
        <p:spPr>
          <a:xfrm>
            <a:off x="923247" y="1896705"/>
            <a:ext cx="10127633" cy="754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0A0234-F98F-44AF-9A11-3C8D59DF5872}"/>
              </a:ext>
            </a:extLst>
          </p:cNvPr>
          <p:cNvCxnSpPr/>
          <p:nvPr/>
        </p:nvCxnSpPr>
        <p:spPr>
          <a:xfrm>
            <a:off x="6980437" y="2271219"/>
            <a:ext cx="0" cy="2262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A picture containing weapon, brass knucks&#10;&#10;Description generated with very high confidence">
            <a:extLst>
              <a:ext uri="{FF2B5EF4-FFF2-40B4-BE49-F238E27FC236}">
                <a16:creationId xmlns:a16="http://schemas.microsoft.com/office/drawing/2014/main" id="{FE5A73B1-91E7-4D68-9727-EBA67C9E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36" y="1971981"/>
            <a:ext cx="911608" cy="2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 on clickable interface</a:t>
            </a:r>
          </a:p>
        </p:txBody>
      </p:sp>
    </p:spTree>
    <p:extLst>
      <p:ext uri="{BB962C8B-B14F-4D97-AF65-F5344CB8AC3E}">
        <p14:creationId xmlns:p14="http://schemas.microsoft.com/office/powerpoint/2010/main" val="99447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One Click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Did you pay attention to how cells were clicked open? 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completely identical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or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completely different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the contents will be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fully opened in one click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26" name="Content Placeholder 3"/>
          <p:cNvPicPr/>
          <p:nvPr/>
        </p:nvPicPr>
        <p:blipFill>
          <a:blip r:embed="rId2"/>
          <a:srcRect l="27318" t="72096" r="64510" b="3962"/>
          <a:stretch/>
        </p:blipFill>
        <p:spPr>
          <a:xfrm>
            <a:off x="3991171" y="3871156"/>
            <a:ext cx="993240" cy="84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6"/>
          <p:cNvPicPr/>
          <p:nvPr/>
        </p:nvPicPr>
        <p:blipFill>
          <a:blip r:embed="rId3"/>
          <a:srcRect l="27306" t="67607" r="64554" b="4941"/>
          <a:stretch/>
        </p:blipFill>
        <p:spPr>
          <a:xfrm>
            <a:off x="6494306" y="3842401"/>
            <a:ext cx="891960" cy="865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5366011" y="4067166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9"/>
          <p:cNvPicPr/>
          <p:nvPr/>
        </p:nvPicPr>
        <p:blipFill>
          <a:blip r:embed="rId4"/>
          <a:stretch/>
        </p:blipFill>
        <p:spPr>
          <a:xfrm>
            <a:off x="5396252" y="3714369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130" name="Content Placeholder 3"/>
          <p:cNvPicPr/>
          <p:nvPr/>
        </p:nvPicPr>
        <p:blipFill>
          <a:blip r:embed="rId2"/>
          <a:srcRect l="27737" t="7936" r="62304" b="62721"/>
          <a:stretch/>
        </p:blipFill>
        <p:spPr>
          <a:xfrm>
            <a:off x="3991171" y="5049531"/>
            <a:ext cx="945360" cy="80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13"/>
          <p:cNvPicPr/>
          <p:nvPr/>
        </p:nvPicPr>
        <p:blipFill>
          <a:blip r:embed="rId3"/>
          <a:srcRect l="27738" t="8887" r="61460" b="64249"/>
          <a:stretch/>
        </p:blipFill>
        <p:spPr>
          <a:xfrm>
            <a:off x="6429606" y="5049532"/>
            <a:ext cx="1025280" cy="757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2" name="CustomShape 4"/>
          <p:cNvSpPr/>
          <p:nvPr/>
        </p:nvSpPr>
        <p:spPr>
          <a:xfrm>
            <a:off x="5338651" y="5308371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9"/>
          <p:cNvPicPr/>
          <p:nvPr/>
        </p:nvPicPr>
        <p:blipFill>
          <a:blip r:embed="rId4"/>
          <a:stretch/>
        </p:blipFill>
        <p:spPr>
          <a:xfrm>
            <a:off x="5366011" y="4955934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More Information with Two Clicks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cells that are partly different,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one click will only show details for the different parts.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second click will show the full information. 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means 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partially different cells </a:t>
            </a: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can</a:t>
            </a:r>
            <a:r>
              <a:rPr lang="en-US" sz="22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 clicked twice to open them fully</a:t>
            </a:r>
            <a:endParaRPr lang="en-US" sz="2200" b="0" strike="noStrike" spc="-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might not need to see it all. </a:t>
            </a:r>
          </a:p>
          <a:p>
            <a:pPr marL="548640" lvl="1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first example, you probably only need to see the JR and not William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rcRect l="42553" t="7751" r="46440" b="62721"/>
          <a:stretch/>
        </p:blipFill>
        <p:spPr>
          <a:xfrm>
            <a:off x="4651311" y="4433159"/>
            <a:ext cx="1045080" cy="81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" name="Picture 24"/>
          <p:cNvPicPr/>
          <p:nvPr/>
        </p:nvPicPr>
        <p:blipFill>
          <a:blip r:embed="rId3"/>
          <a:srcRect l="42551" t="7319" r="47239" b="68621"/>
          <a:stretch/>
        </p:blipFill>
        <p:spPr>
          <a:xfrm>
            <a:off x="2249669" y="4366485"/>
            <a:ext cx="1059840" cy="86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0" name="Picture 26"/>
          <p:cNvPicPr/>
          <p:nvPr/>
        </p:nvPicPr>
        <p:blipFill>
          <a:blip r:embed="rId3"/>
          <a:srcRect l="42803" t="72967" r="45326" b="3594"/>
          <a:stretch/>
        </p:blipFill>
        <p:spPr>
          <a:xfrm>
            <a:off x="6936804" y="4376009"/>
            <a:ext cx="1133280" cy="772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stomShape 3"/>
          <p:cNvSpPr/>
          <p:nvPr/>
        </p:nvSpPr>
        <p:spPr>
          <a:xfrm>
            <a:off x="3688199" y="4718907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9"/>
          <p:cNvPicPr/>
          <p:nvPr/>
        </p:nvPicPr>
        <p:blipFill>
          <a:blip r:embed="rId4"/>
          <a:stretch/>
        </p:blipFill>
        <p:spPr>
          <a:xfrm>
            <a:off x="3716780" y="436648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15" name="CustomShape 3"/>
          <p:cNvSpPr/>
          <p:nvPr/>
        </p:nvSpPr>
        <p:spPr>
          <a:xfrm>
            <a:off x="5946029" y="4652234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9"/>
          <p:cNvPicPr/>
          <p:nvPr/>
        </p:nvPicPr>
        <p:blipFill>
          <a:blip r:embed="rId4"/>
          <a:stretch/>
        </p:blipFill>
        <p:spPr>
          <a:xfrm>
            <a:off x="5974608" y="4299810"/>
            <a:ext cx="625320" cy="4564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12DE34-2C9D-4BAC-9B63-49A3D088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287" y="5538696"/>
            <a:ext cx="1018961" cy="884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B94C0E-BE3A-4289-A856-F6EA25057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388" y="5553074"/>
            <a:ext cx="980597" cy="87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4D92498A-B065-4DA0-8E16-046D90EA1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717" y="5553074"/>
            <a:ext cx="1008195" cy="87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217D1EC7-A34C-4AB5-AEA4-15CE24FE99BE}"/>
              </a:ext>
            </a:extLst>
          </p:cNvPr>
          <p:cNvSpPr/>
          <p:nvPr/>
        </p:nvSpPr>
        <p:spPr>
          <a:xfrm>
            <a:off x="3657600" y="589597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C78601F-129F-4B5D-A7C5-D197B7B3D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95700" y="5553075"/>
            <a:ext cx="625320" cy="456480"/>
          </a:xfrm>
          <a:prstGeom prst="rect">
            <a:avLst/>
          </a:prstGeom>
          <a:ln>
            <a:noFill/>
          </a:ln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A0B6913B-3B9C-4B81-BEE0-92C6FCF77552}"/>
              </a:ext>
            </a:extLst>
          </p:cNvPr>
          <p:cNvSpPr/>
          <p:nvPr/>
        </p:nvSpPr>
        <p:spPr>
          <a:xfrm>
            <a:off x="5915025" y="5838825"/>
            <a:ext cx="803121" cy="48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CA0B9F3-E768-4875-A608-45277E5E98C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600" y="5476875"/>
            <a:ext cx="62532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3938" y="2286000"/>
            <a:ext cx="10299662" cy="4022725"/>
          </a:xfrm>
          <a:prstGeom prst="rect">
            <a:avLst/>
          </a:prstGeom>
          <a:noFill/>
          <a:ln>
            <a:noFill/>
          </a:ln>
        </p:spPr>
        <p:txBody>
          <a:bodyPr lIns="45720" rIns="45720" anchor="t"/>
          <a:lstStyle/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Remember, you should open the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relevant cells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you need to make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correct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linkage decision.</a:t>
            </a:r>
            <a:endParaRPr lang="en-US"/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not open cells unless you think it will help you make better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decisions but at the same</a:t>
            </a:r>
            <a:r>
              <a:rPr lang="en-US" sz="2200" spc="-1">
                <a:solidFill>
                  <a:srgbClr val="000000"/>
                </a:solidFill>
                <a:latin typeface="Tw Cen MT"/>
              </a:rPr>
              <a:t> time, if you need information to make good linkage decisions, go ahead and open it!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will be given the most credit for correctly answering the most questions while opening up only the relevant cells.</a:t>
            </a:r>
            <a:endParaRPr lang="en-US" sz="2200" b="1" strike="noStrike" spc="-1">
              <a:solidFill>
                <a:srgbClr val="C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latin typeface="Tw Cen MT"/>
            </a:endParaRPr>
          </a:p>
          <a:p>
            <a:pPr marL="91440" indent="-90805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look at an example next.</a:t>
            </a:r>
            <a:endParaRPr lang="en-US" sz="2200" b="0" strike="noStrike" spc="-1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6174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9811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What NOT to open?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024200" y="2286000"/>
            <a:ext cx="10198266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1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you don’t need to see the details to make a decision, DO NOT open it.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You may not need to open anything to make a decision, as in the example below.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Opening up the swapped name does not give you more information to make a decision.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0" y="5468027"/>
            <a:ext cx="11374093" cy="957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0" y="4012317"/>
            <a:ext cx="11381874" cy="96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351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00413" y="34290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5000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When you might want to open identical values?</a:t>
            </a:r>
            <a:endParaRPr lang="en-US" sz="5000" b="0" strike="noStrike" spc="97">
              <a:solidFill>
                <a:srgbClr val="0D0D0D"/>
              </a:solidFill>
              <a:uFill>
                <a:solidFill>
                  <a:srgbClr val="FFFFFF"/>
                </a:solidFill>
              </a:uFill>
              <a:latin typeface="Tw Cen MT Condensed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D20A38-0606-440B-8E55-905E4AB7082F}"/>
              </a:ext>
            </a:extLst>
          </p:cNvPr>
          <p:cNvSpPr>
            <a:spLocks noGrp="1"/>
          </p:cNvSpPr>
          <p:nvPr/>
        </p:nvSpPr>
        <p:spPr>
          <a:xfrm>
            <a:off x="952500" y="1666875"/>
            <a:ext cx="10699574" cy="4506913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Sometimes you might need to see the full items even when you know the values are the same: </a:t>
            </a:r>
          </a:p>
          <a:p>
            <a:pPr marL="264795" lvl="1"/>
            <a:r>
              <a:rPr lang="en-US"/>
              <a:t>Often females change their last name but males do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BBDAE-E744-4F37-B81C-7803202D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3" y="4881293"/>
            <a:ext cx="11214852" cy="1798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E73960C3-6B2A-4462-AD3F-E2F2EEEE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7450"/>
            <a:ext cx="11228395" cy="1835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2AC7F89-3FD6-4942-94D8-C2D6D4C67FF3}"/>
              </a:ext>
            </a:extLst>
          </p:cNvPr>
          <p:cNvSpPr/>
          <p:nvPr/>
        </p:nvSpPr>
        <p:spPr>
          <a:xfrm>
            <a:off x="7624215" y="4385977"/>
            <a:ext cx="484187" cy="400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8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5000" b="0" strike="noStrike" spc="97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Now try to make record linkage decisions as best you can.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 smart and try to only open cells you need to see to make a good decision.</a:t>
            </a:r>
          </a:p>
          <a:p>
            <a:pPr marL="91440" indent="-91080">
              <a:lnSpc>
                <a:spcPct val="90000"/>
              </a:lnSpc>
              <a:buClr>
                <a:srgbClr val="99CB38"/>
              </a:buClr>
              <a:buFont typeface="Tw Cen MT"/>
              <a:buChar char=" "/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Kum, Hye Chung</cp:lastModifiedBy>
  <cp:revision>5</cp:revision>
  <dcterms:modified xsi:type="dcterms:W3CDTF">2018-04-05T21:04:24Z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