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1" r:id="rId1"/>
  </p:sldMasterIdLst>
  <p:notesMasterIdLst>
    <p:notesMasterId r:id="rId23"/>
  </p:notesMasterIdLst>
  <p:sldIdLst>
    <p:sldId id="288" r:id="rId2"/>
    <p:sldId id="290" r:id="rId3"/>
    <p:sldId id="291" r:id="rId4"/>
    <p:sldId id="289" r:id="rId5"/>
    <p:sldId id="256" r:id="rId6"/>
    <p:sldId id="265" r:id="rId7"/>
    <p:sldId id="257" r:id="rId8"/>
    <p:sldId id="258" r:id="rId9"/>
    <p:sldId id="276" r:id="rId10"/>
    <p:sldId id="275" r:id="rId11"/>
    <p:sldId id="262" r:id="rId12"/>
    <p:sldId id="280" r:id="rId13"/>
    <p:sldId id="261" r:id="rId14"/>
    <p:sldId id="281" r:id="rId15"/>
    <p:sldId id="273" r:id="rId16"/>
    <p:sldId id="282" r:id="rId17"/>
    <p:sldId id="283" r:id="rId18"/>
    <p:sldId id="272" r:id="rId19"/>
    <p:sldId id="285" r:id="rId20"/>
    <p:sldId id="286" r:id="rId21"/>
    <p:sldId id="28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A8D52-7F3F-48AA-91CF-879C8E49DD1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70327-FD86-44E4-A1A2-60A3D893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Click, w/ meter &amp; limit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35505-8625-4E19-B8CB-18582A61D1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40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623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1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35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852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5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1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0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9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8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11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2/19/18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100000"/>
              </a:lnSpc>
            </a:pPr>
            <a:fld id="{D047E20C-368A-4602-9AD1-54945EC65D01}" type="slidenum">
              <a:rPr lang="en-US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08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024199" y="585359"/>
            <a:ext cx="10785535" cy="189021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97" dirty="0" smtClean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Now we will combine the different modes to a </a:t>
            </a:r>
            <a:r>
              <a:rPr lang="en-US" sz="4000" b="0" strike="noStrike" spc="97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clickable interface</a:t>
            </a:r>
            <a:endParaRPr lang="en-US" sz="4000" b="0" strike="noStrike" spc="97" dirty="0" smtClean="0">
              <a:solidFill>
                <a:srgbClr val="0D0D0D"/>
              </a:solidFill>
              <a:uFill>
                <a:solidFill>
                  <a:srgbClr val="FFFFFF"/>
                </a:solidFill>
              </a:uFill>
              <a:latin typeface="Tw Cen MT Condensed"/>
            </a:endParaRPr>
          </a:p>
          <a:p>
            <a:pPr>
              <a:lnSpc>
                <a:spcPct val="100000"/>
              </a:lnSpc>
            </a:pPr>
            <a:r>
              <a:rPr lang="en-US" sz="4000" spc="97" dirty="0" smtClean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This is the </a:t>
            </a:r>
            <a:r>
              <a:rPr lang="en-US" sz="4000" u="sng" spc="97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w Cen MT Condensed"/>
              </a:rPr>
              <a:t>Privacy Preserving Interactive RL (PPIRL) Framework</a:t>
            </a:r>
            <a:endParaRPr lang="en-US" sz="4000" u="sng" spc="97" dirty="0" smtClean="0">
              <a:solidFill>
                <a:srgbClr val="0D0D0D"/>
              </a:solidFill>
              <a:uFill>
                <a:solidFill>
                  <a:srgbClr val="C00000"/>
                </a:solidFill>
              </a:uFill>
              <a:latin typeface="Tw Cen MT Condensed"/>
            </a:endParaRPr>
          </a:p>
          <a:p>
            <a:pPr>
              <a:lnSpc>
                <a:spcPct val="100000"/>
              </a:lnSpc>
            </a:pPr>
            <a:endParaRPr lang="en-US" sz="1000" spc="97" dirty="0" smtClean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Tw Cen MT Condensed"/>
            </a:endParaRPr>
          </a:p>
          <a:p>
            <a:pPr>
              <a:lnSpc>
                <a:spcPct val="100000"/>
              </a:lnSpc>
            </a:pPr>
            <a:r>
              <a:rPr lang="en-US" sz="3200" strike="noStrike" spc="97" dirty="0" smtClean="0">
                <a:uFill>
                  <a:solidFill>
                    <a:srgbClr val="FFFFFF"/>
                  </a:solidFill>
                </a:uFill>
                <a:latin typeface="Tw Cen MT Condensed"/>
              </a:rPr>
              <a:t>One or Two clicks will open the cell so you can see more when you need to.</a:t>
            </a:r>
          </a:p>
        </p:txBody>
      </p:sp>
      <p:pic>
        <p:nvPicPr>
          <p:cNvPr id="138" name="Content Placeholder 3"/>
          <p:cNvPicPr/>
          <p:nvPr/>
        </p:nvPicPr>
        <p:blipFill>
          <a:blip r:embed="rId2"/>
          <a:srcRect l="42553" t="7751" r="46440" b="62721"/>
          <a:stretch/>
        </p:blipFill>
        <p:spPr>
          <a:xfrm>
            <a:off x="8425004" y="4387285"/>
            <a:ext cx="1045080" cy="814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9" name="Picture 24"/>
          <p:cNvPicPr/>
          <p:nvPr/>
        </p:nvPicPr>
        <p:blipFill>
          <a:blip r:embed="rId3"/>
          <a:srcRect l="42551" t="7319" r="47239" b="68621"/>
          <a:stretch/>
        </p:blipFill>
        <p:spPr>
          <a:xfrm>
            <a:off x="6023362" y="4320611"/>
            <a:ext cx="1059840" cy="862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0" name="Picture 26"/>
          <p:cNvPicPr/>
          <p:nvPr/>
        </p:nvPicPr>
        <p:blipFill>
          <a:blip r:embed="rId3"/>
          <a:srcRect l="42803" t="72967" r="45326" b="3594"/>
          <a:stretch/>
        </p:blipFill>
        <p:spPr>
          <a:xfrm>
            <a:off x="10710497" y="4330135"/>
            <a:ext cx="1133280" cy="772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CustomShape 3"/>
          <p:cNvSpPr/>
          <p:nvPr/>
        </p:nvSpPr>
        <p:spPr>
          <a:xfrm>
            <a:off x="7461892" y="4673033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9"/>
          <p:cNvPicPr/>
          <p:nvPr/>
        </p:nvPicPr>
        <p:blipFill>
          <a:blip r:embed="rId4"/>
          <a:stretch/>
        </p:blipFill>
        <p:spPr>
          <a:xfrm>
            <a:off x="7490473" y="4320611"/>
            <a:ext cx="625320" cy="456480"/>
          </a:xfrm>
          <a:prstGeom prst="rect">
            <a:avLst/>
          </a:prstGeom>
          <a:ln>
            <a:noFill/>
          </a:ln>
        </p:spPr>
      </p:pic>
      <p:sp>
        <p:nvSpPr>
          <p:cNvPr id="15" name="CustomShape 3"/>
          <p:cNvSpPr/>
          <p:nvPr/>
        </p:nvSpPr>
        <p:spPr>
          <a:xfrm>
            <a:off x="9719722" y="4606360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" name="Picture 9"/>
          <p:cNvPicPr/>
          <p:nvPr/>
        </p:nvPicPr>
        <p:blipFill>
          <a:blip r:embed="rId4"/>
          <a:stretch/>
        </p:blipFill>
        <p:spPr>
          <a:xfrm>
            <a:off x="9748301" y="4253936"/>
            <a:ext cx="625320" cy="456480"/>
          </a:xfrm>
          <a:prstGeom prst="rect">
            <a:avLst/>
          </a:prstGeom>
          <a:ln>
            <a:noFill/>
          </a:ln>
        </p:spPr>
      </p:pic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12DE34-2C9D-4BAC-9B63-49A3D0888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980" y="5492822"/>
            <a:ext cx="1018961" cy="8843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2B94C0E-BE3A-4289-A856-F6EA25057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5081" y="5507200"/>
            <a:ext cx="980597" cy="8708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6" descr="A close up of a person&#10;&#10;Description generated with high confidence">
            <a:extLst>
              <a:ext uri="{FF2B5EF4-FFF2-40B4-BE49-F238E27FC236}">
                <a16:creationId xmlns:a16="http://schemas.microsoft.com/office/drawing/2014/main" id="{4D92498A-B065-4DA0-8E16-046D90EA1B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98410" y="5507200"/>
            <a:ext cx="1008195" cy="879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CustomShape 3">
            <a:extLst>
              <a:ext uri="{FF2B5EF4-FFF2-40B4-BE49-F238E27FC236}">
                <a16:creationId xmlns:a16="http://schemas.microsoft.com/office/drawing/2014/main" id="{217D1EC7-A34C-4AB5-AEA4-15CE24FE99BE}"/>
              </a:ext>
            </a:extLst>
          </p:cNvPr>
          <p:cNvSpPr/>
          <p:nvPr/>
        </p:nvSpPr>
        <p:spPr>
          <a:xfrm>
            <a:off x="7431293" y="5850101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2C78601F-129F-4B5D-A7C5-D197B7B3DA1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469393" y="5507201"/>
            <a:ext cx="625320" cy="456480"/>
          </a:xfrm>
          <a:prstGeom prst="rect">
            <a:avLst/>
          </a:prstGeom>
          <a:ln>
            <a:noFill/>
          </a:ln>
        </p:spPr>
      </p:pic>
      <p:sp>
        <p:nvSpPr>
          <p:cNvPr id="22" name="CustomShape 3">
            <a:extLst>
              <a:ext uri="{FF2B5EF4-FFF2-40B4-BE49-F238E27FC236}">
                <a16:creationId xmlns:a16="http://schemas.microsoft.com/office/drawing/2014/main" id="{A0B6913B-3B9C-4B81-BEE0-92C6FCF77552}"/>
              </a:ext>
            </a:extLst>
          </p:cNvPr>
          <p:cNvSpPr/>
          <p:nvPr/>
        </p:nvSpPr>
        <p:spPr>
          <a:xfrm>
            <a:off x="9688718" y="5792951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" name="Picture 9">
            <a:extLst>
              <a:ext uri="{FF2B5EF4-FFF2-40B4-BE49-F238E27FC236}">
                <a16:creationId xmlns:a16="http://schemas.microsoft.com/office/drawing/2014/main" id="{0CA0B9F3-E768-4875-A608-45277E5E98C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9717293" y="5431001"/>
            <a:ext cx="625320" cy="456480"/>
          </a:xfrm>
          <a:prstGeom prst="rect">
            <a:avLst/>
          </a:prstGeom>
          <a:ln>
            <a:noFill/>
          </a:ln>
        </p:spPr>
      </p:pic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03929" y="2609386"/>
            <a:ext cx="4754880" cy="4023360"/>
          </a:xfrm>
          <a:ln w="19050">
            <a:solidFill>
              <a:schemeClr val="tx1"/>
            </a:solidFill>
            <a:prstDash val="solid"/>
          </a:ln>
        </p:spPr>
        <p:txBody>
          <a:bodyPr/>
          <a:lstStyle/>
          <a:p>
            <a:pPr indent="-91080">
              <a:buClr>
                <a:srgbClr val="99CB38"/>
              </a:buClr>
              <a:buFont typeface="Tw Cen MT"/>
              <a:buChar char=" 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 cells that are </a:t>
            </a:r>
            <a:r>
              <a:rPr lang="en-US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</a:rPr>
              <a:t>completely identical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or</a:t>
            </a:r>
            <a:r>
              <a:rPr lang="en-US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</a:rPr>
              <a:t> completely different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all 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contents will be </a:t>
            </a:r>
            <a:r>
              <a:rPr lang="en-US" sz="22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</a:rPr>
              <a:t>fully opened in one click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840409" y="2609386"/>
            <a:ext cx="6158891" cy="4023360"/>
          </a:xfrm>
          <a:ln w="19050">
            <a:solidFill>
              <a:schemeClr val="tx1"/>
            </a:solidFill>
          </a:ln>
        </p:spPr>
        <p:txBody>
          <a:bodyPr/>
          <a:lstStyle/>
          <a:p>
            <a:pPr indent="-91080">
              <a:buClr>
                <a:srgbClr val="99CB38"/>
              </a:buClr>
              <a:buFont typeface="Tw Cen MT"/>
              <a:buChar char=" 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 cells that are </a:t>
            </a:r>
            <a:r>
              <a:rPr lang="en-US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</a:rPr>
              <a:t>partially </a:t>
            </a:r>
            <a:r>
              <a:rPr lang="en-US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</a:rPr>
              <a:t>different cells can be clicked twice to open them </a:t>
            </a:r>
            <a:r>
              <a:rPr lang="en-US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</a:rPr>
              <a:t>fully.</a:t>
            </a:r>
          </a:p>
          <a:p>
            <a:pPr lvl="1" indent="-91080">
              <a:buClr>
                <a:srgbClr val="99CB38"/>
              </a:buClr>
              <a:buFont typeface="Tw Cen MT"/>
              <a:buChar char=" "/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</a:rPr>
              <a:t>Note: You should click only what you need to see</a:t>
            </a:r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endParaRPr lang="en-US" dirty="0"/>
          </a:p>
        </p:txBody>
      </p:sp>
      <p:pic>
        <p:nvPicPr>
          <p:cNvPr id="24" name="Content Placeholder 3"/>
          <p:cNvPicPr/>
          <p:nvPr/>
        </p:nvPicPr>
        <p:blipFill>
          <a:blip r:embed="rId2"/>
          <a:srcRect l="27318" t="72096" r="64510" b="3962"/>
          <a:stretch/>
        </p:blipFill>
        <p:spPr>
          <a:xfrm>
            <a:off x="1186510" y="4398500"/>
            <a:ext cx="993240" cy="84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5" name="Picture 6"/>
          <p:cNvPicPr/>
          <p:nvPr/>
        </p:nvPicPr>
        <p:blipFill>
          <a:blip r:embed="rId8"/>
          <a:srcRect l="27306" t="67607" r="64554" b="4941"/>
          <a:stretch/>
        </p:blipFill>
        <p:spPr>
          <a:xfrm>
            <a:off x="3689645" y="4369745"/>
            <a:ext cx="891960" cy="8651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6" name="CustomShape 3"/>
          <p:cNvSpPr/>
          <p:nvPr/>
        </p:nvSpPr>
        <p:spPr>
          <a:xfrm>
            <a:off x="2561350" y="4594510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" name="Picture 9"/>
          <p:cNvPicPr/>
          <p:nvPr/>
        </p:nvPicPr>
        <p:blipFill>
          <a:blip r:embed="rId4"/>
          <a:stretch/>
        </p:blipFill>
        <p:spPr>
          <a:xfrm>
            <a:off x="2591591" y="4241713"/>
            <a:ext cx="625320" cy="456480"/>
          </a:xfrm>
          <a:prstGeom prst="rect">
            <a:avLst/>
          </a:prstGeom>
          <a:ln>
            <a:noFill/>
          </a:ln>
        </p:spPr>
      </p:pic>
      <p:pic>
        <p:nvPicPr>
          <p:cNvPr id="28" name="Content Placeholder 3"/>
          <p:cNvPicPr/>
          <p:nvPr/>
        </p:nvPicPr>
        <p:blipFill>
          <a:blip r:embed="rId2"/>
          <a:srcRect l="27737" t="7936" r="62304" b="62721"/>
          <a:stretch/>
        </p:blipFill>
        <p:spPr>
          <a:xfrm>
            <a:off x="1186510" y="5576875"/>
            <a:ext cx="945360" cy="809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" name="Picture 13"/>
          <p:cNvPicPr/>
          <p:nvPr/>
        </p:nvPicPr>
        <p:blipFill>
          <a:blip r:embed="rId8"/>
          <a:srcRect l="27738" t="8887" r="61460" b="64249"/>
          <a:stretch/>
        </p:blipFill>
        <p:spPr>
          <a:xfrm>
            <a:off x="3624945" y="5576876"/>
            <a:ext cx="1025280" cy="7570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0" name="CustomShape 4"/>
          <p:cNvSpPr/>
          <p:nvPr/>
        </p:nvSpPr>
        <p:spPr>
          <a:xfrm>
            <a:off x="2533990" y="5835715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" name="Picture 9"/>
          <p:cNvPicPr/>
          <p:nvPr/>
        </p:nvPicPr>
        <p:blipFill>
          <a:blip r:embed="rId4"/>
          <a:stretch/>
        </p:blipFill>
        <p:spPr>
          <a:xfrm>
            <a:off x="2561350" y="5483278"/>
            <a:ext cx="625320" cy="456480"/>
          </a:xfrm>
          <a:prstGeom prst="rect">
            <a:avLst/>
          </a:prstGeom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5975806" y="3244334"/>
            <a:ext cx="240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97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040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498116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000" b="0" strike="noStrike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What NOT to open?</a:t>
            </a:r>
          </a:p>
        </p:txBody>
      </p:sp>
      <p:sp>
        <p:nvSpPr>
          <p:cNvPr id="146" name="TextShape 2"/>
          <p:cNvSpPr txBox="1"/>
          <p:nvPr/>
        </p:nvSpPr>
        <p:spPr>
          <a:xfrm>
            <a:off x="1024200" y="2286000"/>
            <a:ext cx="10198266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1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 you don’t need to see the details to make a decision, DO NOT open it.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You may not need to open anything to make a decision, as in the example below.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Opening up the swapped name does not give you more information to make a decision.</a:t>
            </a:r>
          </a:p>
          <a:p>
            <a:pPr>
              <a:lnSpc>
                <a:spcPct val="90000"/>
              </a:lnSpc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20" y="5468027"/>
            <a:ext cx="11374093" cy="9572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20" y="4012317"/>
            <a:ext cx="11381874" cy="9685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73513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00413" y="34290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5000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When you might want to open identical values?</a:t>
            </a:r>
            <a:endParaRPr lang="en-US" sz="5000" b="0" strike="noStrike" spc="97">
              <a:solidFill>
                <a:srgbClr val="0D0D0D"/>
              </a:solidFill>
              <a:uFill>
                <a:solidFill>
                  <a:srgbClr val="FFFFFF"/>
                </a:solidFill>
              </a:uFill>
              <a:latin typeface="Tw Cen MT Condensed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D20A38-0606-440B-8E55-905E4AB7082F}"/>
              </a:ext>
            </a:extLst>
          </p:cNvPr>
          <p:cNvSpPr>
            <a:spLocks noGrp="1"/>
          </p:cNvSpPr>
          <p:nvPr/>
        </p:nvSpPr>
        <p:spPr>
          <a:xfrm>
            <a:off x="952500" y="1666875"/>
            <a:ext cx="10699574" cy="4506913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Sometimes you might need to see the full items even when you know the values are the same: </a:t>
            </a:r>
          </a:p>
          <a:p>
            <a:pPr marL="264795" lvl="1"/>
            <a:r>
              <a:rPr lang="en-US"/>
              <a:t>Often females change their last name but males do not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2BBDAE-E744-4F37-B81C-7803202D0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23" y="4881293"/>
            <a:ext cx="11214852" cy="17989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close up of a clock&#10;&#10;Description generated with high confidence">
            <a:extLst>
              <a:ext uri="{FF2B5EF4-FFF2-40B4-BE49-F238E27FC236}">
                <a16:creationId xmlns:a16="http://schemas.microsoft.com/office/drawing/2014/main" id="{E73960C3-6B2A-4462-AD3F-E2F2EEEE7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57450"/>
            <a:ext cx="11228395" cy="1835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52AC7F89-3FD6-4942-94D8-C2D6D4C67FF3}"/>
              </a:ext>
            </a:extLst>
          </p:cNvPr>
          <p:cNvSpPr/>
          <p:nvPr/>
        </p:nvSpPr>
        <p:spPr>
          <a:xfrm>
            <a:off x="7624215" y="4385977"/>
            <a:ext cx="484187" cy="400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587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000" b="0" strike="noStrike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Practice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Now try to make record linkage decisions as best you can.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Be smart and try to only open cells you need to see to make a good decision.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00413" y="511453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5000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Privacy Meter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B272AF-4074-41F9-9284-24602C7B2355}"/>
              </a:ext>
            </a:extLst>
          </p:cNvPr>
          <p:cNvSpPr>
            <a:spLocks noGrp="1"/>
          </p:cNvSpPr>
          <p:nvPr/>
        </p:nvSpPr>
        <p:spPr>
          <a:xfrm>
            <a:off x="1023938" y="3062280"/>
            <a:ext cx="10574315" cy="3478213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The meter will help you monitor how much you have opened up,</a:t>
            </a:r>
            <a:endParaRPr lang="en-US"/>
          </a:p>
          <a:p>
            <a:pPr>
              <a:spcBef>
                <a:spcPts val="0"/>
              </a:spcBef>
            </a:pPr>
            <a:r>
              <a:rPr lang="en-IN"/>
              <a:t>and how much you have left.</a:t>
            </a:r>
          </a:p>
          <a:p>
            <a:r>
              <a:rPr lang="en-IN"/>
              <a:t>The blue bar indicates </a:t>
            </a:r>
            <a:r>
              <a:rPr lang="en-IN" b="1">
                <a:solidFill>
                  <a:srgbClr val="C00000"/>
                </a:solidFill>
              </a:rPr>
              <a:t>how much you have opened so far</a:t>
            </a:r>
            <a:r>
              <a:rPr lang="en-IN"/>
              <a:t>.</a:t>
            </a:r>
          </a:p>
          <a:p>
            <a:r>
              <a:rPr lang="en-IN"/>
              <a:t>When you mouse over cells you want to open, the orange bar indicates how much the click would “cost”. </a:t>
            </a:r>
          </a:p>
          <a:p>
            <a:pPr marL="264795" lvl="1"/>
            <a:r>
              <a:rPr lang="en-IN"/>
              <a:t>If you do not click, it goes away</a:t>
            </a:r>
          </a:p>
          <a:p>
            <a:pPr marL="264795" lvl="1"/>
            <a:r>
              <a:rPr lang="en-IN"/>
              <a:t>If you click, it turns blue</a:t>
            </a:r>
          </a:p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522CC2-2218-43B4-8789-9E3B2B7807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9" t="21698" r="2308" b="10849"/>
          <a:stretch/>
        </p:blipFill>
        <p:spPr>
          <a:xfrm>
            <a:off x="1150321" y="2018926"/>
            <a:ext cx="9976040" cy="6250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4B7BFBE-CAD5-4DA7-AFE5-AE43176583B5}"/>
              </a:ext>
            </a:extLst>
          </p:cNvPr>
          <p:cNvSpPr/>
          <p:nvPr/>
        </p:nvSpPr>
        <p:spPr>
          <a:xfrm>
            <a:off x="1066800" y="1962150"/>
            <a:ext cx="10127633" cy="754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6" descr="A picture containing weapon, brass knucks&#10;&#10;Description generated with very high confidence">
            <a:extLst>
              <a:ext uri="{FF2B5EF4-FFF2-40B4-BE49-F238E27FC236}">
                <a16:creationId xmlns:a16="http://schemas.microsoft.com/office/drawing/2014/main" id="{FB3E0CFB-1188-491D-ACFF-7A461DCCB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735" y="2035327"/>
            <a:ext cx="911608" cy="23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467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Only for group that have a limit  (everyone in pilot study)</a:t>
            </a:r>
          </a:p>
        </p:txBody>
      </p:sp>
    </p:spTree>
    <p:extLst>
      <p:ext uri="{BB962C8B-B14F-4D97-AF65-F5344CB8AC3E}">
        <p14:creationId xmlns:p14="http://schemas.microsoft.com/office/powerpoint/2010/main" val="739813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24128" y="505953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5000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Privacy Meter</a:t>
            </a:r>
            <a:r>
              <a:rPr lang="en-US" sz="5000" spc="97">
                <a:solidFill>
                  <a:srgbClr val="0D0D0D"/>
                </a:solidFill>
                <a:latin typeface="Tw Cen MT Condensed"/>
              </a:rPr>
              <a:t> with Limit</a:t>
            </a:r>
            <a:endParaRPr lang="en-US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AF1C519-A9D9-4F8A-BD15-7B84EFA55C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9" t="21698" r="2308" b="10849"/>
          <a:stretch/>
        </p:blipFill>
        <p:spPr>
          <a:xfrm>
            <a:off x="1150188" y="2012830"/>
            <a:ext cx="9976040" cy="6250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E74890A-7BDC-4FDD-AE3A-7F6CA6557A91}"/>
              </a:ext>
            </a:extLst>
          </p:cNvPr>
          <p:cNvSpPr/>
          <p:nvPr/>
        </p:nvSpPr>
        <p:spPr>
          <a:xfrm>
            <a:off x="1063924" y="1955320"/>
            <a:ext cx="10127633" cy="754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DF85A3D-CAA1-48A4-BCDB-76ED1EEE34E3}"/>
              </a:ext>
            </a:extLst>
          </p:cNvPr>
          <p:cNvSpPr>
            <a:spLocks noGrp="1"/>
          </p:cNvSpPr>
          <p:nvPr/>
        </p:nvSpPr>
        <p:spPr>
          <a:xfrm>
            <a:off x="1024128" y="2945718"/>
            <a:ext cx="9720073" cy="374351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100% (the full meter) is when all cells are fully open</a:t>
            </a:r>
          </a:p>
          <a:p>
            <a:r>
              <a:rPr lang="en-IN" dirty="0"/>
              <a:t>What is the </a:t>
            </a:r>
            <a:r>
              <a:rPr lang="en-IN" b="1" dirty="0">
                <a:solidFill>
                  <a:srgbClr val="C00000"/>
                </a:solidFill>
              </a:rPr>
              <a:t>solid red line on the meter</a:t>
            </a:r>
            <a:r>
              <a:rPr lang="en-IN" dirty="0"/>
              <a:t>?</a:t>
            </a:r>
          </a:p>
          <a:p>
            <a:pPr lvl="1"/>
            <a:r>
              <a:rPr lang="en-IN" dirty="0"/>
              <a:t>This is the </a:t>
            </a:r>
            <a:r>
              <a:rPr lang="en-IN" b="1" dirty="0">
                <a:solidFill>
                  <a:srgbClr val="C00000"/>
                </a:solidFill>
              </a:rPr>
              <a:t>maximum budget you have to spend (open up cells) per section</a:t>
            </a:r>
          </a:p>
          <a:p>
            <a:pPr lvl="2"/>
            <a:r>
              <a:rPr lang="en-IN" dirty="0"/>
              <a:t>You have multiple sections, and each section is given a budget</a:t>
            </a:r>
          </a:p>
          <a:p>
            <a:pPr lvl="1"/>
            <a:r>
              <a:rPr lang="en-IN" dirty="0"/>
              <a:t>You will not be able to open anything else after you reach the solid red line.</a:t>
            </a:r>
          </a:p>
          <a:p>
            <a:pPr lvl="1"/>
            <a:r>
              <a:rPr lang="en-IN" dirty="0"/>
              <a:t>If you reach the bar, then for the rest of the questions, you’ll have to make the best choice you can without opening anything else.</a:t>
            </a:r>
          </a:p>
          <a:p>
            <a:pPr lvl="1"/>
            <a:r>
              <a:rPr lang="en-IN" dirty="0"/>
              <a:t>Be careful to only open cells that you need to make your decision.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696167-965A-4E0F-9284-0766F825EE1D}"/>
              </a:ext>
            </a:extLst>
          </p:cNvPr>
          <p:cNvCxnSpPr/>
          <p:nvPr/>
        </p:nvCxnSpPr>
        <p:spPr>
          <a:xfrm>
            <a:off x="7121112" y="2329834"/>
            <a:ext cx="0" cy="22623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E4271B2-989C-4AD6-8C29-5046757F6BDF}"/>
              </a:ext>
            </a:extLst>
          </p:cNvPr>
          <p:cNvCxnSpPr/>
          <p:nvPr/>
        </p:nvCxnSpPr>
        <p:spPr>
          <a:xfrm flipH="1">
            <a:off x="7241085" y="467531"/>
            <a:ext cx="2477728" cy="180957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6" descr="A picture containing weapon, brass knucks&#10;&#10;Description generated with very high confidence">
            <a:extLst>
              <a:ext uri="{FF2B5EF4-FFF2-40B4-BE49-F238E27FC236}">
                <a16:creationId xmlns:a16="http://schemas.microsoft.com/office/drawing/2014/main" id="{8B996A35-B7DD-4ACC-8960-B48A1F6DF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369" y="2024896"/>
            <a:ext cx="911608" cy="23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44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24128" y="505953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5000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How should you budget</a:t>
            </a:r>
            <a:r>
              <a:rPr lang="en-US" sz="5000" spc="97">
                <a:solidFill>
                  <a:srgbClr val="0D0D0D"/>
                </a:solidFill>
                <a:latin typeface="Tw Cen MT Condensed"/>
              </a:rPr>
              <a:t>?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223288-1A75-400D-8CCF-E595762EC0A8}"/>
              </a:ext>
            </a:extLst>
          </p:cNvPr>
          <p:cNvSpPr>
            <a:spLocks noGrp="1"/>
          </p:cNvSpPr>
          <p:nvPr/>
        </p:nvSpPr>
        <p:spPr>
          <a:xfrm>
            <a:off x="1024128" y="2945718"/>
            <a:ext cx="9720073" cy="3743517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You have a total up to the solid red line to spend on answering </a:t>
            </a:r>
          </a:p>
          <a:p>
            <a:r>
              <a:rPr lang="en-IN" b="1" dirty="0">
                <a:solidFill>
                  <a:srgbClr val="C00000"/>
                </a:solidFill>
              </a:rPr>
              <a:t>all 36 questions over 6 pages that makes up one section</a:t>
            </a:r>
            <a:r>
              <a:rPr lang="en-IN" dirty="0">
                <a:solidFill>
                  <a:srgbClr val="C00000"/>
                </a:solidFill>
              </a:rPr>
              <a:t>.</a:t>
            </a:r>
          </a:p>
          <a:p>
            <a:endParaRPr lang="en-IN" dirty="0"/>
          </a:p>
          <a:p>
            <a:r>
              <a:rPr lang="en-IN" dirty="0"/>
              <a:t>So, try not to use all of it on the first page. </a:t>
            </a:r>
          </a:p>
          <a:p>
            <a:r>
              <a:rPr lang="en-IN" dirty="0"/>
              <a:t>Instead, try to spend roughly 1/6 on each page. 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8AA2BF1-3D42-46D9-A3FA-35A7212C1C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9" t="21698" r="2308" b="10849"/>
          <a:stretch/>
        </p:blipFill>
        <p:spPr>
          <a:xfrm>
            <a:off x="1105202" y="1859704"/>
            <a:ext cx="9976040" cy="6250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10A6320-FB2E-4FE6-8D0D-69BD0A9161EF}"/>
              </a:ext>
            </a:extLst>
          </p:cNvPr>
          <p:cNvSpPr/>
          <p:nvPr/>
        </p:nvSpPr>
        <p:spPr>
          <a:xfrm>
            <a:off x="1028981" y="1793029"/>
            <a:ext cx="10127633" cy="754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493603-DE06-4698-8311-E39AEF5E0E69}"/>
              </a:ext>
            </a:extLst>
          </p:cNvPr>
          <p:cNvCxnSpPr/>
          <p:nvPr/>
        </p:nvCxnSpPr>
        <p:spPr>
          <a:xfrm>
            <a:off x="7079008" y="2184469"/>
            <a:ext cx="0" cy="22623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4CBC9D-7D16-4BAD-816C-AAE79CC50ACE}"/>
              </a:ext>
            </a:extLst>
          </p:cNvPr>
          <p:cNvCxnSpPr>
            <a:cxnSpLocks/>
          </p:cNvCxnSpPr>
          <p:nvPr/>
        </p:nvCxnSpPr>
        <p:spPr>
          <a:xfrm>
            <a:off x="2435716" y="2196147"/>
            <a:ext cx="0" cy="23624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CDCAA5-8576-4AC9-A230-9646A25D2E85}"/>
              </a:ext>
            </a:extLst>
          </p:cNvPr>
          <p:cNvCxnSpPr>
            <a:cxnSpLocks/>
          </p:cNvCxnSpPr>
          <p:nvPr/>
        </p:nvCxnSpPr>
        <p:spPr>
          <a:xfrm>
            <a:off x="3354321" y="2196157"/>
            <a:ext cx="0" cy="23624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4370C5-5B15-44C4-B5F9-3DF384647725}"/>
              </a:ext>
            </a:extLst>
          </p:cNvPr>
          <p:cNvCxnSpPr>
            <a:cxnSpLocks/>
          </p:cNvCxnSpPr>
          <p:nvPr/>
        </p:nvCxnSpPr>
        <p:spPr>
          <a:xfrm>
            <a:off x="4183097" y="2186174"/>
            <a:ext cx="0" cy="23624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E446C2-68DA-4BEE-BBBC-CD1A3F80D271}"/>
              </a:ext>
            </a:extLst>
          </p:cNvPr>
          <p:cNvCxnSpPr>
            <a:cxnSpLocks/>
          </p:cNvCxnSpPr>
          <p:nvPr/>
        </p:nvCxnSpPr>
        <p:spPr>
          <a:xfrm>
            <a:off x="5061591" y="2186174"/>
            <a:ext cx="0" cy="23624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F181E3-37CD-4028-9235-B63D3319EB90}"/>
              </a:ext>
            </a:extLst>
          </p:cNvPr>
          <p:cNvCxnSpPr>
            <a:cxnSpLocks/>
          </p:cNvCxnSpPr>
          <p:nvPr/>
        </p:nvCxnSpPr>
        <p:spPr>
          <a:xfrm>
            <a:off x="6059686" y="2176192"/>
            <a:ext cx="0" cy="23624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6" descr="A picture containing weapon, brass knucks&#10;&#10;Description generated with very high confidence">
            <a:extLst>
              <a:ext uri="{FF2B5EF4-FFF2-40B4-BE49-F238E27FC236}">
                <a16:creationId xmlns:a16="http://schemas.microsoft.com/office/drawing/2014/main" id="{8776BEE8-9E4A-4442-AF8C-59E1E1B04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369" y="1887312"/>
            <a:ext cx="911608" cy="23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517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809" y="2561822"/>
            <a:ext cx="114318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Now try doing the same practice question again, this time paying attention to the meter</a:t>
            </a:r>
          </a:p>
        </p:txBody>
      </p:sp>
    </p:spTree>
    <p:extLst>
      <p:ext uri="{BB962C8B-B14F-4D97-AF65-F5344CB8AC3E}">
        <p14:creationId xmlns:p14="http://schemas.microsoft.com/office/powerpoint/2010/main" val="1729321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24128" y="505953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5000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Start of Section</a:t>
            </a:r>
            <a:r>
              <a:rPr lang="en-US" sz="5000" spc="97">
                <a:solidFill>
                  <a:srgbClr val="0D0D0D"/>
                </a:solidFill>
                <a:latin typeface="Tw Cen MT Condensed"/>
              </a:rPr>
              <a:t> 1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B07FB7-A9F5-4250-B3B6-FB0261E7263F}"/>
              </a:ext>
            </a:extLst>
          </p:cNvPr>
          <p:cNvSpPr>
            <a:spLocks noGrp="1"/>
          </p:cNvSpPr>
          <p:nvPr/>
        </p:nvSpPr>
        <p:spPr>
          <a:xfrm>
            <a:off x="1024128" y="2076450"/>
            <a:ext cx="10742158" cy="4560888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/>
              <a:t>Now you are ready for the main questions!</a:t>
            </a:r>
          </a:p>
          <a:p>
            <a:r>
              <a:rPr lang="en-IN" sz="2800"/>
              <a:t>Don't be careless about opening cells, but don't be too cautious about it either. So long as you only open up what you need, you will be fine. </a:t>
            </a:r>
          </a:p>
          <a:p>
            <a:r>
              <a:rPr lang="en-IN" sz="2800" b="1">
                <a:solidFill>
                  <a:srgbClr val="C00000"/>
                </a:solidFill>
              </a:rPr>
              <a:t>Remember the person who gets the MAXIMUM ANSWERS RIGHT WHILE OPENING UP RELEVANT CELLS WINS!</a:t>
            </a:r>
            <a:endParaRPr lang="en-US" sz="2800" b="1">
              <a:solidFill>
                <a:srgbClr val="C00000"/>
              </a:solidFill>
            </a:endParaRPr>
          </a:p>
          <a:p>
            <a:r>
              <a:rPr lang="en-IN" sz="2800"/>
              <a:t>You will be linking pairs from two voter registry sources 4 years apart (April 2013 and March 2017) in one US county of </a:t>
            </a:r>
            <a:r>
              <a:rPr lang="en-IN" sz="2800">
                <a:solidFill>
                  <a:srgbClr val="C00000"/>
                </a:solidFill>
              </a:rPr>
              <a:t>population size approximately 1 million</a:t>
            </a:r>
            <a:r>
              <a:rPr lang="en-IN" sz="2800"/>
              <a:t>.  </a:t>
            </a:r>
          </a:p>
          <a:p>
            <a:r>
              <a:rPr lang="en-IN" sz="2800">
                <a:solidFill>
                  <a:srgbClr val="000000"/>
                </a:solidFill>
              </a:rPr>
              <a:t>Click on the </a:t>
            </a:r>
            <a:r>
              <a:rPr lang="en-IN" sz="2800">
                <a:solidFill>
                  <a:srgbClr val="C00000"/>
                </a:solidFill>
              </a:rPr>
              <a:t>Next</a:t>
            </a:r>
            <a:r>
              <a:rPr lang="en-IN" sz="2800">
                <a:solidFill>
                  <a:srgbClr val="000000"/>
                </a:solidFill>
              </a:rPr>
              <a:t> button when you are ready to start.</a:t>
            </a:r>
          </a:p>
          <a:p>
            <a:endParaRPr lang="en-IN" sz="2800" b="1"/>
          </a:p>
          <a:p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18436789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024199" y="585359"/>
            <a:ext cx="10785535" cy="189021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97" dirty="0" smtClean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Now we will combine the different modes to a </a:t>
            </a:r>
            <a:r>
              <a:rPr lang="en-US" sz="4000" b="0" strike="noStrike" spc="97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clickable interface</a:t>
            </a:r>
            <a:endParaRPr lang="en-US" sz="4000" b="0" strike="noStrike" spc="97" dirty="0" smtClean="0">
              <a:solidFill>
                <a:srgbClr val="0D0D0D"/>
              </a:solidFill>
              <a:uFill>
                <a:solidFill>
                  <a:srgbClr val="FFFFFF"/>
                </a:solidFill>
              </a:uFill>
              <a:latin typeface="Tw Cen MT Condensed"/>
            </a:endParaRPr>
          </a:p>
          <a:p>
            <a:pPr>
              <a:lnSpc>
                <a:spcPct val="100000"/>
              </a:lnSpc>
            </a:pPr>
            <a:r>
              <a:rPr lang="en-US" sz="4000" spc="97" dirty="0" smtClean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This is the </a:t>
            </a:r>
            <a:r>
              <a:rPr lang="en-US" sz="4000" u="sng" spc="97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w Cen MT Condensed"/>
              </a:rPr>
              <a:t>Privacy Preserving Interactive RL (PPIRL) Framework</a:t>
            </a:r>
            <a:endParaRPr lang="en-US" sz="4000" u="sng" spc="97" dirty="0" smtClean="0">
              <a:solidFill>
                <a:srgbClr val="0D0D0D"/>
              </a:solidFill>
              <a:uFill>
                <a:solidFill>
                  <a:srgbClr val="C00000"/>
                </a:solidFill>
              </a:uFill>
              <a:latin typeface="Tw Cen MT Condensed"/>
            </a:endParaRPr>
          </a:p>
        </p:txBody>
      </p:sp>
      <p:sp>
        <p:nvSpPr>
          <p:cNvPr id="32" name="TextShape 2"/>
          <p:cNvSpPr txBox="1"/>
          <p:nvPr/>
        </p:nvSpPr>
        <p:spPr>
          <a:xfrm>
            <a:off x="1024199" y="247557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400" spc="97" dirty="0">
                <a:uFill>
                  <a:solidFill>
                    <a:srgbClr val="FFFFFF"/>
                  </a:solidFill>
                </a:uFill>
                <a:latin typeface="Tw Cen MT Condensed"/>
              </a:rPr>
              <a:t>One or Two clicks will open the cell so you can see more when you need to.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33" name="Content Placeholder 3"/>
          <p:cNvPicPr/>
          <p:nvPr/>
        </p:nvPicPr>
        <p:blipFill>
          <a:blip r:embed="rId2"/>
          <a:srcRect l="42553" t="7751" r="46440" b="62721"/>
          <a:stretch/>
        </p:blipFill>
        <p:spPr>
          <a:xfrm>
            <a:off x="4651310" y="4622729"/>
            <a:ext cx="1045080" cy="814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" name="Picture 24"/>
          <p:cNvPicPr/>
          <p:nvPr/>
        </p:nvPicPr>
        <p:blipFill>
          <a:blip r:embed="rId3"/>
          <a:srcRect l="42551" t="7319" r="47239" b="68621"/>
          <a:stretch/>
        </p:blipFill>
        <p:spPr>
          <a:xfrm>
            <a:off x="2249668" y="4556055"/>
            <a:ext cx="1059840" cy="862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26"/>
          <p:cNvPicPr/>
          <p:nvPr/>
        </p:nvPicPr>
        <p:blipFill>
          <a:blip r:embed="rId3"/>
          <a:srcRect l="42803" t="72967" r="45326" b="3594"/>
          <a:stretch/>
        </p:blipFill>
        <p:spPr>
          <a:xfrm>
            <a:off x="6936803" y="4565579"/>
            <a:ext cx="1133280" cy="772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6" name="CustomShape 3"/>
          <p:cNvSpPr/>
          <p:nvPr/>
        </p:nvSpPr>
        <p:spPr>
          <a:xfrm>
            <a:off x="3688198" y="4908477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7" name="Picture 9"/>
          <p:cNvPicPr/>
          <p:nvPr/>
        </p:nvPicPr>
        <p:blipFill>
          <a:blip r:embed="rId4"/>
          <a:stretch/>
        </p:blipFill>
        <p:spPr>
          <a:xfrm>
            <a:off x="3716779" y="4556055"/>
            <a:ext cx="625320" cy="456480"/>
          </a:xfrm>
          <a:prstGeom prst="rect">
            <a:avLst/>
          </a:prstGeom>
          <a:ln>
            <a:noFill/>
          </a:ln>
        </p:spPr>
      </p:pic>
      <p:sp>
        <p:nvSpPr>
          <p:cNvPr id="38" name="CustomShape 3"/>
          <p:cNvSpPr/>
          <p:nvPr/>
        </p:nvSpPr>
        <p:spPr>
          <a:xfrm>
            <a:off x="5946028" y="4841804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9" name="Picture 9"/>
          <p:cNvPicPr/>
          <p:nvPr/>
        </p:nvPicPr>
        <p:blipFill>
          <a:blip r:embed="rId4"/>
          <a:stretch/>
        </p:blipFill>
        <p:spPr>
          <a:xfrm>
            <a:off x="5974607" y="4489380"/>
            <a:ext cx="625320" cy="456480"/>
          </a:xfrm>
          <a:prstGeom prst="rect">
            <a:avLst/>
          </a:prstGeom>
          <a:ln>
            <a:noFill/>
          </a:ln>
        </p:spPr>
      </p:pic>
      <p:pic>
        <p:nvPicPr>
          <p:cNvPr id="40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12DE34-2C9D-4BAC-9B63-49A3D0888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1286" y="5728266"/>
            <a:ext cx="1018961" cy="8843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1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2B94C0E-BE3A-4289-A856-F6EA25057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1387" y="5742644"/>
            <a:ext cx="980597" cy="8708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2" name="Picture 6" descr="A close up of a person&#10;&#10;Description generated with high confidence">
            <a:extLst>
              <a:ext uri="{FF2B5EF4-FFF2-40B4-BE49-F238E27FC236}">
                <a16:creationId xmlns:a16="http://schemas.microsoft.com/office/drawing/2014/main" id="{4D92498A-B065-4DA0-8E16-046D90EA1B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4716" y="5742644"/>
            <a:ext cx="1008195" cy="879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3" name="CustomShape 3">
            <a:extLst>
              <a:ext uri="{FF2B5EF4-FFF2-40B4-BE49-F238E27FC236}">
                <a16:creationId xmlns:a16="http://schemas.microsoft.com/office/drawing/2014/main" id="{217D1EC7-A34C-4AB5-AEA4-15CE24FE99BE}"/>
              </a:ext>
            </a:extLst>
          </p:cNvPr>
          <p:cNvSpPr/>
          <p:nvPr/>
        </p:nvSpPr>
        <p:spPr>
          <a:xfrm>
            <a:off x="3657599" y="6085545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Picture 9">
            <a:extLst>
              <a:ext uri="{FF2B5EF4-FFF2-40B4-BE49-F238E27FC236}">
                <a16:creationId xmlns:a16="http://schemas.microsoft.com/office/drawing/2014/main" id="{2C78601F-129F-4B5D-A7C5-D197B7B3DA1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695699" y="5742645"/>
            <a:ext cx="625320" cy="456480"/>
          </a:xfrm>
          <a:prstGeom prst="rect">
            <a:avLst/>
          </a:prstGeom>
          <a:ln>
            <a:noFill/>
          </a:ln>
        </p:spPr>
      </p:pic>
      <p:sp>
        <p:nvSpPr>
          <p:cNvPr id="45" name="CustomShape 3">
            <a:extLst>
              <a:ext uri="{FF2B5EF4-FFF2-40B4-BE49-F238E27FC236}">
                <a16:creationId xmlns:a16="http://schemas.microsoft.com/office/drawing/2014/main" id="{A0B6913B-3B9C-4B81-BEE0-92C6FCF77552}"/>
              </a:ext>
            </a:extLst>
          </p:cNvPr>
          <p:cNvSpPr/>
          <p:nvPr/>
        </p:nvSpPr>
        <p:spPr>
          <a:xfrm>
            <a:off x="5915024" y="6028395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9">
            <a:extLst>
              <a:ext uri="{FF2B5EF4-FFF2-40B4-BE49-F238E27FC236}">
                <a16:creationId xmlns:a16="http://schemas.microsoft.com/office/drawing/2014/main" id="{0CA0B9F3-E768-4875-A608-45277E5E98C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943599" y="5666445"/>
            <a:ext cx="625320" cy="456480"/>
          </a:xfrm>
          <a:prstGeom prst="rect">
            <a:avLst/>
          </a:prstGeom>
          <a:ln>
            <a:noFill/>
          </a:ln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703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24128" y="505953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5000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Start of Section</a:t>
            </a:r>
            <a:r>
              <a:rPr lang="en-US" sz="5000" spc="97">
                <a:solidFill>
                  <a:srgbClr val="0D0D0D"/>
                </a:solidFill>
                <a:latin typeface="Tw Cen MT Condensed"/>
              </a:rPr>
              <a:t> 1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B07FB7-A9F5-4250-B3B6-FB0261E7263F}"/>
              </a:ext>
            </a:extLst>
          </p:cNvPr>
          <p:cNvSpPr>
            <a:spLocks noGrp="1"/>
          </p:cNvSpPr>
          <p:nvPr/>
        </p:nvSpPr>
        <p:spPr>
          <a:xfrm>
            <a:off x="1024128" y="2076450"/>
            <a:ext cx="10742158" cy="4560888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/>
              <a:t>Now you are ready for the main questions!</a:t>
            </a:r>
          </a:p>
          <a:p>
            <a:r>
              <a:rPr lang="en-IN" sz="2800"/>
              <a:t>You will be linking pairs from two voter registry sources 4 years apart (April 2013 and March 2017) in one US county of </a:t>
            </a:r>
            <a:r>
              <a:rPr lang="en-IN" sz="2800">
                <a:solidFill>
                  <a:srgbClr val="C00000"/>
                </a:solidFill>
              </a:rPr>
              <a:t>population size approximately 1 million</a:t>
            </a:r>
            <a:r>
              <a:rPr lang="en-IN" sz="2800"/>
              <a:t>.  </a:t>
            </a:r>
          </a:p>
          <a:p>
            <a:r>
              <a:rPr lang="en-IN" sz="2800">
                <a:solidFill>
                  <a:srgbClr val="000000"/>
                </a:solidFill>
              </a:rPr>
              <a:t>Click on the </a:t>
            </a:r>
            <a:r>
              <a:rPr lang="en-IN" sz="2800">
                <a:solidFill>
                  <a:srgbClr val="C00000"/>
                </a:solidFill>
              </a:rPr>
              <a:t>Next</a:t>
            </a:r>
            <a:r>
              <a:rPr lang="en-IN" sz="2800">
                <a:solidFill>
                  <a:srgbClr val="000000"/>
                </a:solidFill>
              </a:rPr>
              <a:t> button when you are ready to start.</a:t>
            </a:r>
          </a:p>
          <a:p>
            <a:endParaRPr lang="en-IN" sz="2800" b="1"/>
          </a:p>
          <a:p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23415800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</a:t>
            </a:r>
            <a:r>
              <a:rPr lang="en-US" dirty="0">
                <a:solidFill>
                  <a:srgbClr val="0D0D0D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945718"/>
            <a:ext cx="9720073" cy="3743517"/>
          </a:xfrm>
        </p:spPr>
        <p:txBody>
          <a:bodyPr>
            <a:normAutofit/>
          </a:bodyPr>
          <a:lstStyle/>
          <a:p>
            <a:r>
              <a:rPr lang="en-IN" dirty="0"/>
              <a:t>In this section, you will go through an indefinite number of pages, thus the budget is limited per page.</a:t>
            </a:r>
          </a:p>
          <a:p>
            <a:r>
              <a:rPr lang="en-IN" dirty="0"/>
              <a:t>Thus, the budget will not be accumulative.</a:t>
            </a:r>
          </a:p>
          <a:p>
            <a:r>
              <a:rPr lang="en-IN" dirty="0"/>
              <a:t>You will get a fresh budget on each page.</a:t>
            </a:r>
          </a:p>
        </p:txBody>
      </p:sp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77910C7-DA1E-4AC8-878A-FF242C5404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9" t="21698" r="2308" b="10849"/>
          <a:stretch/>
        </p:blipFill>
        <p:spPr>
          <a:xfrm>
            <a:off x="1009511" y="1954214"/>
            <a:ext cx="9976040" cy="6250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1873D11-1C47-4083-A816-302C6D4B3DFC}"/>
              </a:ext>
            </a:extLst>
          </p:cNvPr>
          <p:cNvSpPr/>
          <p:nvPr/>
        </p:nvSpPr>
        <p:spPr>
          <a:xfrm>
            <a:off x="923247" y="1896705"/>
            <a:ext cx="10127633" cy="754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0A0234-F98F-44AF-9A11-3C8D59DF5872}"/>
              </a:ext>
            </a:extLst>
          </p:cNvPr>
          <p:cNvCxnSpPr/>
          <p:nvPr/>
        </p:nvCxnSpPr>
        <p:spPr>
          <a:xfrm>
            <a:off x="6980437" y="2271219"/>
            <a:ext cx="0" cy="22623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6" descr="A picture containing weapon, brass knucks&#10;&#10;Description generated with very high confidence">
            <a:extLst>
              <a:ext uri="{FF2B5EF4-FFF2-40B4-BE49-F238E27FC236}">
                <a16:creationId xmlns:a16="http://schemas.microsoft.com/office/drawing/2014/main" id="{FE5A73B1-91E7-4D68-9727-EBA67C9ED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536" y="1971981"/>
            <a:ext cx="911608" cy="23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6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0963433" cy="14996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cap="none" spc="97" dirty="0" smtClean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Arial Narrow" panose="020B0606020202030204" pitchFamily="34" charset="0"/>
                <a:cs typeface="Arial" panose="020B0604020202020204" pitchFamily="34" charset="0"/>
              </a:rPr>
              <a:t>Now we will combine the different modes into </a:t>
            </a:r>
            <a:r>
              <a:rPr lang="en-US" sz="2800" cap="none" spc="97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Narrow" panose="020B0606020202030204" pitchFamily="34" charset="0"/>
                <a:cs typeface="Arial" panose="020B0604020202020204" pitchFamily="34" charset="0"/>
              </a:rPr>
              <a:t>one clickable interface</a:t>
            </a:r>
            <a:r>
              <a:rPr lang="en-US" sz="2800" cap="none" spc="97" dirty="0" smtClean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Arial Narrow" panose="020B0606020202030204" pitchFamily="34" charset="0"/>
                <a:cs typeface="Arial" panose="020B0604020202020204" pitchFamily="34" charset="0"/>
              </a:rPr>
              <a:t/>
            </a:r>
            <a:br>
              <a:rPr lang="en-US" sz="2800" cap="none" spc="97" dirty="0" smtClean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sz="2800" cap="none" spc="97" dirty="0" smtClean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Arial Narrow" panose="020B0606020202030204" pitchFamily="34" charset="0"/>
                <a:cs typeface="Arial" panose="020B0604020202020204" pitchFamily="34" charset="0"/>
              </a:rPr>
              <a:t>This is </a:t>
            </a:r>
            <a:r>
              <a:rPr lang="en-US" sz="2800" cap="none" spc="97" dirty="0" smtClean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Arial Narrow" panose="020B0606020202030204" pitchFamily="34" charset="0"/>
                <a:cs typeface="Arial" panose="020B0604020202020204" pitchFamily="34" charset="0"/>
              </a:rPr>
              <a:t>called the </a:t>
            </a:r>
            <a:r>
              <a:rPr lang="en-US" sz="2800" b="1" u="sng" cap="none" spc="97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Narrow" panose="020B0606020202030204" pitchFamily="34" charset="0"/>
                <a:cs typeface="Arial" panose="020B0604020202020204" pitchFamily="34" charset="0"/>
              </a:rPr>
              <a:t>Privacy Preserving Interactive RL (PPIRL) Framework</a:t>
            </a:r>
            <a:endParaRPr lang="en-US" sz="2000" b="1" cap="none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or Two clicks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open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cells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you can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more when you need to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But, you will not see much if you do not need to.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3"/>
          <p:cNvPicPr/>
          <p:nvPr/>
        </p:nvPicPr>
        <p:blipFill>
          <a:blip r:embed="rId2"/>
          <a:srcRect l="42553" t="7751" r="46440" b="62721"/>
          <a:stretch/>
        </p:blipFill>
        <p:spPr>
          <a:xfrm>
            <a:off x="5537612" y="5696208"/>
            <a:ext cx="1045080" cy="814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24"/>
          <p:cNvPicPr/>
          <p:nvPr/>
        </p:nvPicPr>
        <p:blipFill>
          <a:blip r:embed="rId3"/>
          <a:srcRect l="42551" t="7319" r="47239" b="68621"/>
          <a:stretch/>
        </p:blipFill>
        <p:spPr>
          <a:xfrm>
            <a:off x="3135970" y="5629534"/>
            <a:ext cx="1059840" cy="862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26"/>
          <p:cNvPicPr/>
          <p:nvPr/>
        </p:nvPicPr>
        <p:blipFill>
          <a:blip r:embed="rId3"/>
          <a:srcRect l="42803" t="72967" r="45326" b="3594"/>
          <a:stretch/>
        </p:blipFill>
        <p:spPr>
          <a:xfrm>
            <a:off x="7823105" y="5639058"/>
            <a:ext cx="1133280" cy="772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ustomShape 3"/>
          <p:cNvSpPr/>
          <p:nvPr/>
        </p:nvSpPr>
        <p:spPr>
          <a:xfrm>
            <a:off x="4574500" y="5981956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9"/>
          <p:cNvPicPr/>
          <p:nvPr/>
        </p:nvPicPr>
        <p:blipFill>
          <a:blip r:embed="rId4"/>
          <a:stretch/>
        </p:blipFill>
        <p:spPr>
          <a:xfrm>
            <a:off x="4603081" y="5629534"/>
            <a:ext cx="625320" cy="456480"/>
          </a:xfrm>
          <a:prstGeom prst="rect">
            <a:avLst/>
          </a:prstGeom>
          <a:ln>
            <a:noFill/>
          </a:ln>
        </p:spPr>
      </p:pic>
      <p:sp>
        <p:nvSpPr>
          <p:cNvPr id="12" name="CustomShape 3"/>
          <p:cNvSpPr/>
          <p:nvPr/>
        </p:nvSpPr>
        <p:spPr>
          <a:xfrm>
            <a:off x="6832330" y="5915283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" name="Picture 9"/>
          <p:cNvPicPr/>
          <p:nvPr/>
        </p:nvPicPr>
        <p:blipFill>
          <a:blip r:embed="rId4"/>
          <a:stretch/>
        </p:blipFill>
        <p:spPr>
          <a:xfrm>
            <a:off x="6860909" y="5562859"/>
            <a:ext cx="625320" cy="456480"/>
          </a:xfrm>
          <a:prstGeom prst="rect">
            <a:avLst/>
          </a:prstGeom>
          <a:ln>
            <a:noFill/>
          </a:ln>
        </p:spPr>
      </p:pic>
      <p:pic>
        <p:nvPicPr>
          <p:cNvPr id="21" name="Content Placeholder 3"/>
          <p:cNvPicPr/>
          <p:nvPr/>
        </p:nvPicPr>
        <p:blipFill>
          <a:blip r:embed="rId2"/>
          <a:srcRect l="27318" t="72096" r="64510" b="3962"/>
          <a:stretch/>
        </p:blipFill>
        <p:spPr>
          <a:xfrm>
            <a:off x="3135970" y="3941851"/>
            <a:ext cx="993240" cy="84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Picture 6"/>
          <p:cNvPicPr/>
          <p:nvPr/>
        </p:nvPicPr>
        <p:blipFill>
          <a:blip r:embed="rId5"/>
          <a:srcRect l="27306" t="67607" r="64554" b="4941"/>
          <a:stretch/>
        </p:blipFill>
        <p:spPr>
          <a:xfrm>
            <a:off x="7823105" y="4035492"/>
            <a:ext cx="891960" cy="8651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CustomShape 3"/>
          <p:cNvSpPr/>
          <p:nvPr/>
        </p:nvSpPr>
        <p:spPr>
          <a:xfrm>
            <a:off x="4510810" y="4137861"/>
            <a:ext cx="3124641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" name="Picture 9"/>
          <p:cNvPicPr/>
          <p:nvPr/>
        </p:nvPicPr>
        <p:blipFill>
          <a:blip r:embed="rId4"/>
          <a:stretch/>
        </p:blipFill>
        <p:spPr>
          <a:xfrm>
            <a:off x="5747492" y="3708453"/>
            <a:ext cx="625320" cy="456480"/>
          </a:xfrm>
          <a:prstGeom prst="rect">
            <a:avLst/>
          </a:prstGeom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5556547" y="3309083"/>
            <a:ext cx="37497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Click 1                         No more clicks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10810" y="5181442"/>
            <a:ext cx="48157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Click 1                 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Click 2     No more clicks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55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024199" y="585359"/>
            <a:ext cx="10785535" cy="189021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97" dirty="0" smtClean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Now we will combine the different modes to a </a:t>
            </a:r>
            <a:r>
              <a:rPr lang="en-US" sz="4000" b="0" strike="noStrike" spc="97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clickable interface</a:t>
            </a:r>
            <a:endParaRPr lang="en-US" sz="4000" b="0" strike="noStrike" spc="97" dirty="0" smtClean="0">
              <a:solidFill>
                <a:srgbClr val="0D0D0D"/>
              </a:solidFill>
              <a:uFill>
                <a:solidFill>
                  <a:srgbClr val="FFFFFF"/>
                </a:solidFill>
              </a:uFill>
              <a:latin typeface="Tw Cen MT Condensed"/>
            </a:endParaRPr>
          </a:p>
          <a:p>
            <a:pPr>
              <a:lnSpc>
                <a:spcPct val="100000"/>
              </a:lnSpc>
            </a:pPr>
            <a:r>
              <a:rPr lang="en-US" sz="4000" spc="97" dirty="0" smtClean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This is the </a:t>
            </a:r>
            <a:r>
              <a:rPr lang="en-US" sz="4000" u="sng" spc="97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w Cen MT Condensed"/>
              </a:rPr>
              <a:t>Privacy Preserving Interactive RL (PPIRL) Framework</a:t>
            </a:r>
            <a:endParaRPr lang="en-US" sz="4000" u="sng" spc="97" dirty="0" smtClean="0">
              <a:solidFill>
                <a:srgbClr val="0D0D0D"/>
              </a:solidFill>
              <a:uFill>
                <a:solidFill>
                  <a:srgbClr val="C00000"/>
                </a:solidFill>
              </a:uFill>
              <a:latin typeface="Tw Cen MT Condensed"/>
            </a:endParaRPr>
          </a:p>
        </p:txBody>
      </p:sp>
      <p:sp>
        <p:nvSpPr>
          <p:cNvPr id="32" name="TextShape 2"/>
          <p:cNvSpPr txBox="1"/>
          <p:nvPr/>
        </p:nvSpPr>
        <p:spPr>
          <a:xfrm>
            <a:off x="1024199" y="247557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400" spc="97" dirty="0" smtClean="0">
                <a:uFill>
                  <a:solidFill>
                    <a:srgbClr val="FFFFFF"/>
                  </a:solidFill>
                </a:uFill>
                <a:latin typeface="Tw Cen MT Condensed"/>
              </a:rPr>
              <a:t>One or Two clicks will open the cell so you can see more when you need to.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41286" y="4489380"/>
            <a:ext cx="5828797" cy="2132579"/>
            <a:chOff x="2241286" y="4489380"/>
            <a:chExt cx="5828797" cy="2132579"/>
          </a:xfrm>
        </p:grpSpPr>
        <p:pic>
          <p:nvPicPr>
            <p:cNvPr id="33" name="Content Placeholder 3"/>
            <p:cNvPicPr/>
            <p:nvPr/>
          </p:nvPicPr>
          <p:blipFill>
            <a:blip r:embed="rId2"/>
            <a:srcRect l="42553" t="7751" r="46440" b="62721"/>
            <a:stretch/>
          </p:blipFill>
          <p:spPr>
            <a:xfrm>
              <a:off x="4651310" y="4622729"/>
              <a:ext cx="1045080" cy="81432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34" name="Picture 24"/>
            <p:cNvPicPr/>
            <p:nvPr/>
          </p:nvPicPr>
          <p:blipFill>
            <a:blip r:embed="rId3"/>
            <a:srcRect l="42551" t="7319" r="47239" b="68621"/>
            <a:stretch/>
          </p:blipFill>
          <p:spPr>
            <a:xfrm>
              <a:off x="2249668" y="4556055"/>
              <a:ext cx="1059840" cy="86256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35" name="Picture 26"/>
            <p:cNvPicPr/>
            <p:nvPr/>
          </p:nvPicPr>
          <p:blipFill>
            <a:blip r:embed="rId3"/>
            <a:srcRect l="42803" t="72967" r="45326" b="3594"/>
            <a:stretch/>
          </p:blipFill>
          <p:spPr>
            <a:xfrm>
              <a:off x="6936803" y="4565579"/>
              <a:ext cx="1133280" cy="77256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6" name="CustomShape 3"/>
            <p:cNvSpPr/>
            <p:nvPr/>
          </p:nvSpPr>
          <p:spPr>
            <a:xfrm>
              <a:off x="3688198" y="4908477"/>
              <a:ext cx="803121" cy="483840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pic>
          <p:nvPicPr>
            <p:cNvPr id="37" name="Picture 9"/>
            <p:cNvPicPr/>
            <p:nvPr/>
          </p:nvPicPr>
          <p:blipFill>
            <a:blip r:embed="rId4"/>
            <a:stretch/>
          </p:blipFill>
          <p:spPr>
            <a:xfrm>
              <a:off x="3716779" y="4556055"/>
              <a:ext cx="625320" cy="456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8" name="CustomShape 3"/>
            <p:cNvSpPr/>
            <p:nvPr/>
          </p:nvSpPr>
          <p:spPr>
            <a:xfrm>
              <a:off x="5946028" y="4841804"/>
              <a:ext cx="803121" cy="48384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9" name="Picture 9"/>
            <p:cNvPicPr/>
            <p:nvPr/>
          </p:nvPicPr>
          <p:blipFill>
            <a:blip r:embed="rId4"/>
            <a:stretch/>
          </p:blipFill>
          <p:spPr>
            <a:xfrm>
              <a:off x="5974607" y="4489380"/>
              <a:ext cx="625320" cy="45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0" name="Picture 2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F312DE34-2C9D-4BAC-9B63-49A3D0888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41286" y="5728266"/>
              <a:ext cx="1018961" cy="88437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1" name="Picture 4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72B94C0E-BE3A-4289-A856-F6EA25057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11387" y="5742644"/>
              <a:ext cx="980597" cy="87081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2" name="Picture 6" descr="A close up of a person&#10;&#10;Description generated with high confidence">
              <a:extLst>
                <a:ext uri="{FF2B5EF4-FFF2-40B4-BE49-F238E27FC236}">
                  <a16:creationId xmlns:a16="http://schemas.microsoft.com/office/drawing/2014/main" id="{4D92498A-B065-4DA0-8E16-046D90EA1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24716" y="5742644"/>
              <a:ext cx="1008195" cy="87931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3" name="CustomShape 3">
              <a:extLst>
                <a:ext uri="{FF2B5EF4-FFF2-40B4-BE49-F238E27FC236}">
                  <a16:creationId xmlns:a16="http://schemas.microsoft.com/office/drawing/2014/main" id="{217D1EC7-A34C-4AB5-AEA4-15CE24FE99BE}"/>
                </a:ext>
              </a:extLst>
            </p:cNvPr>
            <p:cNvSpPr/>
            <p:nvPr/>
          </p:nvSpPr>
          <p:spPr>
            <a:xfrm>
              <a:off x="3657599" y="6085545"/>
              <a:ext cx="803121" cy="48384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44" name="Picture 9">
              <a:extLst>
                <a:ext uri="{FF2B5EF4-FFF2-40B4-BE49-F238E27FC236}">
                  <a16:creationId xmlns:a16="http://schemas.microsoft.com/office/drawing/2014/main" id="{2C78601F-129F-4B5D-A7C5-D197B7B3DA12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3695699" y="5742645"/>
              <a:ext cx="625320" cy="456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5" name="CustomShape 3">
              <a:extLst>
                <a:ext uri="{FF2B5EF4-FFF2-40B4-BE49-F238E27FC236}">
                  <a16:creationId xmlns:a16="http://schemas.microsoft.com/office/drawing/2014/main" id="{A0B6913B-3B9C-4B81-BEE0-92C6FCF77552}"/>
                </a:ext>
              </a:extLst>
            </p:cNvPr>
            <p:cNvSpPr/>
            <p:nvPr/>
          </p:nvSpPr>
          <p:spPr>
            <a:xfrm>
              <a:off x="5915024" y="6028395"/>
              <a:ext cx="803121" cy="48384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46" name="Picture 9">
              <a:extLst>
                <a:ext uri="{FF2B5EF4-FFF2-40B4-BE49-F238E27FC236}">
                  <a16:creationId xmlns:a16="http://schemas.microsoft.com/office/drawing/2014/main" id="{0CA0B9F3-E768-4875-A608-45277E5E98C4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5943599" y="5666445"/>
              <a:ext cx="625320" cy="45648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2437044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000" b="0" strike="noStrike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Interactive On-Demand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10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That was hard, wasn't it?</a:t>
            </a:r>
          </a:p>
          <a:p>
            <a:pPr marL="91440" indent="-91080">
              <a:lnSpc>
                <a:spcPct val="10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Sometimes, data masking can hide data that might be essential for record linkage. 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What</a:t>
            </a:r>
            <a:r>
              <a:rPr lang="ko-KR" alt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 </a:t>
            </a:r>
            <a:r>
              <a:rPr lang="en-US" sz="2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you could open up the masked data as</a:t>
            </a:r>
            <a:r>
              <a:rPr lang="ko-KR" altLang="en-US" sz="2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2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you need to see more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?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Over the next few pages, we will walk you through an interactive on-demand interface for record linkage.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Video on clickable interface</a:t>
            </a:r>
          </a:p>
        </p:txBody>
      </p:sp>
    </p:spTree>
    <p:extLst>
      <p:ext uri="{BB962C8B-B14F-4D97-AF65-F5344CB8AC3E}">
        <p14:creationId xmlns:p14="http://schemas.microsoft.com/office/powerpoint/2010/main" val="99447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000" b="0" strike="noStrike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More Information with One Click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Did you pay attention to how cells were clicked open? 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 cells that are </a:t>
            </a:r>
            <a:r>
              <a:rPr lang="en-US" sz="22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completely identical 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or</a:t>
            </a:r>
            <a:r>
              <a:rPr lang="en-US" sz="22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completely different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</a:t>
            </a:r>
          </a:p>
          <a:p>
            <a:pPr marL="548640" lvl="1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all the contents will be </a:t>
            </a:r>
            <a:r>
              <a:rPr lang="en-US" sz="22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fully opened in one click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.</a:t>
            </a:r>
          </a:p>
          <a:p>
            <a:pPr>
              <a:lnSpc>
                <a:spcPct val="90000"/>
              </a:lnSpc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26" name="Content Placeholder 3"/>
          <p:cNvPicPr/>
          <p:nvPr/>
        </p:nvPicPr>
        <p:blipFill>
          <a:blip r:embed="rId2"/>
          <a:srcRect l="27318" t="72096" r="64510" b="3962"/>
          <a:stretch/>
        </p:blipFill>
        <p:spPr>
          <a:xfrm>
            <a:off x="3991171" y="3871156"/>
            <a:ext cx="993240" cy="84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7" name="Picture 6"/>
          <p:cNvPicPr/>
          <p:nvPr/>
        </p:nvPicPr>
        <p:blipFill>
          <a:blip r:embed="rId3"/>
          <a:srcRect l="27306" t="67607" r="64554" b="4941"/>
          <a:stretch/>
        </p:blipFill>
        <p:spPr>
          <a:xfrm>
            <a:off x="6494306" y="3842401"/>
            <a:ext cx="891960" cy="8651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8" name="CustomShape 3"/>
          <p:cNvSpPr/>
          <p:nvPr/>
        </p:nvSpPr>
        <p:spPr>
          <a:xfrm>
            <a:off x="5366011" y="4067166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9" name="Picture 9"/>
          <p:cNvPicPr/>
          <p:nvPr/>
        </p:nvPicPr>
        <p:blipFill>
          <a:blip r:embed="rId4"/>
          <a:stretch/>
        </p:blipFill>
        <p:spPr>
          <a:xfrm>
            <a:off x="5396252" y="3714369"/>
            <a:ext cx="625320" cy="456480"/>
          </a:xfrm>
          <a:prstGeom prst="rect">
            <a:avLst/>
          </a:prstGeom>
          <a:ln>
            <a:noFill/>
          </a:ln>
        </p:spPr>
      </p:pic>
      <p:pic>
        <p:nvPicPr>
          <p:cNvPr id="130" name="Content Placeholder 3"/>
          <p:cNvPicPr/>
          <p:nvPr/>
        </p:nvPicPr>
        <p:blipFill>
          <a:blip r:embed="rId2"/>
          <a:srcRect l="27737" t="7936" r="62304" b="62721"/>
          <a:stretch/>
        </p:blipFill>
        <p:spPr>
          <a:xfrm>
            <a:off x="3991171" y="5049531"/>
            <a:ext cx="945360" cy="809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1" name="Picture 13"/>
          <p:cNvPicPr/>
          <p:nvPr/>
        </p:nvPicPr>
        <p:blipFill>
          <a:blip r:embed="rId3"/>
          <a:srcRect l="27738" t="8887" r="61460" b="64249"/>
          <a:stretch/>
        </p:blipFill>
        <p:spPr>
          <a:xfrm>
            <a:off x="6429606" y="5049532"/>
            <a:ext cx="1025280" cy="7570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2" name="CustomShape 4"/>
          <p:cNvSpPr/>
          <p:nvPr/>
        </p:nvSpPr>
        <p:spPr>
          <a:xfrm>
            <a:off x="5338651" y="5308371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3" name="Picture 9"/>
          <p:cNvPicPr/>
          <p:nvPr/>
        </p:nvPicPr>
        <p:blipFill>
          <a:blip r:embed="rId4"/>
          <a:stretch/>
        </p:blipFill>
        <p:spPr>
          <a:xfrm>
            <a:off x="5366011" y="4955934"/>
            <a:ext cx="625320" cy="45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000" b="0" strike="noStrike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More Information with Two Clicks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 cells that are partly different, </a:t>
            </a: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one click will only show details for the different parts. 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 second click will show the full information. 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That means </a:t>
            </a:r>
            <a:r>
              <a:rPr lang="en-US" sz="2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partially different cells </a:t>
            </a:r>
            <a:r>
              <a:rPr lang="en-US" sz="2200" b="1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can</a:t>
            </a:r>
            <a:r>
              <a:rPr lang="en-US" sz="2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be clicked twice to open them fully</a:t>
            </a:r>
            <a:endParaRPr lang="en-US" sz="2200" b="0" strike="noStrike" spc="-1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Remember, you might not need to see it all. </a:t>
            </a:r>
          </a:p>
          <a:p>
            <a:pPr marL="548640" lvl="1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 the first example, you probably only need to see the JR and not William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38" name="Content Placeholder 3"/>
          <p:cNvPicPr/>
          <p:nvPr/>
        </p:nvPicPr>
        <p:blipFill>
          <a:blip r:embed="rId2"/>
          <a:srcRect l="42553" t="7751" r="46440" b="62721"/>
          <a:stretch/>
        </p:blipFill>
        <p:spPr>
          <a:xfrm>
            <a:off x="4651311" y="4433159"/>
            <a:ext cx="1045080" cy="814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9" name="Picture 24"/>
          <p:cNvPicPr/>
          <p:nvPr/>
        </p:nvPicPr>
        <p:blipFill>
          <a:blip r:embed="rId3"/>
          <a:srcRect l="42551" t="7319" r="47239" b="68621"/>
          <a:stretch/>
        </p:blipFill>
        <p:spPr>
          <a:xfrm>
            <a:off x="2249669" y="4366485"/>
            <a:ext cx="1059840" cy="862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0" name="Picture 26"/>
          <p:cNvPicPr/>
          <p:nvPr/>
        </p:nvPicPr>
        <p:blipFill>
          <a:blip r:embed="rId3"/>
          <a:srcRect l="42803" t="72967" r="45326" b="3594"/>
          <a:stretch/>
        </p:blipFill>
        <p:spPr>
          <a:xfrm>
            <a:off x="6936804" y="4376009"/>
            <a:ext cx="1133280" cy="772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CustomShape 3"/>
          <p:cNvSpPr/>
          <p:nvPr/>
        </p:nvSpPr>
        <p:spPr>
          <a:xfrm>
            <a:off x="3688199" y="4718907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9"/>
          <p:cNvPicPr/>
          <p:nvPr/>
        </p:nvPicPr>
        <p:blipFill>
          <a:blip r:embed="rId4"/>
          <a:stretch/>
        </p:blipFill>
        <p:spPr>
          <a:xfrm>
            <a:off x="3716780" y="4366485"/>
            <a:ext cx="625320" cy="456480"/>
          </a:xfrm>
          <a:prstGeom prst="rect">
            <a:avLst/>
          </a:prstGeom>
          <a:ln>
            <a:noFill/>
          </a:ln>
        </p:spPr>
      </p:pic>
      <p:sp>
        <p:nvSpPr>
          <p:cNvPr id="15" name="CustomShape 3"/>
          <p:cNvSpPr/>
          <p:nvPr/>
        </p:nvSpPr>
        <p:spPr>
          <a:xfrm>
            <a:off x="5946029" y="4652234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" name="Picture 9"/>
          <p:cNvPicPr/>
          <p:nvPr/>
        </p:nvPicPr>
        <p:blipFill>
          <a:blip r:embed="rId4"/>
          <a:stretch/>
        </p:blipFill>
        <p:spPr>
          <a:xfrm>
            <a:off x="5974608" y="4299810"/>
            <a:ext cx="625320" cy="456480"/>
          </a:xfrm>
          <a:prstGeom prst="rect">
            <a:avLst/>
          </a:prstGeom>
          <a:ln>
            <a:noFill/>
          </a:ln>
        </p:spPr>
      </p:pic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12DE34-2C9D-4BAC-9B63-49A3D0888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1287" y="5538696"/>
            <a:ext cx="1018961" cy="8843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2B94C0E-BE3A-4289-A856-F6EA25057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1388" y="5553074"/>
            <a:ext cx="980597" cy="8708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6" descr="A close up of a person&#10;&#10;Description generated with high confidence">
            <a:extLst>
              <a:ext uri="{FF2B5EF4-FFF2-40B4-BE49-F238E27FC236}">
                <a16:creationId xmlns:a16="http://schemas.microsoft.com/office/drawing/2014/main" id="{4D92498A-B065-4DA0-8E16-046D90EA1B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4717" y="5553074"/>
            <a:ext cx="1008195" cy="879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CustomShape 3">
            <a:extLst>
              <a:ext uri="{FF2B5EF4-FFF2-40B4-BE49-F238E27FC236}">
                <a16:creationId xmlns:a16="http://schemas.microsoft.com/office/drawing/2014/main" id="{217D1EC7-A34C-4AB5-AEA4-15CE24FE99BE}"/>
              </a:ext>
            </a:extLst>
          </p:cNvPr>
          <p:cNvSpPr/>
          <p:nvPr/>
        </p:nvSpPr>
        <p:spPr>
          <a:xfrm>
            <a:off x="3657600" y="5895975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2C78601F-129F-4B5D-A7C5-D197B7B3DA1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695700" y="5553075"/>
            <a:ext cx="625320" cy="456480"/>
          </a:xfrm>
          <a:prstGeom prst="rect">
            <a:avLst/>
          </a:prstGeom>
          <a:ln>
            <a:noFill/>
          </a:ln>
        </p:spPr>
      </p:pic>
      <p:sp>
        <p:nvSpPr>
          <p:cNvPr id="22" name="CustomShape 3">
            <a:extLst>
              <a:ext uri="{FF2B5EF4-FFF2-40B4-BE49-F238E27FC236}">
                <a16:creationId xmlns:a16="http://schemas.microsoft.com/office/drawing/2014/main" id="{A0B6913B-3B9C-4B81-BEE0-92C6FCF77552}"/>
              </a:ext>
            </a:extLst>
          </p:cNvPr>
          <p:cNvSpPr/>
          <p:nvPr/>
        </p:nvSpPr>
        <p:spPr>
          <a:xfrm>
            <a:off x="5915025" y="5838825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" name="Picture 9">
            <a:extLst>
              <a:ext uri="{FF2B5EF4-FFF2-40B4-BE49-F238E27FC236}">
                <a16:creationId xmlns:a16="http://schemas.microsoft.com/office/drawing/2014/main" id="{0CA0B9F3-E768-4875-A608-45277E5E98C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943600" y="5476875"/>
            <a:ext cx="625320" cy="45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000" b="0" strike="noStrike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What to open?</a:t>
            </a:r>
          </a:p>
        </p:txBody>
      </p:sp>
      <p:sp>
        <p:nvSpPr>
          <p:cNvPr id="146" name="TextShape 2"/>
          <p:cNvSpPr txBox="1"/>
          <p:nvPr/>
        </p:nvSpPr>
        <p:spPr>
          <a:xfrm>
            <a:off x="1023938" y="2286000"/>
            <a:ext cx="10299662" cy="4022725"/>
          </a:xfrm>
          <a:prstGeom prst="rect">
            <a:avLst/>
          </a:prstGeom>
          <a:noFill/>
          <a:ln>
            <a:noFill/>
          </a:ln>
        </p:spPr>
        <p:txBody>
          <a:bodyPr lIns="45720" rIns="45720" anchor="t"/>
          <a:lstStyle/>
          <a:p>
            <a:pPr marL="91440" indent="-90805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Remember, you should open the </a:t>
            </a: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relevant cells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you need to make </a:t>
            </a: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correct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linkage decision.</a:t>
            </a:r>
            <a:endParaRPr lang="en-US"/>
          </a:p>
          <a:p>
            <a:pPr marL="91440" indent="-90805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  <a:p>
            <a:pPr marL="91440" indent="-90805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Do not open cells unless you think it will help you make better </a:t>
            </a: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decisions but at the same</a:t>
            </a:r>
            <a:r>
              <a:rPr lang="en-US" sz="2200" spc="-1">
                <a:solidFill>
                  <a:srgbClr val="000000"/>
                </a:solidFill>
                <a:latin typeface="Tw Cen MT"/>
              </a:rPr>
              <a:t> time, if you need information to make good linkage decisions, go ahead and open it!</a:t>
            </a:r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  <a:p>
            <a:pPr marL="91440" indent="-90805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  <a:p>
            <a:pPr marL="91440" indent="-90805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1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You will be given the most credit for correctly answering the most questions while opening up only the relevant cells.</a:t>
            </a:r>
            <a:endParaRPr lang="en-US" sz="2200" b="1" strike="noStrike" spc="-1">
              <a:solidFill>
                <a:srgbClr val="C00000"/>
              </a:solidFill>
              <a:latin typeface="Tw Cen MT"/>
            </a:endParaRPr>
          </a:p>
          <a:p>
            <a:pPr marL="91440" indent="-90805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spc="-1">
              <a:solidFill>
                <a:srgbClr val="000000"/>
              </a:solidFill>
              <a:latin typeface="Tw Cen MT"/>
            </a:endParaRPr>
          </a:p>
          <a:p>
            <a:pPr marL="91440" indent="-90805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Let’s look at an example next.</a:t>
            </a:r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90000"/>
              </a:lnSpc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8617458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874</Words>
  <Application>Microsoft Office PowerPoint</Application>
  <PresentationFormat>Widescreen</PresentationFormat>
  <Paragraphs>98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Narrow</vt:lpstr>
      <vt:lpstr>Calibri</vt:lpstr>
      <vt:lpstr>HY얕은샘물M</vt:lpstr>
      <vt:lpstr>Times New Roman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Now we will combine the different modes into one clickable interface This is called the Privacy Preserving Interactive RL (PPIRL)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Kum, Hye Chung</dc:creator>
  <cp:lastModifiedBy>Windows User</cp:lastModifiedBy>
  <cp:revision>13</cp:revision>
  <dcterms:modified xsi:type="dcterms:W3CDTF">2018-04-11T20:42:42Z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