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76" r:id="rId6"/>
    <p:sldId id="275" r:id="rId7"/>
    <p:sldId id="262" r:id="rId8"/>
    <p:sldId id="280" r:id="rId9"/>
    <p:sldId id="261" r:id="rId10"/>
    <p:sldId id="281" r:id="rId11"/>
    <p:sldId id="273" r:id="rId12"/>
    <p:sldId id="282" r:id="rId13"/>
    <p:sldId id="283" r:id="rId14"/>
    <p:sldId id="272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8D52-7F3F-48AA-91CF-879C8E49DD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0327-FD86-44E4-A1A2-60A3D893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Click, w/ meter &amp;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35505-8625-4E19-B8CB-18582A61D1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2/19/18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fld id="{D047E20C-368A-4602-9AD1-54945EC65D01}" type="slidenum"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Interactive On-Demand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was hard, wasn't it?</a:t>
            </a: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data masking can hide data that might be essential for record linkage.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</a:t>
            </a:r>
            <a:r>
              <a:rPr lang="ko-KR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could open up the masked data as</a:t>
            </a:r>
            <a:r>
              <a:rPr lang="ko-KR" alt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need to see more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 the next few pages, we will walk you through an interactive on-demand interface for record linkage.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5114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B272AF-4074-41F9-9284-24602C7B2355}"/>
              </a:ext>
            </a:extLst>
          </p:cNvPr>
          <p:cNvSpPr>
            <a:spLocks noGrp="1"/>
          </p:cNvSpPr>
          <p:nvPr/>
        </p:nvSpPr>
        <p:spPr>
          <a:xfrm>
            <a:off x="1023938" y="3062280"/>
            <a:ext cx="10574315" cy="34782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meter will help you monitor how much you have opened up,</a:t>
            </a:r>
            <a:endParaRPr lang="en-US"/>
          </a:p>
          <a:p>
            <a:pPr>
              <a:spcBef>
                <a:spcPts val="0"/>
              </a:spcBef>
            </a:pPr>
            <a:r>
              <a:rPr lang="en-IN"/>
              <a:t>and how much you have left.</a:t>
            </a:r>
          </a:p>
          <a:p>
            <a:r>
              <a:rPr lang="en-IN"/>
              <a:t>The blue bar indicates </a:t>
            </a:r>
            <a:r>
              <a:rPr lang="en-IN" b="1">
                <a:solidFill>
                  <a:srgbClr val="C00000"/>
                </a:solidFill>
              </a:rPr>
              <a:t>how much you have opened so far</a:t>
            </a:r>
            <a:r>
              <a:rPr lang="en-IN"/>
              <a:t>.</a:t>
            </a:r>
          </a:p>
          <a:p>
            <a:r>
              <a:rPr lang="en-IN"/>
              <a:t>When you mouse over cells you want to open, the orange bar indicates how much the click would “cost”. </a:t>
            </a:r>
          </a:p>
          <a:p>
            <a:pPr marL="264795" lvl="1"/>
            <a:r>
              <a:rPr lang="en-IN"/>
              <a:t>If you do not click, it goes away</a:t>
            </a:r>
          </a:p>
          <a:p>
            <a:pPr marL="264795" lvl="1"/>
            <a:r>
              <a:rPr lang="en-IN"/>
              <a:t>If you click, it turns blue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22CC2-2218-43B4-8789-9E3B2B78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321" y="2018926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B7BFBE-CAD5-4DA7-AFE5-AE43176583B5}"/>
              </a:ext>
            </a:extLst>
          </p:cNvPr>
          <p:cNvSpPr/>
          <p:nvPr/>
        </p:nvSpPr>
        <p:spPr>
          <a:xfrm>
            <a:off x="1066800" y="196215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B3E0CFB-1188-491D-ACFF-7A461DCC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5" y="2035327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for group that have a limit  (everyone in pilot study)</a:t>
            </a:r>
          </a:p>
        </p:txBody>
      </p:sp>
    </p:spTree>
    <p:extLst>
      <p:ext uri="{BB962C8B-B14F-4D97-AF65-F5344CB8AC3E}">
        <p14:creationId xmlns:p14="http://schemas.microsoft.com/office/powerpoint/2010/main" val="73981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with Limit</a:t>
            </a:r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F1C519-A9D9-4F8A-BD15-7B84EFA5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188" y="2012830"/>
            <a:ext cx="9976040" cy="625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4890A-7BDC-4FDD-AE3A-7F6CA6557A91}"/>
              </a:ext>
            </a:extLst>
          </p:cNvPr>
          <p:cNvSpPr/>
          <p:nvPr/>
        </p:nvSpPr>
        <p:spPr>
          <a:xfrm>
            <a:off x="1063924" y="195532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85A3D-CAA1-48A4-BCDB-76ED1EEE34E3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100% (the full meter) is when all cells are fully open</a:t>
            </a:r>
          </a:p>
          <a:p>
            <a:r>
              <a:rPr lang="en-IN"/>
              <a:t>What is the </a:t>
            </a:r>
            <a:r>
              <a:rPr lang="en-IN" b="1">
                <a:solidFill>
                  <a:srgbClr val="C00000"/>
                </a:solidFill>
              </a:rPr>
              <a:t>solid red line on the meter</a:t>
            </a:r>
            <a:r>
              <a:rPr lang="en-IN"/>
              <a:t>?</a:t>
            </a:r>
          </a:p>
          <a:p>
            <a:pPr lvl="1"/>
            <a:r>
              <a:rPr lang="en-IN"/>
              <a:t>This is the </a:t>
            </a:r>
            <a:r>
              <a:rPr lang="en-IN" b="1">
                <a:solidFill>
                  <a:srgbClr val="C00000"/>
                </a:solidFill>
              </a:rPr>
              <a:t>maximum budget you have to spend (open up cells)</a:t>
            </a:r>
          </a:p>
          <a:p>
            <a:pPr lvl="1"/>
            <a:r>
              <a:rPr lang="en-IN"/>
              <a:t>You will not be able to open anything else after you reach the solid red line.</a:t>
            </a:r>
          </a:p>
          <a:p>
            <a:pPr lvl="1"/>
            <a:r>
              <a:rPr lang="en-IN"/>
              <a:t>If you reach the bar, then for the rest of the questions, you’ll have to make the best choice you can without opening anything else.</a:t>
            </a:r>
          </a:p>
          <a:p>
            <a:pPr lvl="1"/>
            <a:r>
              <a:rPr lang="en-IN"/>
              <a:t>Be careful to only open cells that you need to make your decision.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96167-965A-4E0F-9284-0766F825EE1D}"/>
              </a:ext>
            </a:extLst>
          </p:cNvPr>
          <p:cNvCxnSpPr/>
          <p:nvPr/>
        </p:nvCxnSpPr>
        <p:spPr>
          <a:xfrm>
            <a:off x="7121112" y="2329834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271B2-989C-4AD6-8C29-5046757F6BDF}"/>
              </a:ext>
            </a:extLst>
          </p:cNvPr>
          <p:cNvCxnSpPr/>
          <p:nvPr/>
        </p:nvCxnSpPr>
        <p:spPr>
          <a:xfrm flipH="1">
            <a:off x="7241085" y="467531"/>
            <a:ext cx="2477728" cy="1809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B996A35-B7DD-4ACC-8960-B48A1F6D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2024896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How should you budget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?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223288-1A75-400D-8CCF-E595762EC0A8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You have a total up to the solid red line to spend on answering all 36 questions over 6 pages</a:t>
            </a:r>
          </a:p>
          <a:p>
            <a:endParaRPr lang="en-IN"/>
          </a:p>
          <a:p>
            <a:r>
              <a:rPr lang="en-IN"/>
              <a:t>So, try not to use all of it on the first page. </a:t>
            </a:r>
          </a:p>
          <a:p>
            <a:r>
              <a:rPr lang="en-IN"/>
              <a:t>Instead, try to spend roughly 1/6 on each page. 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AA2BF1-3D42-46D9-A3FA-35A7212C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05202" y="1859704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0A6320-FB2E-4FE6-8D0D-69BD0A9161EF}"/>
              </a:ext>
            </a:extLst>
          </p:cNvPr>
          <p:cNvSpPr/>
          <p:nvPr/>
        </p:nvSpPr>
        <p:spPr>
          <a:xfrm>
            <a:off x="1028981" y="1793029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93603-DE06-4698-8311-E39AEF5E0E69}"/>
              </a:ext>
            </a:extLst>
          </p:cNvPr>
          <p:cNvCxnSpPr/>
          <p:nvPr/>
        </p:nvCxnSpPr>
        <p:spPr>
          <a:xfrm>
            <a:off x="7079008" y="2184469"/>
            <a:ext cx="0" cy="2262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CBC9D-7D16-4BAD-816C-AAE79CC50ACE}"/>
              </a:ext>
            </a:extLst>
          </p:cNvPr>
          <p:cNvCxnSpPr>
            <a:cxnSpLocks/>
          </p:cNvCxnSpPr>
          <p:nvPr/>
        </p:nvCxnSpPr>
        <p:spPr>
          <a:xfrm>
            <a:off x="2435716" y="219614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DCAA5-8576-4AC9-A230-9646A25D2E85}"/>
              </a:ext>
            </a:extLst>
          </p:cNvPr>
          <p:cNvCxnSpPr>
            <a:cxnSpLocks/>
          </p:cNvCxnSpPr>
          <p:nvPr/>
        </p:nvCxnSpPr>
        <p:spPr>
          <a:xfrm>
            <a:off x="3354321" y="219615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370C5-5B15-44C4-B5F9-3DF384647725}"/>
              </a:ext>
            </a:extLst>
          </p:cNvPr>
          <p:cNvCxnSpPr>
            <a:cxnSpLocks/>
          </p:cNvCxnSpPr>
          <p:nvPr/>
        </p:nvCxnSpPr>
        <p:spPr>
          <a:xfrm>
            <a:off x="4183097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E446C2-68DA-4BEE-BBBC-CD1A3F80D271}"/>
              </a:ext>
            </a:extLst>
          </p:cNvPr>
          <p:cNvCxnSpPr>
            <a:cxnSpLocks/>
          </p:cNvCxnSpPr>
          <p:nvPr/>
        </p:nvCxnSpPr>
        <p:spPr>
          <a:xfrm>
            <a:off x="5061591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F181E3-37CD-4028-9235-B63D3319EB90}"/>
              </a:ext>
            </a:extLst>
          </p:cNvPr>
          <p:cNvCxnSpPr>
            <a:cxnSpLocks/>
          </p:cNvCxnSpPr>
          <p:nvPr/>
        </p:nvCxnSpPr>
        <p:spPr>
          <a:xfrm>
            <a:off x="6059686" y="2176192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776BEE8-9E4A-4442-AF8C-59E1E1B0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1887312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1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9" y="2561822"/>
            <a:ext cx="11431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Now try doing the same practice question again, this time paying attention to the meter</a:t>
            </a:r>
          </a:p>
        </p:txBody>
      </p:sp>
    </p:spTree>
    <p:extLst>
      <p:ext uri="{BB962C8B-B14F-4D97-AF65-F5344CB8AC3E}">
        <p14:creationId xmlns:p14="http://schemas.microsoft.com/office/powerpoint/2010/main" val="172932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Don't be careless about opening cells, but don't be too cautious about it either. So long as you only open up what you need, you will be fine. </a:t>
            </a:r>
          </a:p>
          <a:p>
            <a:r>
              <a:rPr lang="en-IN" sz="2800" b="1">
                <a:solidFill>
                  <a:srgbClr val="C00000"/>
                </a:solidFill>
              </a:rPr>
              <a:t>Remember the person who gets the MAXIMUM ANSWERS RIGHT WHILE OPENING UP RELEVANT CELLS WINS!</a:t>
            </a:r>
            <a:endParaRPr lang="en-US" sz="2800" b="1">
              <a:solidFill>
                <a:srgbClr val="C00000"/>
              </a:solidFill>
            </a:endParaRP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843678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41580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  <a:r>
              <a:rPr lang="en-US" dirty="0">
                <a:solidFill>
                  <a:srgbClr val="0D0D0D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45718"/>
            <a:ext cx="9720073" cy="3743517"/>
          </a:xfrm>
        </p:spPr>
        <p:txBody>
          <a:bodyPr>
            <a:normAutofit/>
          </a:bodyPr>
          <a:lstStyle/>
          <a:p>
            <a:r>
              <a:rPr lang="en-IN" dirty="0"/>
              <a:t>In this section, you will go through an indefinite number of pages, thus the budget is limited per page.</a:t>
            </a:r>
          </a:p>
          <a:p>
            <a:r>
              <a:rPr lang="en-IN" dirty="0"/>
              <a:t>Thus, the budget will not be accumulative.</a:t>
            </a:r>
          </a:p>
          <a:p>
            <a:r>
              <a:rPr lang="en-IN" dirty="0"/>
              <a:t>You will get a fresh budget on each page.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7910C7-DA1E-4AC8-878A-FF242C540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009511" y="1954214"/>
            <a:ext cx="9976040" cy="625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873D11-1C47-4083-A816-302C6D4B3DFC}"/>
              </a:ext>
            </a:extLst>
          </p:cNvPr>
          <p:cNvSpPr/>
          <p:nvPr/>
        </p:nvSpPr>
        <p:spPr>
          <a:xfrm>
            <a:off x="923247" y="1896705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0A0234-F98F-44AF-9A11-3C8D59DF5872}"/>
              </a:ext>
            </a:extLst>
          </p:cNvPr>
          <p:cNvCxnSpPr/>
          <p:nvPr/>
        </p:nvCxnSpPr>
        <p:spPr>
          <a:xfrm>
            <a:off x="6980437" y="2271219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E5A73B1-91E7-4D68-9727-EBA67C9E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36" y="1971981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 on clickable interface</a:t>
            </a:r>
          </a:p>
        </p:txBody>
      </p:sp>
    </p:spTree>
    <p:extLst>
      <p:ext uri="{BB962C8B-B14F-4D97-AF65-F5344CB8AC3E}">
        <p14:creationId xmlns:p14="http://schemas.microsoft.com/office/powerpoint/2010/main" val="9944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One Click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Did you pay attention to how cells were clicked open? 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completely identical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completely different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the contents will be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opened in one click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6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991171" y="3871156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6"/>
          <p:cNvPicPr/>
          <p:nvPr/>
        </p:nvPicPr>
        <p:blipFill>
          <a:blip r:embed="rId3"/>
          <a:srcRect l="27306" t="67607" r="64554" b="4941"/>
          <a:stretch/>
        </p:blipFill>
        <p:spPr>
          <a:xfrm>
            <a:off x="6494306" y="3842401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5366011" y="406716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9"/>
          <p:cNvPicPr/>
          <p:nvPr/>
        </p:nvPicPr>
        <p:blipFill>
          <a:blip r:embed="rId4"/>
          <a:stretch/>
        </p:blipFill>
        <p:spPr>
          <a:xfrm>
            <a:off x="5396252" y="371436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130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3991171" y="5049531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13"/>
          <p:cNvPicPr/>
          <p:nvPr/>
        </p:nvPicPr>
        <p:blipFill>
          <a:blip r:embed="rId3"/>
          <a:srcRect l="27738" t="8887" r="61460" b="64249"/>
          <a:stretch/>
        </p:blipFill>
        <p:spPr>
          <a:xfrm>
            <a:off x="6429606" y="5049532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2" name="CustomShape 4"/>
          <p:cNvSpPr/>
          <p:nvPr/>
        </p:nvSpPr>
        <p:spPr>
          <a:xfrm>
            <a:off x="5338651" y="530837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/>
          <p:cNvPicPr/>
          <p:nvPr/>
        </p:nvPicPr>
        <p:blipFill>
          <a:blip r:embed="rId4"/>
          <a:stretch/>
        </p:blipFill>
        <p:spPr>
          <a:xfrm>
            <a:off x="5366011" y="4955934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Two Clicks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partly different,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click will only show details for the different parts.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second click will show the full information.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means 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partially different cells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 clicked twice to open them fully</a:t>
            </a:r>
            <a:endParaRPr lang="en-US" sz="2200" b="0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might not need to see it all.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first example, you probably only need to see the JR and not William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1" y="443315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9" y="436648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4" y="437600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3688199" y="471890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3716780" y="436648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5946029" y="465223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5974608" y="429981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7" y="553869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8" y="555307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7" y="555307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3657600" y="589597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700" y="555307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5915025" y="583882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600" y="5476875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3938" y="2286000"/>
            <a:ext cx="10299662" cy="4022725"/>
          </a:xfrm>
          <a:prstGeom prst="rect">
            <a:avLst/>
          </a:prstGeom>
          <a:noFill/>
          <a:ln>
            <a:noFill/>
          </a:ln>
        </p:spPr>
        <p:txBody>
          <a:bodyPr lIns="45720" rIns="45720" anchor="t"/>
          <a:lstStyle/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open the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relevant cells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you need to make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correct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linkage decision.</a:t>
            </a:r>
            <a:endParaRPr lang="en-US"/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decisions but at the same</a:t>
            </a:r>
            <a:r>
              <a:rPr lang="en-US" sz="2200" spc="-1">
                <a:solidFill>
                  <a:srgbClr val="000000"/>
                </a:solidFill>
                <a:latin typeface="Tw Cen MT"/>
              </a:rPr>
              <a:t> time, if you need information to make good linkage decisions, go ahead and open it!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up only the relevant cells.</a:t>
            </a:r>
            <a:endParaRPr lang="en-US" sz="2200" b="1" strike="noStrike" spc="-1">
              <a:solidFill>
                <a:srgbClr val="C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6174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81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NOT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10198266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don’t need to see the details to make a decision, DO NOT open it.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may not need to open anything to make a decision, as in the example below.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Opening up the swapped name does not give you more information to make a decision.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5468027"/>
            <a:ext cx="11374093" cy="95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0" y="4012317"/>
            <a:ext cx="11381874" cy="96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51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34290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When you might want to open identical values?</a:t>
            </a:r>
            <a:endParaRPr lang="en-US" sz="5000" b="0" strike="noStrike" spc="97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D20A38-0606-440B-8E55-905E4AB7082F}"/>
              </a:ext>
            </a:extLst>
          </p:cNvPr>
          <p:cNvSpPr>
            <a:spLocks noGrp="1"/>
          </p:cNvSpPr>
          <p:nvPr/>
        </p:nvSpPr>
        <p:spPr>
          <a:xfrm>
            <a:off x="952500" y="1666875"/>
            <a:ext cx="10699574" cy="45069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Sometimes you might need to see the full items even when you know the values are the same: </a:t>
            </a:r>
          </a:p>
          <a:p>
            <a:pPr marL="264795" lvl="1"/>
            <a:r>
              <a:rPr lang="en-US"/>
              <a:t>Often females change their last name but males do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BBDAE-E744-4F37-B81C-7803202D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3" y="4881293"/>
            <a:ext cx="11214852" cy="179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E73960C3-6B2A-4462-AD3F-E2F2EEEE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7450"/>
            <a:ext cx="11228395" cy="183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2AC7F89-3FD6-4942-94D8-C2D6D4C67FF3}"/>
              </a:ext>
            </a:extLst>
          </p:cNvPr>
          <p:cNvSpPr/>
          <p:nvPr/>
        </p:nvSpPr>
        <p:spPr>
          <a:xfrm>
            <a:off x="7624215" y="4385977"/>
            <a:ext cx="484187" cy="40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8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try to make record linkage decisions as best you can.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smart and try to only open cells you need to see to make a good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2018-03-21T18:35:35Z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