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405" r:id="rId4"/>
    <p:sldId id="403" r:id="rId5"/>
    <p:sldId id="395" r:id="rId6"/>
    <p:sldId id="404" r:id="rId7"/>
    <p:sldId id="4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3"/>
    <a:srgbClr val="A2A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63" autoAdjust="0"/>
    <p:restoredTop sz="94660"/>
  </p:normalViewPr>
  <p:slideViewPr>
    <p:cSldViewPr>
      <p:cViewPr varScale="1">
        <p:scale>
          <a:sx n="82" d="100"/>
          <a:sy n="82" d="100"/>
        </p:scale>
        <p:origin x="1963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B8725-DEF9-403D-A950-A0027696D806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FC28F-B74E-44E3-9BF1-6B49FA3916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7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E8B57-F228-4656-A776-F40F3FFE4E1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0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FC28F-B74E-44E3-9BF1-6B49FA3916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0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9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990600"/>
            <a:ext cx="8229600" cy="381000"/>
          </a:xfrm>
          <a:prstGeom prst="rect">
            <a:avLst/>
          </a:prstGeom>
        </p:spPr>
        <p:txBody>
          <a:bodyPr vert="horz" numCol="1"/>
          <a:lstStyle>
            <a:lvl1pPr marL="0" indent="0">
              <a:buFont typeface="Arial" panose="020B0604020202020204" pitchFamily="34" charset="0"/>
              <a:buNone/>
              <a:tabLst/>
              <a:defRPr sz="1800" b="1" baseline="0">
                <a:solidFill>
                  <a:srgbClr val="0092D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subhead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229600" cy="4495800"/>
          </a:xfrm>
          <a:prstGeom prst="rect">
            <a:avLst/>
          </a:prstGeom>
        </p:spPr>
        <p:txBody>
          <a:bodyPr vert="horz" numCol="1"/>
          <a:lstStyle>
            <a:lvl1pPr marL="342900" indent="-342900">
              <a:buFont typeface="Arial"/>
              <a:buChar char="•"/>
              <a:tabLst/>
              <a:defRPr sz="2000" b="0" baseline="0">
                <a:solidFill>
                  <a:srgbClr val="636463"/>
                </a:solidFill>
              </a:defRPr>
            </a:lvl1pPr>
            <a:lvl2pPr>
              <a:buSzPct val="100000"/>
              <a:buFont typeface="Wingdings" charset="2"/>
              <a:buChar char="§"/>
              <a:defRPr sz="1400">
                <a:solidFill>
                  <a:srgbClr val="636463"/>
                </a:solidFill>
              </a:defRPr>
            </a:lvl2pPr>
            <a:lvl3pPr marL="1200150" indent="-285750">
              <a:buFont typeface="Courier New" panose="02070309020205020404" pitchFamily="49" charset="0"/>
              <a:buChar char="o"/>
              <a:defRPr sz="1400">
                <a:solidFill>
                  <a:srgbClr val="636463"/>
                </a:solidFill>
              </a:defRPr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C0C1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otted_lin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0418" y="811530"/>
            <a:ext cx="7602982" cy="28194"/>
          </a:xfrm>
          <a:prstGeom prst="rect">
            <a:avLst/>
          </a:prstGeom>
        </p:spPr>
      </p:pic>
      <p:pic>
        <p:nvPicPr>
          <p:cNvPr id="17" name="Picture 16" descr="inside_ball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20000" y="-152400"/>
            <a:ext cx="1893094" cy="973337"/>
          </a:xfrm>
          <a:prstGeom prst="rect">
            <a:avLst/>
          </a:prstGeom>
        </p:spPr>
      </p:pic>
      <p:sp>
        <p:nvSpPr>
          <p:cNvPr id="18" name="Oval 17"/>
          <p:cNvSpPr/>
          <p:nvPr userDrawn="1"/>
        </p:nvSpPr>
        <p:spPr>
          <a:xfrm>
            <a:off x="8426450" y="6413500"/>
            <a:ext cx="292100" cy="292100"/>
          </a:xfrm>
          <a:prstGeom prst="ellipse">
            <a:avLst/>
          </a:prstGeom>
          <a:solidFill>
            <a:srgbClr val="636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1"/>
          <p:cNvSpPr txBox="1">
            <a:spLocks/>
          </p:cNvSpPr>
          <p:nvPr userDrawn="1"/>
        </p:nvSpPr>
        <p:spPr>
          <a:xfrm>
            <a:off x="1447800" y="6464300"/>
            <a:ext cx="6324600" cy="241300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900">
                <a:solidFill>
                  <a:srgbClr val="636463"/>
                </a:solidFill>
              </a:defRPr>
            </a:lvl1pPr>
            <a:lvl2pPr>
              <a:defRPr sz="900">
                <a:solidFill>
                  <a:srgbClr val="636463"/>
                </a:solidFill>
              </a:defRPr>
            </a:lvl2pPr>
            <a:lvl3pPr>
              <a:defRPr sz="900">
                <a:solidFill>
                  <a:srgbClr val="636463"/>
                </a:solidFill>
              </a:defRPr>
            </a:lvl3pPr>
            <a:lvl4pPr>
              <a:defRPr sz="900">
                <a:solidFill>
                  <a:srgbClr val="636463"/>
                </a:solidFill>
              </a:defRPr>
            </a:lvl4pPr>
            <a:lvl5pPr>
              <a:defRPr sz="900">
                <a:solidFill>
                  <a:srgbClr val="636463"/>
                </a:solidFill>
              </a:defRPr>
            </a:lvl5pPr>
          </a:lstStyle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3646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Mopria Alliance Confidential</a:t>
            </a:r>
          </a:p>
        </p:txBody>
      </p:sp>
      <p:sp>
        <p:nvSpPr>
          <p:cNvPr id="20" name="Content Placeholder 11"/>
          <p:cNvSpPr txBox="1">
            <a:spLocks/>
          </p:cNvSpPr>
          <p:nvPr userDrawn="1"/>
        </p:nvSpPr>
        <p:spPr>
          <a:xfrm>
            <a:off x="8305800" y="6413500"/>
            <a:ext cx="533400" cy="241300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900">
                <a:solidFill>
                  <a:srgbClr val="636463"/>
                </a:solidFill>
              </a:defRPr>
            </a:lvl2pPr>
            <a:lvl3pPr>
              <a:defRPr sz="900">
                <a:solidFill>
                  <a:srgbClr val="636463"/>
                </a:solidFill>
              </a:defRPr>
            </a:lvl3pPr>
            <a:lvl4pPr>
              <a:defRPr sz="900">
                <a:solidFill>
                  <a:srgbClr val="636463"/>
                </a:solidFill>
              </a:defRPr>
            </a:lvl4pPr>
            <a:lvl5pPr>
              <a:defRPr sz="900">
                <a:solidFill>
                  <a:srgbClr val="636463"/>
                </a:solidFill>
              </a:defRPr>
            </a:lvl5pPr>
          </a:lstStyle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7B70C01A-A6E5-6C4F-9942-705DAC14FF7E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342900" marR="0" lvl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Mopria_alliance_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6166034"/>
            <a:ext cx="609600" cy="4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00" y="2590800"/>
            <a:ext cx="5105400" cy="7620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500" b="1" baseline="0">
                <a:solidFill>
                  <a:srgbClr val="0092D2"/>
                </a:solidFill>
              </a:defRPr>
            </a:lvl1pPr>
          </a:lstStyle>
          <a:p>
            <a:pPr lvl="0"/>
            <a:r>
              <a:rPr lang="en-US" sz="4500" b="1" dirty="0">
                <a:solidFill>
                  <a:srgbClr val="0092D2"/>
                </a:solidFill>
              </a:rPr>
              <a:t>Title of Presentation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3352800"/>
            <a:ext cx="2209800" cy="3810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>
                <a:solidFill>
                  <a:srgbClr val="636463"/>
                </a:solidFill>
              </a:defRPr>
            </a:lvl1pPr>
            <a:lvl2pPr algn="ctr">
              <a:buNone/>
              <a:defRPr sz="1800">
                <a:solidFill>
                  <a:srgbClr val="636463"/>
                </a:solidFill>
              </a:defRPr>
            </a:lvl2pPr>
            <a:lvl3pPr algn="ctr">
              <a:buNone/>
              <a:defRPr sz="1800">
                <a:solidFill>
                  <a:srgbClr val="636463"/>
                </a:solidFill>
              </a:defRPr>
            </a:lvl3pPr>
            <a:lvl4pPr algn="ctr">
              <a:buNone/>
              <a:defRPr sz="1800">
                <a:solidFill>
                  <a:srgbClr val="636463"/>
                </a:solidFill>
              </a:defRPr>
            </a:lvl4pPr>
            <a:lvl5pPr algn="ctr">
              <a:buNone/>
              <a:defRPr sz="1800">
                <a:solidFill>
                  <a:srgbClr val="636463"/>
                </a:solidFill>
              </a:defRPr>
            </a:lvl5pPr>
          </a:lstStyle>
          <a:p>
            <a:pPr lvl="0"/>
            <a:r>
              <a:rPr lang="en-US" dirty="0"/>
              <a:t>October 10, 2014</a:t>
            </a:r>
          </a:p>
        </p:txBody>
      </p:sp>
      <p:pic>
        <p:nvPicPr>
          <p:cNvPr id="59" name="Picture 58" descr="Balls_at_cor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29400" y="-990600"/>
            <a:ext cx="3469005" cy="2601754"/>
          </a:xfrm>
          <a:prstGeom prst="rect">
            <a:avLst/>
          </a:prstGeom>
        </p:spPr>
      </p:pic>
      <p:pic>
        <p:nvPicPr>
          <p:cNvPr id="60" name="Picture 59" descr="dotted_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18996" y="3550289"/>
            <a:ext cx="1848104" cy="53655"/>
          </a:xfrm>
          <a:prstGeom prst="rect">
            <a:avLst/>
          </a:prstGeom>
        </p:spPr>
      </p:pic>
      <p:pic>
        <p:nvPicPr>
          <p:cNvPr id="61" name="Picture 60" descr="dotted_lin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676900" y="3550290"/>
            <a:ext cx="1848104" cy="53655"/>
          </a:xfrm>
          <a:prstGeom prst="rect">
            <a:avLst/>
          </a:prstGeom>
        </p:spPr>
      </p:pic>
      <p:pic>
        <p:nvPicPr>
          <p:cNvPr id="9" name="Picture 8" descr="Mopria_alliance_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1000" y="5791200"/>
            <a:ext cx="979911" cy="7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5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5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2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6485-7A63-4082-AA12-62F7B8731A91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01B8-A745-4DB2-841E-58CC4BF6B0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2600" y="1600200"/>
            <a:ext cx="5638800" cy="1600200"/>
          </a:xfrm>
        </p:spPr>
        <p:txBody>
          <a:bodyPr>
            <a:normAutofit/>
          </a:bodyPr>
          <a:lstStyle/>
          <a:p>
            <a:r>
              <a:rPr lang="en-US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Storyboard</a:t>
            </a:r>
          </a:p>
          <a:p>
            <a:r>
              <a:rPr lang="en-US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for Print Policy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19300" y="3333750"/>
            <a:ext cx="5105400" cy="381000"/>
          </a:xfrm>
        </p:spPr>
        <p:txBody>
          <a:bodyPr/>
          <a:lstStyle/>
          <a:p>
            <a:r>
              <a:rPr lang="en-US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1/2</a:t>
            </a:r>
            <a:r>
              <a:rPr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6</a:t>
            </a:r>
            <a:r>
              <a:rPr lang="en-US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/2017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447800" y="3733800"/>
            <a:ext cx="6324600" cy="1752600"/>
          </a:xfrm>
          <a:prstGeom prst="rect">
            <a:avLst/>
          </a:prstGeom>
        </p:spPr>
        <p:txBody>
          <a:bodyPr vert="horz"/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Arial"/>
              <a:buNone/>
              <a:defRPr sz="4500" b="1" kern="1200" baseline="0">
                <a:solidFill>
                  <a:srgbClr val="0092D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C1BF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161224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5575" y="76200"/>
            <a:ext cx="8531225" cy="715962"/>
          </a:xfrm>
        </p:spPr>
        <p:txBody>
          <a:bodyPr lIns="57150" tIns="60936" rIns="57150" bIns="28575">
            <a:noAutofit/>
          </a:bodyPr>
          <a:lstStyle/>
          <a:p>
            <a:r>
              <a:rPr lang="en-US" altLang="ja-JP" sz="32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Approved Print Policy CR</a:t>
            </a:r>
            <a:endParaRPr lang="ko-KR" altLang="en-US" sz="3200" dirty="0">
              <a:latin typeface="Meiryo" pitchFamily="34" charset="-128"/>
              <a:cs typeface="Meiryo" pitchFamily="34" charset="-128"/>
            </a:endParaRPr>
          </a:p>
        </p:txBody>
      </p:sp>
      <p:sp>
        <p:nvSpPr>
          <p:cNvPr id="1026" name="AutoShape 2" descr="data:image/jpeg;base64,/9j/4AAQSkZJRgABAQAAAQABAAD/2wCEAAkGBxQTEhQUEhQVFRUWFBUWFRcUFBQXFBQYFBUaFhUVFhcYHCggGBomHRQUITEhJSkrLi4uFx8zODMsNygtLisBCgoKDg0OGhAQGiwkICQsLC0sLCwsLCwsLywsLCwsLCwsLCwsLCwsLCwsLCwsLCwsLCwsLCwsLCwsLCwsLCwsLP/AABEIAHMBtQMBEQACEQEDEQH/xAAcAAEAAgMBAQEAAAAAAAAAAAAABQcBBggEAwL/xABJEAABAwICBgUHBwkIAwEAAAABAAIDBBEhMQUGBxJBYRMiUXGBMlJyc5GxsiNCU5KhwdEUFiQzNDVUYmMXJZOis8LS8EOC4aP/xAAbAQEAAQUBAAAAAAAAAAAAAAAABQECAwQHBv/EADoRAAIBAgIGBQsDBQEBAAAAAAABAgMEBRESITFBUXEGM2GRsRMUIjI0coGhwdHwFlLhFSNCU2KSJP/aAAwDAQACEQMRAD8AuhAEAQBAEAQBAEAQBAEAQBAEAQBAEAQBAEAQBAEAQBAEAQBAEAQBAEAQBAEAQBAEAQBAEAQBAEAQBAEAQBAEAQBAEAQBAEAQBAYKAgNMa30lNcPlBcPmR9d17XsbYDPiQsVSvCntZJWmE3dzrhDJcXqX5yNW0htTANoacnHOV1rjgbNyPitWV8v8UTdDotJrOrU7l9WQr9p1Zc2EIF8BuE2HAX3sVh89qdhIx6MWeWtyz5/wfJ20mtJzjHdGLHlmnntTsL10bsv+u8+0W06sBBc2Ei+I3CL+O9givanYWS6MWbTycl8f4Jmh2qNNumgIxxMbwbD0XZnxWaN9H/JEbW6KzXVVM+ay+aNu0NrTS1NhFK3e8x/Vf7DnnwuFtU60J+qyCusMurXrIauK1rvJtZTQCAIAgCAIAgCAIAgCAIAgCAIAgCAIAgCAIAgCAIAgCAIAgCAIAgCAIAgCAIAgCAIAgCAIAgCAIAgI3Tum4aWPfmdYHyWjFzz2NH35LHUqxprORt2dlWu56FJfHcuZUesuvVRUktjJhi8xp6zubnZnuGCjKt1OezUj3OH4Db2yUprSnxexcl9dpqq1idSCFQhTUbBoLU2qqbOZHuMPz5Oq09wzPgLLNTt5z2Iib3GbS2zjKWb4LX/CNvpNlLbfK1Bv/IwW9ritmNjxkQVXpXLP+3S739j2v2W027YSzA9t2H7Lfer/ADGOW0149KLlSzcI5fH7kTpDZbI3rU84eRiGvBYb8nAkLHKxkvVZu0OlFOWqtTy5a13HnoNZK3RzxFWMe+PIbxuQP6cmR9E/YqQr1aLymtRkrYZY4lHytrJKXZ9Y7ufiWXofSsVRGJIXhzTn2tPY4cCpCFSM1nE8hc2tW2qOnVWT8e1cT3gq81wgCAIAgCAIAgCAIAgCAIAgCAIAgCAIAgCAIAgCAIAgCAIAgCAIAgCAIAgCAIAgCAIAgCAICK1j05HSQulk7mN4vccmj7z2LHVqKnHSZuWNlUu6ypQ+L4LiUVprS8tVKZZnXJyHzWjg1o4BQ1SpKbzkdMtLOlaU1TpLJfN8zwqw2UEKmQFQtcki09R9RGsDZ6toc82LIneSzsLxxdy4KSt7VL0p9x4jGMdlNujbvKO+XHsXZ4lhtC3zyxlAEAQGibVNMRsp/wAnIDpJLEDA9G1rvL5E2sPFad5USho72ej6N2dSpceXTyjH5trZ9St9XNPS0kokixvg9hPVkb2Hn2Hgo+lVlTlmj19/h9O8peTqbdz3p9n1W8vPQmlY6mFssRO67gc2kZtPMKZhUU46SOa3drUtarpVNq+a3P4kgrzXCAIDBKA+c1Q1g3nuDWjMuIAHiUbSWbLoQlN6MU2+C1muV+v9DHcdIZCB/wCNpI7t42CwO5pJ7SXo4BfVVnoZLtf0I+n2n0rnWcyZg7S1p8LNN1jje03tzRtVOjN1FZxlF968UbPonTkFSLwSNf2jJzcL4tOIzWxCpGaziyFubOvbPKrFrw79hIAq81jKAIDF0B49I6XhgF5pGRjhvHE9wzPsVspxjtZnoWta4eVKDly+5At2h0JIHSPFza5jdu95PYsPndLPLMk30fvks9Fd6Njoq6OVgfE9r2HJzTcLOpJrNETVpVKUnCpFprcz0KpjMXQHg0lpqCn/AF0rI+Tj1jfsaMeB4KyVSMfWZs29nXuOqg3y2d+whodoNC4gdI5t74ujcG4C+J4LErqk3tJCeA30VnoJ9iazNjp6lr2hzHBzTiC0gg9xC2Fr2EROEoScZpprjqPshaEAQH5LkBC6Q1uo4b787CQL2Z1ye7duL+KxSrU47WSNDCbyt6tN83q8SO/tGofPk/wnLF55S4m5+nL/APau9Ero/WmkmsI52Em2DjunHACzrXPILNGrTlsZoV8Mu6CznTeXHavkS91kNEyCgCAIDBKA89bXxxN3pXtY3tcQMscO3wVJNRWbMlKjUqy0acW32Iifz0of4lnsf/xWLzil+43/AOjX3+p/L7k1DO14DmEOaci0gg9xCypprNEdOMoS0ZLJ8GfVVLTBKA8lfpSGEXmkZGLX6zgCe4ZnPgrZTjH1mZqNtVrPKnFvkiMh10oXO3RUMvcDEOAN+wkWsrPL0v3I3Z4NfRjpOk/kycZICAQQQcQQbg9xWUjGmnk9p+0Bi6ApHaHp81NS5rTeKIljLZOI8t/icByAUPdVdOeW5HRMBw/za3UpL0pa3y3L83mrLXJ4BUKGQEKZm+7LdXRLIamQdWJwEYOTpMyTfMNBHieS3bOjpPSe48v0jxB0oebweuS19i/nwLZDVKHhzKAIAgPJpPSDIInyyGzGC57eQHMnBWykox0mZaFCdeoqUFrZQOndKvqp3zPzccBc2a0eS0cgPvUJUm5ycmdRsrSFrRjShu38XvZ89G6NlneGQsc9x4NGXMnIDmVbGEpPKKL7i6pUIadWSSLi1C1Zko439LIC6QtJY3yGWFs+Lu08lLW1F0lre05/jOJU72ovJxyS3va/4NrC2SGPyXexAa/pjXWkp7h0ge4fMi67vbkM+JWCdzThtZKWmDXdzrjHJcZav5fcaPpnadM+7aeNsQ4Od1pOOI4DMcCtOd9J+qsj0lp0YowadaTk+C1L7s0vSGkZZ3b00jnnHyiTa+dhkPBakpyk9bPRUbajQjo04qPJfmfxPKFYZgqlcj7UlU+J7XxuLHtN2ubgQf8AvBVi3F5oxVqMKkHCazT2ouzUfWcVkJ3rCZlhI0ZG+T2jsP2FS9vX8rHXtOc4vhjsqvo64PZ9mbJdbBEkPpzWenpQelkG9wjb1pDysMvGyxVK0Ke1m/Z4bc3b/tx1cXqXf9ivdO7Sp5CW07RCzzjZ0p59jft71oVL2T1Q1HqrLo1Qh6Vd6b4bF92aPPO57i57nOcc3OJc495OJWo25PNs9LClCEVGCyXBbD53VpdkbBqVp51LUMNz0byGyi+BaTbe7xnfvWe3qunPsInF8Pjd0JLL0lri+3h8S3NNa10tMPlJQXcGM6zz4DLLjZStSvCG1nhbTC7q6foQ1cXqX5yK607tInlu2nAhZ24OkPicB4DxWhUvZS1R1HrLLo1b08pVnpvuRpc0rnOLnuLnHEucSST2knErTbb1s9HGnGCUYrJH4VC7I3PZpp98NQ2Bx+SmO7Y5NefJcO82B7x2LbtarhPR3M870hw+Nag60V6UN/ZvTLlUseABQEJrNrJDRs3pTdxvuRt8p5HuHMrFVrRpLNm/h+HVr2ejT1JbXuX3fYVXWaerNJTNgB3WvNhGwlrAMTd5zdYdvZko2VWpXlo/I9rSsLPC6TrNZuK9Z638OButDswphHaV8j3keU07oaf5W2991tRsoJZN6zz1bpNdSnnTSS4be9/Y0jXTVF1E4Oa4vhcbNcfKa61913DmCtSvQdJ9h6TCMYjfRcZLKa2riuKNYWuTORsereudRSEDeMkV8Y3kmwtbqHNvu5LYpXM4dqIjEcEt7tZ5aMuK+vHxLi0DpyKriEkLrjJzT5TD5rh/0FSlOpGos0eBvLKraVPJ1Vye59qJK6yGoRul9PQUwvPI1nY3N57mjFY51YQ9Zm1a2Ne6eVKLfbu7yvdObUJHXbSxhg8+TF/eGjBv2rSqXreqCPVWfRiCydxLN8Fs79r+RoldXSTPL5Xue48XEk53sOwY5BaMpSl6zPUUbenRjoU4pLgjzqhlyNo1B1idS1DWEkwyODXtvgC42a8DgQfaFs21ZwlluZB43h0bmg5JenHWn9PzeWtpvWimpQelkG9wYzrPPKwy8bKSqVoQ2s8TaYZc3T/tx1cXqXeV3pzaXPJdtO0Qt4OPWkPj5I8AtGpeyeqOo9XZ9GaFPKVd6T4bF92aRPM57i57i5xzc4kuPeStOUnJ5tnpKdKMI6MVkuC1I/CoXZG+bLdPuZMKZ7rxyX3AR5D88DwBscO1blnWaloPYzzHSPD4TpecRXpR2viv4LcUoeGIrWiv6ClnlBALYzu3NuscG+NysVaehBs3MPt/L3NOm1qb18t5z4SoQ6oklqCoVAQH0a3sx4AczkqFjaOg9XtGtp6aGIDyWC/NxxcTzuSp6lDRgkcrvrh3FxOq97+W4kVkNUIAgMEoCodo+nnVM4pobuZG61mgkySDOwGYGIHiou6qupLQjuPdYDYRtaPnNXU5Lfuj/O09OrWzZ77PqyY25iNp659I5N7sT3KtKzb1z1GK/wCkkIehbLN/uez4Lf4FlaM0bFAzchY1jexvE9pOZPMqQhCMFlFHkK9xVuJ6dWWb/Nh7FeYQgPHX6LhmsJmB4GQde2PK9irJwjP1jPQuatBt0pZN8Dw/mlRfwsX1VZ5vS/abP9Vvf9su8fmlRfw0X1VTzal+0f1a9/2y7zH5o0X8NF9X/wCp5tS/aV/q97/tl3mnbStVYIqcT08QjLXgP3b2LXYA27d7d9q1bqhGMdKKJ7AMUr1bh0a0tLNas+K/grNR57EIDZNQNJ9BWxEmzXnondz8v826ti2noVEQ+OWvl7OaS1x9JfD+C7qina9rmOvY4GznNP1mkEeCmGs1kznNObhJSjt5J/J6iEdqRQHOnb9eS/xLD5tS4eJJrG75bKj7l9iP0zqNRCCVzYdxzY3uDg99wWtJGZtwVk7akovJGxa45fOtCMp5ptLYt75FMKIOiBCuQQtLT1R2fw9EyWqBkc9ocGXIawEXF7Yk2spKhaRcVKe88TinSCt5V0rfUo6s9779h4NfNSIoYTUU12hhHSMJuLE23mk4ixIwxVlzaxjHSgbOC47VrVfI19eex/R/crtaJ68ICQ1dP6VT2+mi+MK6n665o07/ANmqe6/A6IKnjlJF6w6YZSwPmfjYWaPPcfJb/wB4XVlWapxcmbVjaTuq0aUd+18FvZQ2ldJSVErpZXbz3HwA4NaOAHYoSc3N5s6fa21O3pqnTWSX5mzYdl84ZXsB+eyRje8i/uaVntGlVRE9I6blYya3NP8AO8usKXOeGva+0IloZxa5a3pG9oMeOHhceK17qOdJ95KYLX8je03xeXeUSoc6aghUlNXNOSUczZIzhk9vB7eLTz7DwKyUqjpyzRoYhY07uk6c/g+D/NpeUcjKuna5j3hkjQQY3Fj+Y3hiDmDZTOqpDVvOayjO0ruMks4vLJrNc8iHm1AonEucyQuJuSZnkk9pJOKwO0pvW8+8kY4/fRWjFpL3UR2nNQKNlPK+Nr2ubG5zT0jiAWi4uDwWOpaU1FtG1aY/eSrwjNpptJ6kVEo096ghUIUyLO1X2cxujElZvFzxvBjXboaDlvHMuUhRs045zPFYj0jnGo4W2WS1ZvXnyXAjNeNRW00fT07nGMEB7XYlgOAcCBiL9vasdxa6C0o7DdwfHZXNTyNZLSexrf2ZcTRFpnqEwhUktWXkVdMR9PF9rwD71fS9ePNGliMU7Srn+2XgzoZTpyo0/apNu0JFvLkjaeVjvf7VqXjypE90chpXqfBP7fUpdRJ0JghAZCAkNCQ79RA3zpox7XhVh6yNW8noUKkuEX4HQ5XoDlCCFQgCAjtNQTSM6OFwYX9V0hxLGkYljeLjlyzVlRSayibNpOlTqadVZpbFxfa+HjsPNoDVmCkHyTevxkdjI7x4DkLK2lRhTWpazLe4lXu3/cerdFbPzmTSymiEAQBALoDz1ddFELyyMjGV3va0Y5ZlUcklm2ZaVCpVeVOLk+xZnj/OOj/iqf8Axo/xVnlqf7l3mf8Ap13/AKp/+X9j2UddFKLxSMkF7XY9rhcZjAq9ST2MwVaFSk8qkXF9qyPHrNRdNSzx+dG62F7EC4PtCx1oaVOSM1hW8jc06nCS7thz0oQ6qZVCp+4nlpBBsQQQewjEFM8tZbOKksmdF6MqxLDHK3J7GvF8+s0HHmp+EtKKZyWvSdGrKm9za7mepXGI8GsBtS1F/oZPhKx1fUfI2bL2mn7y8TnZQR1gIAUKHR+jRaGL1bPhCnoequRyW4f92fN+JFa9uA0fU3+jt2ZuAHvWO56qRu4Os76lzKFUKdOQsqjUSWrQvV0w7Z4vjCvp+uuZp4g8rWp7r8DoYqdOVFQbV9KGSpbCD1YmgkA/Pfib8wLBRd7Uzno8D3fRm0VOg6z2y8EaKtM9MevRVYYZopRfqSNdgbXANyL8Li48VdCWjJMwXVFVqM6b/wAk0dGMcCAQbgi4PaDkVPHJWmtTEjA4EHIgg9xwKo1msiqk4vNbjnLSdIYppIyLbj3N9hsFBTWjJo6zbVlVpQqLekzzK02AgLP2Q6VJbLTOPk/KMx4E2eAO+x8SpCyqbYPmeK6UWiUoXC36n9PsWSpA8keLTZtTzH+lJ8JVlT1HyNi0X9+HvLxOdCoE6ygqlT6Uw67fSb70LKvqPkzpGPIdw9yn0che1kJr2f7vqfV+9wWK46qRI4P7dS5/RlDEKEOnIwqlST1YH6ZTevi+MK+n68eaNPEfZKvuy8DoUqdOVGq7TId6glsCS10bsOFngE+wla14s6TJro/PRv4ZvamvkUiVDnRwSgAQHt0bNuSxvvbckY6/ouBVYvKSZrXMNOlKHFNfI6KDgcRkcR3HJegOT5ZamZQBAEAQBAEAQBAeevrGQxukkcGsaLkn/uJ5K2UlFZsy0aM601Tgs29xU+se0SaUltNeGPtw6R3O/wA3uHtUZVvJS1R1HtrDo5RpJSr+lLhuX3NLmlc83c4ucfnOJJPiVqNt62eihTjBZRWS7D5qhk2HqoGSl14RJvAZxB28L824q6OltRr13R0cquWX/WX1Nz0JtBnhd0dY0yNyJc3dlaD23A3/AB9q26d3OOqetHnrzo/b146dq1F98f4/NRo9UWl7yzyS527fO18L+C03tPS0lJQipbclnz3nyVDKAha0XRstr+kogwnGJ7meB6ze/M+xS9nPOnyOedIqHk7xy/ck/ozcFtEER2sZtSVHqZPhKx1vUfI27D2mn7y8TnhQR1ZBAEKbzpKjHybPQb8IU/D1Ucjq+vLmyE2gfu+o9FvxtWK56pkhgnt9Lm/BlEKGOmoKgyJXVT9tpfXxfGFlo9ZHmaOJv/46vuy8DoNThyw551lnL6uoc43Jmkx5BxDfsAUFVlnNvtOq4dBQtacUv8V4EarDczCFGXzqNX9NQwOvctbuOwtizq+6ymreelTTOZYxQ8heVI5bXmuT1k+VmIwpXahQdHXOeB1ZWNeLCwuOq4X4m7bn0lE3kcqmfE6F0br+Us1F7Ytr6r87DUVqnoAgNq2Y1BZpCMD57XsPdul3+0LYtXlVRBdIaanYyb3NP55fUu5TBzo8Gn3Wppzn8lJ8JVlX1HyNmzWdzTX/AEvE52UCdYMk/YLKpRRyPtQj5SP02/EFWO1Flfqpcn4HR7eHcp9HIiD16P6BU+r97gFhuOqkSWDr/wC6lz+jKGKhDpyMKpcSuqn7bTeuj+IK+l1keaNDE/ZKvuvwOgyp05YebSVEJopIneTIxzT4i11bKOlFp7zLQqujUjUjtTTOdq2mdFI+N4s5ji1w5tNlBSi4tpnWKNWNWnGcdjWfefFWmQID6BUZYy8dRNMflFHGSbvjHRydt2DA5cRYqbtqmnTXYc1xm0dtdyW6XpL4/ZmxrORYQBAEAQBAYJQAOQFR7U9Oukn/ACdptHFbeHnSEXue4ED2qLvKuctBbEe66OWMadHy7XpS2di/k0VaR6YzZAbdqDqn+VvMkoPQMNjbAyOz3RyHHwW1bW/lHm9h5/G8WdpFU6frv5Lj9i4aOkZE0MjY1jRk1oAA9ilVGMVkkeCqVZ1ZOU223xPlpLRUVQwsmY17T2jEc2nMHmFScIzWUkZKFzVt56dKTT/NpSOuWrhop90HejeN6NxzIGbTzB+5RFei6cstx0TCMSV7R0nqktTRArASuQQqywdkOkLTTQkmz2B7cRa7DY+JDvsK3rGWUnHieU6U2+dKFZbnk/js+aLXCkzxJF603/I6m2fQv9yxV+rlyN3Dva6XvI57UGdTCFczJQodKQjqt9Ee5egiskjkMnnJkBtDP93VHot/1GrDc9UyTwT2+nzfgyiVCnTEAgZLap/ttL6+P4gstHrI80aGJ+x1fdfgdBKcOWnOuno92pnHZNIP85UDUWU2u06vZS0ram/+V4HhVptBAWdsdrrtnhPAtkbjibjddh2CzfapCxlqcTxnSqh6dOtzX1X17iylIHkSvdr9FvQwygYseWE3yDxcYcy0LRvo5xUj1HRato15029qz+K/hlUqNPc5hCps+zSEu0hER8wPce7cLfe4LYtVnVRCdIJqNhNPfkvmXipg5wRetLrUdSTwhk+ErHW6t8jcw9Z3VL3l4nPagjqoVSp6NG/rY/WM+IKsdqMVx1U+T8Do8KeRyIgdfP3fU+rHxtWK46qRJ4N7dS5/RlDuUIdOR+VUMmNUP22m9cz3rJR6yPM0MU9jq+6zoEqcOWhAVbtU1ds78rjBs6zZh2ECzX9xAAPgo69o69NfE9l0axFZeazezXH6r6lcrQPXhUGRlpVGUaNk1K1jNHPd1zE+zZRjgL4PA7R7iVsW1byUuxkNjGHK8o5L11s+3xLugnD2tc0hzXC7SDcEHIgqZTTWaOcyjKLcZLJrcfVVKBAEAQAoCE1p1gZRwl7rF5uI2Xxc7/iOJWKtWVKOb2m/h1hO9qqEdUd74L78D86lVEslHE+fe3zvG7ji8FxIdyuDlyVLeUpU05F2LU6VO7nCl6q4btWwpjWd5NZUk59NJ8RUPV9d8zoWHJK0pJftXgRisN0y1UKMu/ZvGBo+C3HfJ5npHA+4DwUzaLKkjm+PNu/qZ9ngjZ1skQEBoW16Jv5LET5Qms3mC073uatK+S0Eel6Lyl51JLZo6+/V9SpFGHvQqFMiZ1NrOirad98BIGnukBYfiKzUJaNRMjsWoutZ1ILhn3a/oX+ps5eRWtZ/Qqnj8i/nwWKv1cuRu4cs7ul7yOfAoQ6ogqAzZC06WZkO4e5egWw5C9pr20P93VHot/1GrDc9UyUwP2+n8fBlEqFOmAIMiX1R/baX18fxBZKPWR5oj8T9jq+6/A6BKnTlxS20/RxirHP+bM0PHeOq4fYPaom8ho1M+J0Lo5cqraKD2w1fDajUFqnoAhQ2jZrW9HXxi5tIHRns6wu2/iAti1llVRCdIKHlbKTW2OT7i8FMHOSF1x0d09HOy13bhc3C53mdYW5mxHisNeGlTaN/C7jyF3TnuzyfJ6igSoRHUY7AqlxZWyDRf62pcP6TDbxeQfqhSFjT2z+B4zpTdZuFuub8EWcpA8gRWtbrUVSf6EnwlYq3VvkbuGrO7pL/AKXic+KEOqIIVPTov9dF6xnxBXR9ZGC56mfJ+B0cp45IiB18/d9T6A+Nqw3PVSJPBvbqXP6ModxUIjpqMKpXImdTReupvWt/FZKPWR5kfirys6vusv8AKnDlwQHznha9rmuaHNcCHAjAg5gqjSayZdCThJSi8mtjKZ131MfSOMkIc+nON7EmL+V/Lsd7ecTcW7g81sOgYRjULqPk6jymu59q+xqC1ifRlCp+g5W5FrRtGqGuMlGd1wMkJNyy/WaeLmE5d2S2qFzKnqetEHimD07xaUdU+O58/uWzoTWCnqheGQE8WE2e3vaVKU6sJrOLPD3dhcWryqxy7dq7yVWQ0wgME4INuo1HWHX6npwWxkTydjCNxp/nf9wutardQhqWtk5YYDcXLUp+hHi9r5L76iE1f1cmrpRV6Qvu4dHERbeANwC35sfLM+/BSoyrS8pU2EhfYjRsKfmtlt3y4fHe/AsdqkDyTKS2jaMMNbIbdWX5Rp7d7yx371/aFDXUNGo+06PgFyq1nFb46n8NnyNXWuTZkFA0WXss1kYGmkkcGm5dCSbA73lM774jvKkbOsstB/A8Z0jw6bl5zTWer0vhsZZYUgeRBKBFT68V7tI1LaekHSNhD3Ei2642u5wPYLbvMqNuZeWnow15HtsHoRw63dxcPRc8klvS3fHfyNAIWieqTzCoXH6Y4ixGBGN+7EIWSWepnRGha0TQRSj58bXeJGP23U9TlpRTOT3VHyNedPg2jz62fsVT6l/uVtbq5cjPhvtdL3kc+KEOpmVQH6ZmO/71Rlsth0qzIdwXokche013aJ+7qjuZ/qNWC56pkrgft9P4+DKKUMdMCAmNTx+nUvrmfEr6PWR5ojsV9jq+6zoAqdOXGva56vispywWEjTvRE5B1sQeRGHsPBYa9LykMt5JYVfuyrqf+L1S5fwUXUQuY5zHgtc0kOBzBGBBUK008mdMpzjOKlF5p7GfNDIfakqDG9j25sc1w72m/wByJ5PMxVaaqQlCWxrI6NpagSMa9puHta4Hk4XU/F5pNHJakHTm4S2ptH1IVSzPI5y0rCGTSsbgGyyNHc1xAUBNZSaOtWs3OjCT2uKfej6aF0VJVTNhiFy7M8GN4vdyCup03OWiiy9u6drSdWo9S+b4F/aJ0cynhZFGLNY2w5ni48ybnxU1CChFRRy65uJ3FWVWe1/mXwPYrzCRGt5/Qar1EnwrFX6uXI3sM9spe8vE5+Kg0dTQVSp7NCj9Ig9dH8YV0PWXM1rvqKnuvwOjDmp45MthAa+/u+p9AfG1YLnqpEng3t9Ln9GUMVCnTkFUqT2oYvpCm9Z7mlZrfrYkXjTysavL6ovpTRzEIAgPzI0EEEXBFiDkQeB5IVTaeaNA1k2askJkpSInH/xn9WT/ACkYs+0dy0qtmnrhqPTYf0kqUkoXC0lx3/Hj4le6X1cqab9dE5ouRvDrMNja+8MBfmtCdKcPWR6y0xK1uermm+Gx9xErGbxlCpljyCCDYg3BGBBGIIPBFqLZRUlkyd0frlWw2DZ3EAWAfZ4/zXWeNzVjvIuvgtlV1yppctXgex20Ou+laO6KO/hgrvPKvH5GD9O2Ceei/wD0/ufWm0bpPSFt8ylmHWmcWRkYOGHzswciqxjXrb3kY6l1hmHv0VHS4R1v+DeNWtQYaYh8tppBkSLMb6LeJ5n7FuUbSENb1s83iGPV7laEPQj83zf0RuAW0QRlAQutOr0dbF0b+q4G8bwMWOt9oPELFWoqpHI38Ov6llV8pHWt64r82FKad0BPSP3ZmED5rxix3ou8DhmoipSlTeUkdFssQoXkdKlLmt6+BGXWM3QChSSzNjoNea2JgY2a4GW+1ryOV3C9lnjdVYrJMiK2B2VWWlKGvsbXyR7oKvSWk+oHuMeTiAI4R6RaOtnlir1KvX1bjWnRw3C/TyWlu3y+GZZeq+rcdFHusxe6xkkObyPc0XNgpGjRjSWSPHYjiNW9qaU9SWxcPu+LKc1yoehrZ2AWHSFzcb9V/WH2FRNeOjUaOg4TW8tZ05b8svitRCrESJlUKlybKq7fotw5xSOb4O67feR4KVs5Z08uBzzpJQ8neaS2SSfx2MnNcH2oak/0X+5Z6/Vy5EdhizvKS/6Rz+oM6mghU/cPlDvHvCFk9jOlG5DuC9CjkDNd2h/u6o7mf6jVguuqkS2Be30/j4MopQx0swgJrUwfp1N65nvWSj1keaI7FvYqvusv9Thy8w5AanrnqYysG+wiOcDyvmvHmvt71rXFuqmtbSawnGZ2b0Ja4PdvXavsVDpXRE1M/cmjcw8CR1Xei7IqLnTlB5SR760vKFzDSpSz8Twqw2SztQ9d4WQsp6l24WYMeQSwtxIDrYgjL2KRtrqKjoy3Hi8ZwOtOs69BZ6W1b8+wmdPbQKaKM9A8TSEdUNvug9rjhYDs4rLVu4RXo62aFngFzWqf3Y6Md+zP4FZ6F0BU1shLGkguJfK7BgJNySeJ5DtUdTpTqvNI9hd4hbWNNKb2LVFbdX5vLi1Y1bioo92MXe7y5D5Tz9zewKVo0Y0lq2ngMRxGre1NKexbFuX5xJwLMaAQEPrh+w1XqH+5Yq/Vy5G/hfttL3kc/lQh1IwhU92gx+kweuj+MK6HrLmat57PU91+B0YVPHJ0a3tDdbR9RzDR/nCwXPVMlcDWd/T5vwZRShTpiMKoNi2fD+8ab03fA5Z7brYkTjnsFXkvFF7qZOaBAEAQBAYLUBFVerVJKbyU8RPaG7p9rbXWKVCnLajdpYld0tUKsu/PxIqTZ5Qk36Jw5NkeAO5YvM6XD5m7HpDfxWWmnzSPw7ZxQ+ZJ/iOTzOl2l66R33Fdx+4tnlCCD0bjbg6RxB7wis6SLJdIb+Sy0kvgiYoNAU0JvFBGw9oaC7wcbkLNGlCOxGhWv7mtqqVG/j9CSAWQ1DKAIAgCA+U9O17S17Wuacw4Ag94Ko0msmXQnKEtKLafFajW67Z/RSYiIxn+m4gd9slrytKcuwl6OP31NZaWfNZ/Mjhsupb/AKyb2t/4rF5jHizb/VF3l6sfn9yTodQqKM36LfP9RxcPZkssbSmtxp1sevqqy08uSyNjihDQGtAa0ZBoAA7gMlspJakREpSk9JvN8XrPohQ1rWDUqnq5OlkL2u3Q07hAuBlcEZ4rXq20Kj0mS1jjNxZ0/Jwyazz1kX/ZfSefN9Zv4LF5jDize/VF3+2Pz+5kbMKTz5vrN/BPMYcWU/U93+2PzJvVzVaKi3+ic8h9rh5BF23sRYZ4rNRoRpZ5Ebf4nVvdHyiWrgSelKFs8UkT7hsjS02zsexZZxUouL3mpb1pUKsasdqeZqLdmFL58x/9m/gtRWMOLJ19J7v9se5/cy7ZhSHJ8w/9m/gquxhubC6T3a/xj3P7mGbMaUEESTYEHNvDwVPMYcWH0mummtGPz+5u4C3Tzh5NL6NZUQvhkvuvtfdNjgQ7D2KycFOLizPa3M7aqqsNq49xqw2ZUfbL3bw/Ba3mVPtJr9TXnCPcYOzKk86X6w/BPMocWV/U15wj3fyejRez6mglZKx0hcw7wDnC1+F7BXQtIRaeZhuMfua9KVKSjk+w25bRBhAYIQHwq6NkrSyRjXtObXAEfaqSipLJoyUqs6UtKm2n2M1mu2c0Uly1r4yfMebDuDrha0rOm9momKPSK+p6m1LmvseD+yum+mn/APz/AOKx+Yw4s2v1Tc/sj8/uSuj9QKKIg9GZCPpHFw+rkskbSmtus0q+PXtVZaWS7Fl89pskUQaA1oDQMgBYDuAW0lkQ8pOTzbzZ9EKBAEB5dK0QnhkicSBIwtJFrgHiLq2cdKLjxM1vWdGrGrFZuLzNJOyun+nm9jPwWn5jHiz0K6U3H+uPzPydlMP08n1Wp5jHiX/qqt/rj8z6UOzGOOSOQTvO49rrbrRfdN7X8EjZJNPSLK3SapUpSh5Na01te835bx5gjNY9ECqgdCXlgcW3IAJ6pvax7ljq09OLjmbdjdu1rqslnlnq5o03+ymP+If9Rv4rU8xX7j0P6rqf6l3swdlDP4l/+GPxTzFfuH6rqf613nv0Bs8ZTVEc4nc4sJIaWAXu0tzvzV9O0UJKWZq3vSGd1QlRdNLPfn8Td1uHnQgCAIAgCAIAgCAIAgCAIAgCAIAgCAIAgCAIAgCAIAgCAIAgCAIAgCAIAgCAIAgCAIAgCAIAgCAIAgCAIAgCAIAgCAIAgCAIAgCAIAgCAIAgCAIAgCAIAgCAIAgCAIAgCAIAgCAIAgCAIAgCAIAgCAIAgCAIAgCAIAgCAIAgCAIAgCAIAgCAIAgCA//Z"/>
          <p:cNvSpPr>
            <a:spLocks noChangeAspect="1" noChangeArrowheads="1"/>
          </p:cNvSpPr>
          <p:nvPr/>
        </p:nvSpPr>
        <p:spPr bwMode="auto">
          <a:xfrm>
            <a:off x="155575" y="-192430"/>
            <a:ext cx="304800" cy="406025"/>
          </a:xfrm>
          <a:prstGeom prst="rect">
            <a:avLst/>
          </a:prstGeom>
          <a:noFill/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28" name="AutoShape 4" descr="data:image/jpeg;base64,/9j/4AAQSkZJRgABAQAAAQABAAD/2wCEAAkGBxQTEhQUEhQVFRUWFBUWFRcUFBQXFBQYFBUaFhUVFhcYHCggGBomHRQUITEhJSkrLi4uFx8zODMsNygtLisBCgoKDg0OGhAQGiwkICQsLC0sLCwsLCwsLywsLCwsLCwsLCwsLCwsLCwsLCwsLCwsLCwsLCwsLCwsLCwsLCwsLP/AABEIAHMBtQMBEQACEQEDEQH/xAAcAAEAAgMBAQEAAAAAAAAAAAAABQcBBggEAwL/xABJEAABAwICBgUHBwkIAwEAAAABAAIDBBEhMQUGBxJBYRMiUXGBMlJyc5GxsiNCU5KhwdEUFiQzNDVUYmMXJZOis8LS8EOC4aP/xAAbAQEAAQUBAAAAAAAAAAAAAAAABQECAwQHBv/EADoRAAIBAgIGBQsDBQEBAAAAAAABAgMEBRESITFBUXEGM2GRsRMUIjI0coGhwdHwFlLhFSNCU2KSJP/aAAwDAQACEQMRAD8AuhAEAQBAEAQBAEAQBAEAQBAEAQBAEAQBAEAQBAEAQBAEAQBAEAQBAEAQBAEAQBAEAQBAEAQBAEAQBAEAQBAEAQBAEAQBAEAQBAYKAgNMa30lNcPlBcPmR9d17XsbYDPiQsVSvCntZJWmE3dzrhDJcXqX5yNW0htTANoacnHOV1rjgbNyPitWV8v8UTdDotJrOrU7l9WQr9p1Zc2EIF8BuE2HAX3sVh89qdhIx6MWeWtyz5/wfJ20mtJzjHdGLHlmnntTsL10bsv+u8+0W06sBBc2Ei+I3CL+O9givanYWS6MWbTycl8f4Jmh2qNNumgIxxMbwbD0XZnxWaN9H/JEbW6KzXVVM+ay+aNu0NrTS1NhFK3e8x/Vf7DnnwuFtU60J+qyCusMurXrIauK1rvJtZTQCAIAgCAIAgCAIAgCAIAgCAIAgCAIAgCAIAgCAIAgCAIAgCAIAgCAIAgCAIAgCAIAgCAIAgCAIAgI3Tum4aWPfmdYHyWjFzz2NH35LHUqxprORt2dlWu56FJfHcuZUesuvVRUktjJhi8xp6zubnZnuGCjKt1OezUj3OH4Db2yUprSnxexcl9dpqq1idSCFQhTUbBoLU2qqbOZHuMPz5Oq09wzPgLLNTt5z2Iib3GbS2zjKWb4LX/CNvpNlLbfK1Bv/IwW9ritmNjxkQVXpXLP+3S739j2v2W027YSzA9t2H7Lfer/ADGOW0149KLlSzcI5fH7kTpDZbI3rU84eRiGvBYb8nAkLHKxkvVZu0OlFOWqtTy5a13HnoNZK3RzxFWMe+PIbxuQP6cmR9E/YqQr1aLymtRkrYZY4lHytrJKXZ9Y7ufiWXofSsVRGJIXhzTn2tPY4cCpCFSM1nE8hc2tW2qOnVWT8e1cT3gq81wgCAIAgCAIAgCAIAgCAIAgCAIAgCAIAgCAIAgCAIAgCAIAgCAIAgCAIAgCAIAgCAIAgCAICK1j05HSQulk7mN4vccmj7z2LHVqKnHSZuWNlUu6ypQ+L4LiUVprS8tVKZZnXJyHzWjg1o4BQ1SpKbzkdMtLOlaU1TpLJfN8zwqw2UEKmQFQtcki09R9RGsDZ6toc82LIneSzsLxxdy4KSt7VL0p9x4jGMdlNujbvKO+XHsXZ4lhtC3zyxlAEAQGibVNMRsp/wAnIDpJLEDA9G1rvL5E2sPFad5USho72ej6N2dSpceXTyjH5trZ9St9XNPS0kokixvg9hPVkb2Hn2Hgo+lVlTlmj19/h9O8peTqbdz3p9n1W8vPQmlY6mFssRO67gc2kZtPMKZhUU46SOa3drUtarpVNq+a3P4kgrzXCAIDBKA+c1Q1g3nuDWjMuIAHiUbSWbLoQlN6MU2+C1muV+v9DHcdIZCB/wCNpI7t42CwO5pJ7SXo4BfVVnoZLtf0I+n2n0rnWcyZg7S1p8LNN1jje03tzRtVOjN1FZxlF968UbPonTkFSLwSNf2jJzcL4tOIzWxCpGaziyFubOvbPKrFrw79hIAq81jKAIDF0B49I6XhgF5pGRjhvHE9wzPsVspxjtZnoWta4eVKDly+5At2h0JIHSPFza5jdu95PYsPndLPLMk30fvks9Fd6Njoq6OVgfE9r2HJzTcLOpJrNETVpVKUnCpFprcz0KpjMXQHg0lpqCn/AF0rI+Tj1jfsaMeB4KyVSMfWZs29nXuOqg3y2d+whodoNC4gdI5t74ujcG4C+J4LErqk3tJCeA30VnoJ9iazNjp6lr2hzHBzTiC0gg9xC2Fr2EROEoScZpprjqPshaEAQH5LkBC6Q1uo4b787CQL2Z1ye7duL+KxSrU47WSNDCbyt6tN83q8SO/tGofPk/wnLF55S4m5+nL/APau9Ero/WmkmsI52Em2DjunHACzrXPILNGrTlsZoV8Mu6CznTeXHavkS91kNEyCgCAIDBKA89bXxxN3pXtY3tcQMscO3wVJNRWbMlKjUqy0acW32Iifz0of4lnsf/xWLzil+43/AOjX3+p/L7k1DO14DmEOaci0gg9xCypprNEdOMoS0ZLJ8GfVVLTBKA8lfpSGEXmkZGLX6zgCe4ZnPgrZTjH1mZqNtVrPKnFvkiMh10oXO3RUMvcDEOAN+wkWsrPL0v3I3Z4NfRjpOk/kycZICAQQQcQQbg9xWUjGmnk9p+0Bi6ApHaHp81NS5rTeKIljLZOI8t/icByAUPdVdOeW5HRMBw/za3UpL0pa3y3L83mrLXJ4BUKGQEKZm+7LdXRLIamQdWJwEYOTpMyTfMNBHieS3bOjpPSe48v0jxB0oebweuS19i/nwLZDVKHhzKAIAgPJpPSDIInyyGzGC57eQHMnBWykox0mZaFCdeoqUFrZQOndKvqp3zPzccBc2a0eS0cgPvUJUm5ycmdRsrSFrRjShu38XvZ89G6NlneGQsc9x4NGXMnIDmVbGEpPKKL7i6pUIadWSSLi1C1Zko439LIC6QtJY3yGWFs+Lu08lLW1F0lre05/jOJU72ovJxyS3va/4NrC2SGPyXexAa/pjXWkp7h0ge4fMi67vbkM+JWCdzThtZKWmDXdzrjHJcZav5fcaPpnadM+7aeNsQ4Od1pOOI4DMcCtOd9J+qsj0lp0YowadaTk+C1L7s0vSGkZZ3b00jnnHyiTa+dhkPBakpyk9bPRUbajQjo04qPJfmfxPKFYZgqlcj7UlU+J7XxuLHtN2ubgQf8AvBVi3F5oxVqMKkHCazT2ouzUfWcVkJ3rCZlhI0ZG+T2jsP2FS9vX8rHXtOc4vhjsqvo64PZ9mbJdbBEkPpzWenpQelkG9wjb1pDysMvGyxVK0Ke1m/Z4bc3b/tx1cXqXf9ivdO7Sp5CW07RCzzjZ0p59jft71oVL2T1Q1HqrLo1Qh6Vd6b4bF92aPPO57i57nOcc3OJc495OJWo25PNs9LClCEVGCyXBbD53VpdkbBqVp51LUMNz0byGyi+BaTbe7xnfvWe3qunPsInF8Pjd0JLL0lri+3h8S3NNa10tMPlJQXcGM6zz4DLLjZStSvCG1nhbTC7q6foQ1cXqX5yK607tInlu2nAhZ24OkPicB4DxWhUvZS1R1HrLLo1b08pVnpvuRpc0rnOLnuLnHEucSST2knErTbb1s9HGnGCUYrJH4VC7I3PZpp98NQ2Bx+SmO7Y5NefJcO82B7x2LbtarhPR3M870hw+Nag60V6UN/ZvTLlUseABQEJrNrJDRs3pTdxvuRt8p5HuHMrFVrRpLNm/h+HVr2ejT1JbXuX3fYVXWaerNJTNgB3WvNhGwlrAMTd5zdYdvZko2VWpXlo/I9rSsLPC6TrNZuK9Z638OButDswphHaV8j3keU07oaf5W2991tRsoJZN6zz1bpNdSnnTSS4be9/Y0jXTVF1E4Oa4vhcbNcfKa61913DmCtSvQdJ9h6TCMYjfRcZLKa2riuKNYWuTORsereudRSEDeMkV8Y3kmwtbqHNvu5LYpXM4dqIjEcEt7tZ5aMuK+vHxLi0DpyKriEkLrjJzT5TD5rh/0FSlOpGos0eBvLKraVPJ1Vye59qJK6yGoRul9PQUwvPI1nY3N57mjFY51YQ9Zm1a2Ne6eVKLfbu7yvdObUJHXbSxhg8+TF/eGjBv2rSqXreqCPVWfRiCydxLN8Fs79r+RoldXSTPL5Xue48XEk53sOwY5BaMpSl6zPUUbenRjoU4pLgjzqhlyNo1B1idS1DWEkwyODXtvgC42a8DgQfaFs21ZwlluZB43h0bmg5JenHWn9PzeWtpvWimpQelkG9wYzrPPKwy8bKSqVoQ2s8TaYZc3T/tx1cXqXeV3pzaXPJdtO0Qt4OPWkPj5I8AtGpeyeqOo9XZ9GaFPKVd6T4bF92aRPM57i57i5xzc4kuPeStOUnJ5tnpKdKMI6MVkuC1I/CoXZG+bLdPuZMKZ7rxyX3AR5D88DwBscO1blnWaloPYzzHSPD4TpecRXpR2viv4LcUoeGIrWiv6ClnlBALYzu3NuscG+NysVaehBs3MPt/L3NOm1qb18t5z4SoQ6oklqCoVAQH0a3sx4AczkqFjaOg9XtGtp6aGIDyWC/NxxcTzuSp6lDRgkcrvrh3FxOq97+W4kVkNUIAgMEoCodo+nnVM4pobuZG61mgkySDOwGYGIHiou6qupLQjuPdYDYRtaPnNXU5Lfuj/O09OrWzZ77PqyY25iNp659I5N7sT3KtKzb1z1GK/wCkkIehbLN/uez4Lf4FlaM0bFAzchY1jexvE9pOZPMqQhCMFlFHkK9xVuJ6dWWb/Nh7FeYQgPHX6LhmsJmB4GQde2PK9irJwjP1jPQuatBt0pZN8Dw/mlRfwsX1VZ5vS/abP9Vvf9su8fmlRfw0X1VTzal+0f1a9/2y7zH5o0X8NF9X/wCp5tS/aV/q97/tl3mnbStVYIqcT08QjLXgP3b2LXYA27d7d9q1bqhGMdKKJ7AMUr1bh0a0tLNas+K/grNR57EIDZNQNJ9BWxEmzXnondz8v826ti2noVEQ+OWvl7OaS1x9JfD+C7qina9rmOvY4GznNP1mkEeCmGs1kznNObhJSjt5J/J6iEdqRQHOnb9eS/xLD5tS4eJJrG75bKj7l9iP0zqNRCCVzYdxzY3uDg99wWtJGZtwVk7akovJGxa45fOtCMp5ptLYt75FMKIOiBCuQQtLT1R2fw9EyWqBkc9ocGXIawEXF7Yk2spKhaRcVKe88TinSCt5V0rfUo6s9779h4NfNSIoYTUU12hhHSMJuLE23mk4ixIwxVlzaxjHSgbOC47VrVfI19eex/R/crtaJ68ICQ1dP6VT2+mi+MK6n665o07/ANmqe6/A6IKnjlJF6w6YZSwPmfjYWaPPcfJb/wB4XVlWapxcmbVjaTuq0aUd+18FvZQ2ldJSVErpZXbz3HwA4NaOAHYoSc3N5s6fa21O3pqnTWSX5mzYdl84ZXsB+eyRje8i/uaVntGlVRE9I6blYya3NP8AO8usKXOeGva+0IloZxa5a3pG9oMeOHhceK17qOdJ95KYLX8je03xeXeUSoc6aghUlNXNOSUczZIzhk9vB7eLTz7DwKyUqjpyzRoYhY07uk6c/g+D/NpeUcjKuna5j3hkjQQY3Fj+Y3hiDmDZTOqpDVvOayjO0ruMks4vLJrNc8iHm1AonEucyQuJuSZnkk9pJOKwO0pvW8+8kY4/fRWjFpL3UR2nNQKNlPK+Nr2ubG5zT0jiAWi4uDwWOpaU1FtG1aY/eSrwjNpptJ6kVEo096ghUIUyLO1X2cxujElZvFzxvBjXboaDlvHMuUhRs045zPFYj0jnGo4W2WS1ZvXnyXAjNeNRW00fT07nGMEB7XYlgOAcCBiL9vasdxa6C0o7DdwfHZXNTyNZLSexrf2ZcTRFpnqEwhUktWXkVdMR9PF9rwD71fS9ePNGliMU7Srn+2XgzoZTpyo0/apNu0JFvLkjaeVjvf7VqXjypE90chpXqfBP7fUpdRJ0JghAZCAkNCQ79RA3zpox7XhVh6yNW8noUKkuEX4HQ5XoDlCCFQgCAjtNQTSM6OFwYX9V0hxLGkYljeLjlyzVlRSayibNpOlTqadVZpbFxfa+HjsPNoDVmCkHyTevxkdjI7x4DkLK2lRhTWpazLe4lXu3/cerdFbPzmTSymiEAQBALoDz1ddFELyyMjGV3va0Y5ZlUcklm2ZaVCpVeVOLk+xZnj/OOj/iqf8Axo/xVnlqf7l3mf8Ap13/AKp/+X9j2UddFKLxSMkF7XY9rhcZjAq9ST2MwVaFSk8qkXF9qyPHrNRdNSzx+dG62F7EC4PtCx1oaVOSM1hW8jc06nCS7thz0oQ6qZVCp+4nlpBBsQQQewjEFM8tZbOKksmdF6MqxLDHK3J7GvF8+s0HHmp+EtKKZyWvSdGrKm9za7mepXGI8GsBtS1F/oZPhKx1fUfI2bL2mn7y8TnZQR1gIAUKHR+jRaGL1bPhCnoequRyW4f92fN+JFa9uA0fU3+jt2ZuAHvWO56qRu4Os76lzKFUKdOQsqjUSWrQvV0w7Z4vjCvp+uuZp4g8rWp7r8DoYqdOVFQbV9KGSpbCD1YmgkA/Pfib8wLBRd7Uzno8D3fRm0VOg6z2y8EaKtM9MevRVYYZopRfqSNdgbXANyL8Li48VdCWjJMwXVFVqM6b/wAk0dGMcCAQbgi4PaDkVPHJWmtTEjA4EHIgg9xwKo1msiqk4vNbjnLSdIYppIyLbj3N9hsFBTWjJo6zbVlVpQqLekzzK02AgLP2Q6VJbLTOPk/KMx4E2eAO+x8SpCyqbYPmeK6UWiUoXC36n9PsWSpA8keLTZtTzH+lJ8JVlT1HyNi0X9+HvLxOdCoE6ygqlT6Uw67fSb70LKvqPkzpGPIdw9yn0che1kJr2f7vqfV+9wWK46qRI4P7dS5/RlDEKEOnIwqlST1YH6ZTevi+MK+n68eaNPEfZKvuy8DoUqdOVGq7TId6glsCS10bsOFngE+wla14s6TJro/PRv4ZvamvkUiVDnRwSgAQHt0bNuSxvvbckY6/ouBVYvKSZrXMNOlKHFNfI6KDgcRkcR3HJegOT5ZamZQBAEAQBAEAQBAeevrGQxukkcGsaLkn/uJ5K2UlFZsy0aM601Tgs29xU+se0SaUltNeGPtw6R3O/wA3uHtUZVvJS1R1HtrDo5RpJSr+lLhuX3NLmlc83c4ucfnOJJPiVqNt62eihTjBZRWS7D5qhk2HqoGSl14RJvAZxB28L824q6OltRr13R0cquWX/WX1Nz0JtBnhd0dY0yNyJc3dlaD23A3/AB9q26d3OOqetHnrzo/b146dq1F98f4/NRo9UWl7yzyS527fO18L+C03tPS0lJQipbclnz3nyVDKAha0XRstr+kogwnGJ7meB6ze/M+xS9nPOnyOedIqHk7xy/ck/ozcFtEER2sZtSVHqZPhKx1vUfI27D2mn7y8TnhQR1ZBAEKbzpKjHybPQb8IU/D1Ucjq+vLmyE2gfu+o9FvxtWK56pkhgnt9Lm/BlEKGOmoKgyJXVT9tpfXxfGFlo9ZHmaOJv/46vuy8DoNThyw551lnL6uoc43Jmkx5BxDfsAUFVlnNvtOq4dBQtacUv8V4EarDczCFGXzqNX9NQwOvctbuOwtizq+6ymreelTTOZYxQ8heVI5bXmuT1k+VmIwpXahQdHXOeB1ZWNeLCwuOq4X4m7bn0lE3kcqmfE6F0br+Us1F7Ytr6r87DUVqnoAgNq2Y1BZpCMD57XsPdul3+0LYtXlVRBdIaanYyb3NP55fUu5TBzo8Gn3Wppzn8lJ8JVlX1HyNmzWdzTX/AEvE52UCdYMk/YLKpRRyPtQj5SP02/EFWO1Flfqpcn4HR7eHcp9HIiD16P6BU+r97gFhuOqkSWDr/wC6lz+jKGKhDpyMKpcSuqn7bTeuj+IK+l1keaNDE/ZKvuvwOgyp05YebSVEJopIneTIxzT4i11bKOlFp7zLQqujUjUjtTTOdq2mdFI+N4s5ji1w5tNlBSi4tpnWKNWNWnGcdjWfefFWmQID6BUZYy8dRNMflFHGSbvjHRydt2DA5cRYqbtqmnTXYc1xm0dtdyW6XpL4/ZmxrORYQBAEAQBAYJQAOQFR7U9Oukn/ACdptHFbeHnSEXue4ED2qLvKuctBbEe66OWMadHy7XpS2di/k0VaR6YzZAbdqDqn+VvMkoPQMNjbAyOz3RyHHwW1bW/lHm9h5/G8WdpFU6frv5Lj9i4aOkZE0MjY1jRk1oAA9ilVGMVkkeCqVZ1ZOU223xPlpLRUVQwsmY17T2jEc2nMHmFScIzWUkZKFzVt56dKTT/NpSOuWrhop90HejeN6NxzIGbTzB+5RFei6cstx0TCMSV7R0nqktTRArASuQQqywdkOkLTTQkmz2B7cRa7DY+JDvsK3rGWUnHieU6U2+dKFZbnk/js+aLXCkzxJF603/I6m2fQv9yxV+rlyN3Dva6XvI57UGdTCFczJQodKQjqt9Ee5egiskjkMnnJkBtDP93VHot/1GrDc9UyTwT2+nzfgyiVCnTEAgZLap/ttL6+P4gstHrI80aGJ+x1fdfgdBKcOWnOuno92pnHZNIP85UDUWU2u06vZS0ram/+V4HhVptBAWdsdrrtnhPAtkbjibjddh2CzfapCxlqcTxnSqh6dOtzX1X17iylIHkSvdr9FvQwygYseWE3yDxcYcy0LRvo5xUj1HRato15029qz+K/hlUqNPc5hCps+zSEu0hER8wPce7cLfe4LYtVnVRCdIJqNhNPfkvmXipg5wRetLrUdSTwhk+ErHW6t8jcw9Z3VL3l4nPagjqoVSp6NG/rY/WM+IKsdqMVx1U+T8Do8KeRyIgdfP3fU+rHxtWK46qRJ4N7dS5/RlDuUIdOR+VUMmNUP22m9cz3rJR6yPM0MU9jq+6zoEqcOWhAVbtU1ds78rjBs6zZh2ECzX9xAAPgo69o69NfE9l0axFZeazezXH6r6lcrQPXhUGRlpVGUaNk1K1jNHPd1zE+zZRjgL4PA7R7iVsW1byUuxkNjGHK8o5L11s+3xLugnD2tc0hzXC7SDcEHIgqZTTWaOcyjKLcZLJrcfVVKBAEAQAoCE1p1gZRwl7rF5uI2Xxc7/iOJWKtWVKOb2m/h1hO9qqEdUd74L78D86lVEslHE+fe3zvG7ji8FxIdyuDlyVLeUpU05F2LU6VO7nCl6q4btWwpjWd5NZUk59NJ8RUPV9d8zoWHJK0pJftXgRisN0y1UKMu/ZvGBo+C3HfJ5npHA+4DwUzaLKkjm+PNu/qZ9ngjZ1skQEBoW16Jv5LET5Qms3mC073uatK+S0Eel6Lyl51JLZo6+/V9SpFGHvQqFMiZ1NrOirad98BIGnukBYfiKzUJaNRMjsWoutZ1ILhn3a/oX+ps5eRWtZ/Qqnj8i/nwWKv1cuRu4cs7ul7yOfAoQ6ogqAzZC06WZkO4e5egWw5C9pr20P93VHot/1GrDc9UyUwP2+n8fBlEqFOmAIMiX1R/baX18fxBZKPWR5oj8T9jq+6/A6BKnTlxS20/RxirHP+bM0PHeOq4fYPaom8ho1M+J0Lo5cqraKD2w1fDajUFqnoAhQ2jZrW9HXxi5tIHRns6wu2/iAti1llVRCdIKHlbKTW2OT7i8FMHOSF1x0d09HOy13bhc3C53mdYW5mxHisNeGlTaN/C7jyF3TnuzyfJ6igSoRHUY7AqlxZWyDRf62pcP6TDbxeQfqhSFjT2z+B4zpTdZuFuub8EWcpA8gRWtbrUVSf6EnwlYq3VvkbuGrO7pL/AKXic+KEOqIIVPTov9dF6xnxBXR9ZGC56mfJ+B0cp45IiB18/d9T6A+Nqw3PVSJPBvbqXP6ModxUIjpqMKpXImdTReupvWt/FZKPWR5kfirys6vusv8AKnDlwQHznha9rmuaHNcCHAjAg5gqjSayZdCThJSi8mtjKZ131MfSOMkIc+nON7EmL+V/Lsd7ecTcW7g81sOgYRjULqPk6jymu59q+xqC1ifRlCp+g5W5FrRtGqGuMlGd1wMkJNyy/WaeLmE5d2S2qFzKnqetEHimD07xaUdU+O58/uWzoTWCnqheGQE8WE2e3vaVKU6sJrOLPD3dhcWryqxy7dq7yVWQ0wgME4INuo1HWHX6npwWxkTydjCNxp/nf9wutardQhqWtk5YYDcXLUp+hHi9r5L76iE1f1cmrpRV6Qvu4dHERbeANwC35sfLM+/BSoyrS8pU2EhfYjRsKfmtlt3y4fHe/AsdqkDyTKS2jaMMNbIbdWX5Rp7d7yx371/aFDXUNGo+06PgFyq1nFb46n8NnyNXWuTZkFA0WXss1kYGmkkcGm5dCSbA73lM774jvKkbOsstB/A8Z0jw6bl5zTWer0vhsZZYUgeRBKBFT68V7tI1LaekHSNhD3Ei2642u5wPYLbvMqNuZeWnow15HtsHoRw63dxcPRc8klvS3fHfyNAIWieqTzCoXH6Y4ixGBGN+7EIWSWepnRGha0TQRSj58bXeJGP23U9TlpRTOT3VHyNedPg2jz62fsVT6l/uVtbq5cjPhvtdL3kc+KEOpmVQH6ZmO/71Rlsth0qzIdwXokche013aJ+7qjuZ/qNWC56pkrgft9P4+DKKUMdMCAmNTx+nUvrmfEr6PWR5ojsV9jq+6zoAqdOXGva56vispywWEjTvRE5B1sQeRGHsPBYa9LykMt5JYVfuyrqf+L1S5fwUXUQuY5zHgtc0kOBzBGBBUK008mdMpzjOKlF5p7GfNDIfakqDG9j25sc1w72m/wByJ5PMxVaaqQlCWxrI6NpagSMa9puHta4Hk4XU/F5pNHJakHTm4S2ptH1IVSzPI5y0rCGTSsbgGyyNHc1xAUBNZSaOtWs3OjCT2uKfej6aF0VJVTNhiFy7M8GN4vdyCup03OWiiy9u6drSdWo9S+b4F/aJ0cynhZFGLNY2w5ni48ybnxU1CChFRRy65uJ3FWVWe1/mXwPYrzCRGt5/Qar1EnwrFX6uXI3sM9spe8vE5+Kg0dTQVSp7NCj9Ig9dH8YV0PWXM1rvqKnuvwOjDmp45MthAa+/u+p9AfG1YLnqpEng3t9Ln9GUMVCnTkFUqT2oYvpCm9Z7mlZrfrYkXjTysavL6ovpTRzEIAgPzI0EEEXBFiDkQeB5IVTaeaNA1k2askJkpSInH/xn9WT/ACkYs+0dy0qtmnrhqPTYf0kqUkoXC0lx3/Hj4le6X1cqab9dE5ouRvDrMNja+8MBfmtCdKcPWR6y0xK1uermm+Gx9xErGbxlCpljyCCDYg3BGBBGIIPBFqLZRUlkyd0frlWw2DZ3EAWAfZ4/zXWeNzVjvIuvgtlV1yppctXgex20Ou+laO6KO/hgrvPKvH5GD9O2Ceei/wD0/ufWm0bpPSFt8ylmHWmcWRkYOGHzswciqxjXrb3kY6l1hmHv0VHS4R1v+DeNWtQYaYh8tppBkSLMb6LeJ5n7FuUbSENb1s83iGPV7laEPQj83zf0RuAW0QRlAQutOr0dbF0b+q4G8bwMWOt9oPELFWoqpHI38Ov6llV8pHWt64r82FKad0BPSP3ZmED5rxix3ou8DhmoipSlTeUkdFssQoXkdKlLmt6+BGXWM3QChSSzNjoNea2JgY2a4GW+1ryOV3C9lnjdVYrJMiK2B2VWWlKGvsbXyR7oKvSWk+oHuMeTiAI4R6RaOtnlir1KvX1bjWnRw3C/TyWlu3y+GZZeq+rcdFHusxe6xkkObyPc0XNgpGjRjSWSPHYjiNW9qaU9SWxcPu+LKc1yoehrZ2AWHSFzcb9V/WH2FRNeOjUaOg4TW8tZ05b8svitRCrESJlUKlybKq7fotw5xSOb4O67feR4KVs5Z08uBzzpJQ8neaS2SSfx2MnNcH2oak/0X+5Z6/Vy5EdhizvKS/6Rz+oM6mghU/cPlDvHvCFk9jOlG5DuC9CjkDNd2h/u6o7mf6jVguuqkS2Be30/j4MopQx0swgJrUwfp1N65nvWSj1keaI7FvYqvusv9Thy8w5AanrnqYysG+wiOcDyvmvHmvt71rXFuqmtbSawnGZ2b0Ja4PdvXavsVDpXRE1M/cmjcw8CR1Xei7IqLnTlB5SR760vKFzDSpSz8Twqw2SztQ9d4WQsp6l24WYMeQSwtxIDrYgjL2KRtrqKjoy3Hi8ZwOtOs69BZ6W1b8+wmdPbQKaKM9A8TSEdUNvug9rjhYDs4rLVu4RXo62aFngFzWqf3Y6Md+zP4FZ6F0BU1shLGkguJfK7BgJNySeJ5DtUdTpTqvNI9hd4hbWNNKb2LVFbdX5vLi1Y1bioo92MXe7y5D5Tz9zewKVo0Y0lq2ngMRxGre1NKexbFuX5xJwLMaAQEPrh+w1XqH+5Yq/Vy5G/hfttL3kc/lQh1IwhU92gx+kweuj+MK6HrLmat57PU91+B0YVPHJ0a3tDdbR9RzDR/nCwXPVMlcDWd/T5vwZRShTpiMKoNi2fD+8ab03fA5Z7brYkTjnsFXkvFF7qZOaBAEAQBAYLUBFVerVJKbyU8RPaG7p9rbXWKVCnLajdpYld0tUKsu/PxIqTZ5Qk36Jw5NkeAO5YvM6XD5m7HpDfxWWmnzSPw7ZxQ+ZJ/iOTzOl2l66R33Fdx+4tnlCCD0bjbg6RxB7wis6SLJdIb+Sy0kvgiYoNAU0JvFBGw9oaC7wcbkLNGlCOxGhWv7mtqqVG/j9CSAWQ1DKAIAgCA+U9O17S17Wuacw4Ag94Ko0msmXQnKEtKLafFajW67Z/RSYiIxn+m4gd9slrytKcuwl6OP31NZaWfNZ/Mjhsupb/AKyb2t/4rF5jHizb/VF3l6sfn9yTodQqKM36LfP9RxcPZkssbSmtxp1sevqqy08uSyNjihDQGtAa0ZBoAA7gMlspJakREpSk9JvN8XrPohQ1rWDUqnq5OlkL2u3Q07hAuBlcEZ4rXq20Kj0mS1jjNxZ0/Jwyazz1kX/ZfSefN9Zv4LF5jDize/VF3+2Pz+5kbMKTz5vrN/BPMYcWU/U93+2PzJvVzVaKi3+ic8h9rh5BF23sRYZ4rNRoRpZ5Ebf4nVvdHyiWrgSelKFs8UkT7hsjS02zsexZZxUouL3mpb1pUKsasdqeZqLdmFL58x/9m/gtRWMOLJ19J7v9se5/cy7ZhSHJ8w/9m/gquxhubC6T3a/xj3P7mGbMaUEESTYEHNvDwVPMYcWH0mummtGPz+5u4C3Tzh5NL6NZUQvhkvuvtfdNjgQ7D2KycFOLizPa3M7aqqsNq49xqw2ZUfbL3bw/Ba3mVPtJr9TXnCPcYOzKk86X6w/BPMocWV/U15wj3fyejRez6mglZKx0hcw7wDnC1+F7BXQtIRaeZhuMfua9KVKSjk+w25bRBhAYIQHwq6NkrSyRjXtObXAEfaqSipLJoyUqs6UtKm2n2M1mu2c0Uly1r4yfMebDuDrha0rOm9momKPSK+p6m1LmvseD+yum+mn/APz/AOKx+Yw4s2v1Tc/sj8/uSuj9QKKIg9GZCPpHFw+rkskbSmtus0q+PXtVZaWS7Fl89pskUQaA1oDQMgBYDuAW0lkQ8pOTzbzZ9EKBAEB5dK0QnhkicSBIwtJFrgHiLq2cdKLjxM1vWdGrGrFZuLzNJOyun+nm9jPwWn5jHiz0K6U3H+uPzPydlMP08n1Wp5jHiX/qqt/rj8z6UOzGOOSOQTvO49rrbrRfdN7X8EjZJNPSLK3SapUpSh5Na01te835bx5gjNY9ECqgdCXlgcW3IAJ6pvax7ljq09OLjmbdjdu1rqslnlnq5o03+ymP+If9Rv4rU8xX7j0P6rqf6l3swdlDP4l/+GPxTzFfuH6rqf613nv0Bs8ZTVEc4nc4sJIaWAXu0tzvzV9O0UJKWZq3vSGd1QlRdNLPfn8Td1uHnQgCAIAgCAIAgCAIAgCAIAgCAIAgCAIAgCAIAgCAIAgCAIAgCAIAgCAIAgCAIAgCAIAgCAIAgCAIAgCAIAgCAIAgCAIAgCAIAgCAIAgCAIAgCAIAgCAIAgCAIAgCAIAgCAIAgCAIAgCAIAgCAIAgCAIAgCAIAgCAIAgCAIAgCAIAgCAIAgCAIAgCA//Z"/>
          <p:cNvSpPr>
            <a:spLocks noChangeAspect="1" noChangeArrowheads="1"/>
          </p:cNvSpPr>
          <p:nvPr/>
        </p:nvSpPr>
        <p:spPr bwMode="auto">
          <a:xfrm>
            <a:off x="155575" y="-192430"/>
            <a:ext cx="304800" cy="406025"/>
          </a:xfrm>
          <a:prstGeom prst="rect">
            <a:avLst/>
          </a:prstGeom>
          <a:noFill/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30" name="AutoShape 6" descr="data:image/jpeg;base64,/9j/4AAQSkZJRgABAQAAAQABAAD/2wCEAAkGBxQTEhQUEhQVFRUWFBUWFRcUFBQXFBQYFBUaFhUVFhcYHCggGBomHRQUITEhJSkrLi4uFx8zODMsNygtLisBCgoKDg0OGhAQGiwkICQsLC0sLCwsLCwsLywsLCwsLCwsLCwsLCwsLCwsLCwsLCwsLCwsLCwsLCwsLCwsLCwsLP/AABEIAHMBtQMBEQACEQEDEQH/xAAcAAEAAgMBAQEAAAAAAAAAAAAABQcBBggEAwL/xABJEAABAwICBgUHBwkIAwEAAAABAAIDBBEhMQUGBxJBYRMiUXGBMlJyc5GxsiNCU5KhwdEUFiQzNDVUYmMXJZOis8LS8EOC4aP/xAAbAQEAAQUBAAAAAAAAAAAAAAAABQECAwQHBv/EADoRAAIBAgIGBQsDBQEBAAAAAAABAgMEBRESITFBUXEGM2GRsRMUIjI0coGhwdHwFlLhFSNCU2KSJP/aAAwDAQACEQMRAD8AuhAEAQBAEAQBAEAQBAEAQBAEAQBAEAQBAEAQBAEAQBAEAQBAEAQBAEAQBAEAQBAEAQBAEAQBAEAQBAEAQBAEAQBAEAQBAEAQBAYKAgNMa30lNcPlBcPmR9d17XsbYDPiQsVSvCntZJWmE3dzrhDJcXqX5yNW0htTANoacnHOV1rjgbNyPitWV8v8UTdDotJrOrU7l9WQr9p1Zc2EIF8BuE2HAX3sVh89qdhIx6MWeWtyz5/wfJ20mtJzjHdGLHlmnntTsL10bsv+u8+0W06sBBc2Ei+I3CL+O9givanYWS6MWbTycl8f4Jmh2qNNumgIxxMbwbD0XZnxWaN9H/JEbW6KzXVVM+ay+aNu0NrTS1NhFK3e8x/Vf7DnnwuFtU60J+qyCusMurXrIauK1rvJtZTQCAIAgCAIAgCAIAgCAIAgCAIAgCAIAgCAIAgCAIAgCAIAgCAIAgCAIAgCAIAgCAIAgCAIAgCAIAgI3Tum4aWPfmdYHyWjFzz2NH35LHUqxprORt2dlWu56FJfHcuZUesuvVRUktjJhi8xp6zubnZnuGCjKt1OezUj3OH4Db2yUprSnxexcl9dpqq1idSCFQhTUbBoLU2qqbOZHuMPz5Oq09wzPgLLNTt5z2Iib3GbS2zjKWb4LX/CNvpNlLbfK1Bv/IwW9ritmNjxkQVXpXLP+3S739j2v2W027YSzA9t2H7Lfer/ADGOW0149KLlSzcI5fH7kTpDZbI3rU84eRiGvBYb8nAkLHKxkvVZu0OlFOWqtTy5a13HnoNZK3RzxFWMe+PIbxuQP6cmR9E/YqQr1aLymtRkrYZY4lHytrJKXZ9Y7ufiWXofSsVRGJIXhzTn2tPY4cCpCFSM1nE8hc2tW2qOnVWT8e1cT3gq81wgCAIAgCAIAgCAIAgCAIAgCAIAgCAIAgCAIAgCAIAgCAIAgCAIAgCAIAgCAIAgCAIAgCAICK1j05HSQulk7mN4vccmj7z2LHVqKnHSZuWNlUu6ypQ+L4LiUVprS8tVKZZnXJyHzWjg1o4BQ1SpKbzkdMtLOlaU1TpLJfN8zwqw2UEKmQFQtcki09R9RGsDZ6toc82LIneSzsLxxdy4KSt7VL0p9x4jGMdlNujbvKO+XHsXZ4lhtC3zyxlAEAQGibVNMRsp/wAnIDpJLEDA9G1rvL5E2sPFad5USho72ej6N2dSpceXTyjH5trZ9St9XNPS0kokixvg9hPVkb2Hn2Hgo+lVlTlmj19/h9O8peTqbdz3p9n1W8vPQmlY6mFssRO67gc2kZtPMKZhUU46SOa3drUtarpVNq+a3P4kgrzXCAIDBKA+c1Q1g3nuDWjMuIAHiUbSWbLoQlN6MU2+C1muV+v9DHcdIZCB/wCNpI7t42CwO5pJ7SXo4BfVVnoZLtf0I+n2n0rnWcyZg7S1p8LNN1jje03tzRtVOjN1FZxlF968UbPonTkFSLwSNf2jJzcL4tOIzWxCpGaziyFubOvbPKrFrw79hIAq81jKAIDF0B49I6XhgF5pGRjhvHE9wzPsVspxjtZnoWta4eVKDly+5At2h0JIHSPFza5jdu95PYsPndLPLMk30fvks9Fd6Njoq6OVgfE9r2HJzTcLOpJrNETVpVKUnCpFprcz0KpjMXQHg0lpqCn/AF0rI+Tj1jfsaMeB4KyVSMfWZs29nXuOqg3y2d+whodoNC4gdI5t74ujcG4C+J4LErqk3tJCeA30VnoJ9iazNjp6lr2hzHBzTiC0gg9xC2Fr2EROEoScZpprjqPshaEAQH5LkBC6Q1uo4b787CQL2Z1ye7duL+KxSrU47WSNDCbyt6tN83q8SO/tGofPk/wnLF55S4m5+nL/APau9Ero/WmkmsI52Em2DjunHACzrXPILNGrTlsZoV8Mu6CznTeXHavkS91kNEyCgCAIDBKA89bXxxN3pXtY3tcQMscO3wVJNRWbMlKjUqy0acW32Iifz0of4lnsf/xWLzil+43/AOjX3+p/L7k1DO14DmEOaci0gg9xCypprNEdOMoS0ZLJ8GfVVLTBKA8lfpSGEXmkZGLX6zgCe4ZnPgrZTjH1mZqNtVrPKnFvkiMh10oXO3RUMvcDEOAN+wkWsrPL0v3I3Z4NfRjpOk/kycZICAQQQcQQbg9xWUjGmnk9p+0Bi6ApHaHp81NS5rTeKIljLZOI8t/icByAUPdVdOeW5HRMBw/za3UpL0pa3y3L83mrLXJ4BUKGQEKZm+7LdXRLIamQdWJwEYOTpMyTfMNBHieS3bOjpPSe48v0jxB0oebweuS19i/nwLZDVKHhzKAIAgPJpPSDIInyyGzGC57eQHMnBWykox0mZaFCdeoqUFrZQOndKvqp3zPzccBc2a0eS0cgPvUJUm5ycmdRsrSFrRjShu38XvZ89G6NlneGQsc9x4NGXMnIDmVbGEpPKKL7i6pUIadWSSLi1C1Zko439LIC6QtJY3yGWFs+Lu08lLW1F0lre05/jOJU72ovJxyS3va/4NrC2SGPyXexAa/pjXWkp7h0ge4fMi67vbkM+JWCdzThtZKWmDXdzrjHJcZav5fcaPpnadM+7aeNsQ4Od1pOOI4DMcCtOd9J+qsj0lp0YowadaTk+C1L7s0vSGkZZ3b00jnnHyiTa+dhkPBakpyk9bPRUbajQjo04qPJfmfxPKFYZgqlcj7UlU+J7XxuLHtN2ubgQf8AvBVi3F5oxVqMKkHCazT2ouzUfWcVkJ3rCZlhI0ZG+T2jsP2FS9vX8rHXtOc4vhjsqvo64PZ9mbJdbBEkPpzWenpQelkG9wjb1pDysMvGyxVK0Ke1m/Z4bc3b/tx1cXqXf9ivdO7Sp5CW07RCzzjZ0p59jft71oVL2T1Q1HqrLo1Qh6Vd6b4bF92aPPO57i57nOcc3OJc495OJWo25PNs9LClCEVGCyXBbD53VpdkbBqVp51LUMNz0byGyi+BaTbe7xnfvWe3qunPsInF8Pjd0JLL0lri+3h8S3NNa10tMPlJQXcGM6zz4DLLjZStSvCG1nhbTC7q6foQ1cXqX5yK607tInlu2nAhZ24OkPicB4DxWhUvZS1R1HrLLo1b08pVnpvuRpc0rnOLnuLnHEucSST2knErTbb1s9HGnGCUYrJH4VC7I3PZpp98NQ2Bx+SmO7Y5NefJcO82B7x2LbtarhPR3M870hw+Nag60V6UN/ZvTLlUseABQEJrNrJDRs3pTdxvuRt8p5HuHMrFVrRpLNm/h+HVr2ejT1JbXuX3fYVXWaerNJTNgB3WvNhGwlrAMTd5zdYdvZko2VWpXlo/I9rSsLPC6TrNZuK9Z638OButDswphHaV8j3keU07oaf5W2991tRsoJZN6zz1bpNdSnnTSS4be9/Y0jXTVF1E4Oa4vhcbNcfKa61913DmCtSvQdJ9h6TCMYjfRcZLKa2riuKNYWuTORsereudRSEDeMkV8Y3kmwtbqHNvu5LYpXM4dqIjEcEt7tZ5aMuK+vHxLi0DpyKriEkLrjJzT5TD5rh/0FSlOpGos0eBvLKraVPJ1Vye59qJK6yGoRul9PQUwvPI1nY3N57mjFY51YQ9Zm1a2Ne6eVKLfbu7yvdObUJHXbSxhg8+TF/eGjBv2rSqXreqCPVWfRiCydxLN8Fs79r+RoldXSTPL5Xue48XEk53sOwY5BaMpSl6zPUUbenRjoU4pLgjzqhlyNo1B1idS1DWEkwyODXtvgC42a8DgQfaFs21ZwlluZB43h0bmg5JenHWn9PzeWtpvWimpQelkG9wYzrPPKwy8bKSqVoQ2s8TaYZc3T/tx1cXqXeV3pzaXPJdtO0Qt4OPWkPj5I8AtGpeyeqOo9XZ9GaFPKVd6T4bF92aRPM57i57i5xzc4kuPeStOUnJ5tnpKdKMI6MVkuC1I/CoXZG+bLdPuZMKZ7rxyX3AR5D88DwBscO1blnWaloPYzzHSPD4TpecRXpR2viv4LcUoeGIrWiv6ClnlBALYzu3NuscG+NysVaehBs3MPt/L3NOm1qb18t5z4SoQ6oklqCoVAQH0a3sx4AczkqFjaOg9XtGtp6aGIDyWC/NxxcTzuSp6lDRgkcrvrh3FxOq97+W4kVkNUIAgMEoCodo+nnVM4pobuZG61mgkySDOwGYGIHiou6qupLQjuPdYDYRtaPnNXU5Lfuj/O09OrWzZ77PqyY25iNp659I5N7sT3KtKzb1z1GK/wCkkIehbLN/uez4Lf4FlaM0bFAzchY1jexvE9pOZPMqQhCMFlFHkK9xVuJ6dWWb/Nh7FeYQgPHX6LhmsJmB4GQde2PK9irJwjP1jPQuatBt0pZN8Dw/mlRfwsX1VZ5vS/abP9Vvf9su8fmlRfw0X1VTzal+0f1a9/2y7zH5o0X8NF9X/wCp5tS/aV/q97/tl3mnbStVYIqcT08QjLXgP3b2LXYA27d7d9q1bqhGMdKKJ7AMUr1bh0a0tLNas+K/grNR57EIDZNQNJ9BWxEmzXnondz8v826ti2noVEQ+OWvl7OaS1x9JfD+C7qina9rmOvY4GznNP1mkEeCmGs1kznNObhJSjt5J/J6iEdqRQHOnb9eS/xLD5tS4eJJrG75bKj7l9iP0zqNRCCVzYdxzY3uDg99wWtJGZtwVk7akovJGxa45fOtCMp5ptLYt75FMKIOiBCuQQtLT1R2fw9EyWqBkc9ocGXIawEXF7Yk2spKhaRcVKe88TinSCt5V0rfUo6s9779h4NfNSIoYTUU12hhHSMJuLE23mk4ixIwxVlzaxjHSgbOC47VrVfI19eex/R/crtaJ68ICQ1dP6VT2+mi+MK6n665o07/ANmqe6/A6IKnjlJF6w6YZSwPmfjYWaPPcfJb/wB4XVlWapxcmbVjaTuq0aUd+18FvZQ2ldJSVErpZXbz3HwA4NaOAHYoSc3N5s6fa21O3pqnTWSX5mzYdl84ZXsB+eyRje8i/uaVntGlVRE9I6blYya3NP8AO8usKXOeGva+0IloZxa5a3pG9oMeOHhceK17qOdJ95KYLX8je03xeXeUSoc6aghUlNXNOSUczZIzhk9vB7eLTz7DwKyUqjpyzRoYhY07uk6c/g+D/NpeUcjKuna5j3hkjQQY3Fj+Y3hiDmDZTOqpDVvOayjO0ruMks4vLJrNc8iHm1AonEucyQuJuSZnkk9pJOKwO0pvW8+8kY4/fRWjFpL3UR2nNQKNlPK+Nr2ubG5zT0jiAWi4uDwWOpaU1FtG1aY/eSrwjNpptJ6kVEo096ghUIUyLO1X2cxujElZvFzxvBjXboaDlvHMuUhRs045zPFYj0jnGo4W2WS1ZvXnyXAjNeNRW00fT07nGMEB7XYlgOAcCBiL9vasdxa6C0o7DdwfHZXNTyNZLSexrf2ZcTRFpnqEwhUktWXkVdMR9PF9rwD71fS9ePNGliMU7Srn+2XgzoZTpyo0/apNu0JFvLkjaeVjvf7VqXjypE90chpXqfBP7fUpdRJ0JghAZCAkNCQ79RA3zpox7XhVh6yNW8noUKkuEX4HQ5XoDlCCFQgCAjtNQTSM6OFwYX9V0hxLGkYljeLjlyzVlRSayibNpOlTqadVZpbFxfa+HjsPNoDVmCkHyTevxkdjI7x4DkLK2lRhTWpazLe4lXu3/cerdFbPzmTSymiEAQBALoDz1ddFELyyMjGV3va0Y5ZlUcklm2ZaVCpVeVOLk+xZnj/OOj/iqf8Axo/xVnlqf7l3mf8Ap13/AKp/+X9j2UddFKLxSMkF7XY9rhcZjAq9ST2MwVaFSk8qkXF9qyPHrNRdNSzx+dG62F7EC4PtCx1oaVOSM1hW8jc06nCS7thz0oQ6qZVCp+4nlpBBsQQQewjEFM8tZbOKksmdF6MqxLDHK3J7GvF8+s0HHmp+EtKKZyWvSdGrKm9za7mepXGI8GsBtS1F/oZPhKx1fUfI2bL2mn7y8TnZQR1gIAUKHR+jRaGL1bPhCnoequRyW4f92fN+JFa9uA0fU3+jt2ZuAHvWO56qRu4Os76lzKFUKdOQsqjUSWrQvV0w7Z4vjCvp+uuZp4g8rWp7r8DoYqdOVFQbV9KGSpbCD1YmgkA/Pfib8wLBRd7Uzno8D3fRm0VOg6z2y8EaKtM9MevRVYYZopRfqSNdgbXANyL8Li48VdCWjJMwXVFVqM6b/wAk0dGMcCAQbgi4PaDkVPHJWmtTEjA4EHIgg9xwKo1msiqk4vNbjnLSdIYppIyLbj3N9hsFBTWjJo6zbVlVpQqLekzzK02AgLP2Q6VJbLTOPk/KMx4E2eAO+x8SpCyqbYPmeK6UWiUoXC36n9PsWSpA8keLTZtTzH+lJ8JVlT1HyNi0X9+HvLxOdCoE6ygqlT6Uw67fSb70LKvqPkzpGPIdw9yn0che1kJr2f7vqfV+9wWK46qRI4P7dS5/RlDEKEOnIwqlST1YH6ZTevi+MK+n68eaNPEfZKvuy8DoUqdOVGq7TId6glsCS10bsOFngE+wla14s6TJro/PRv4ZvamvkUiVDnRwSgAQHt0bNuSxvvbckY6/ouBVYvKSZrXMNOlKHFNfI6KDgcRkcR3HJegOT5ZamZQBAEAQBAEAQBAeevrGQxukkcGsaLkn/uJ5K2UlFZsy0aM601Tgs29xU+se0SaUltNeGPtw6R3O/wA3uHtUZVvJS1R1HtrDo5RpJSr+lLhuX3NLmlc83c4ucfnOJJPiVqNt62eihTjBZRWS7D5qhk2HqoGSl14RJvAZxB28L824q6OltRr13R0cquWX/WX1Nz0JtBnhd0dY0yNyJc3dlaD23A3/AB9q26d3OOqetHnrzo/b146dq1F98f4/NRo9UWl7yzyS527fO18L+C03tPS0lJQipbclnz3nyVDKAha0XRstr+kogwnGJ7meB6ze/M+xS9nPOnyOedIqHk7xy/ck/ozcFtEER2sZtSVHqZPhKx1vUfI27D2mn7y8TnhQR1ZBAEKbzpKjHybPQb8IU/D1Ucjq+vLmyE2gfu+o9FvxtWK56pkhgnt9Lm/BlEKGOmoKgyJXVT9tpfXxfGFlo9ZHmaOJv/46vuy8DoNThyw551lnL6uoc43Jmkx5BxDfsAUFVlnNvtOq4dBQtacUv8V4EarDczCFGXzqNX9NQwOvctbuOwtizq+6ymreelTTOZYxQ8heVI5bXmuT1k+VmIwpXahQdHXOeB1ZWNeLCwuOq4X4m7bn0lE3kcqmfE6F0br+Us1F7Ytr6r87DUVqnoAgNq2Y1BZpCMD57XsPdul3+0LYtXlVRBdIaanYyb3NP55fUu5TBzo8Gn3Wppzn8lJ8JVlX1HyNmzWdzTX/AEvE52UCdYMk/YLKpRRyPtQj5SP02/EFWO1Flfqpcn4HR7eHcp9HIiD16P6BU+r97gFhuOqkSWDr/wC6lz+jKGKhDpyMKpcSuqn7bTeuj+IK+l1keaNDE/ZKvuvwOgyp05YebSVEJopIneTIxzT4i11bKOlFp7zLQqujUjUjtTTOdq2mdFI+N4s5ji1w5tNlBSi4tpnWKNWNWnGcdjWfefFWmQID6BUZYy8dRNMflFHGSbvjHRydt2DA5cRYqbtqmnTXYc1xm0dtdyW6XpL4/ZmxrORYQBAEAQBAYJQAOQFR7U9Oukn/ACdptHFbeHnSEXue4ED2qLvKuctBbEe66OWMadHy7XpS2di/k0VaR6YzZAbdqDqn+VvMkoPQMNjbAyOz3RyHHwW1bW/lHm9h5/G8WdpFU6frv5Lj9i4aOkZE0MjY1jRk1oAA9ilVGMVkkeCqVZ1ZOU223xPlpLRUVQwsmY17T2jEc2nMHmFScIzWUkZKFzVt56dKTT/NpSOuWrhop90HejeN6NxzIGbTzB+5RFei6cstx0TCMSV7R0nqktTRArASuQQqywdkOkLTTQkmz2B7cRa7DY+JDvsK3rGWUnHieU6U2+dKFZbnk/js+aLXCkzxJF603/I6m2fQv9yxV+rlyN3Dva6XvI57UGdTCFczJQodKQjqt9Ee5egiskjkMnnJkBtDP93VHot/1GrDc9UyTwT2+nzfgyiVCnTEAgZLap/ttL6+P4gstHrI80aGJ+x1fdfgdBKcOWnOuno92pnHZNIP85UDUWU2u06vZS0ram/+V4HhVptBAWdsdrrtnhPAtkbjibjddh2CzfapCxlqcTxnSqh6dOtzX1X17iylIHkSvdr9FvQwygYseWE3yDxcYcy0LRvo5xUj1HRato15029qz+K/hlUqNPc5hCps+zSEu0hER8wPce7cLfe4LYtVnVRCdIJqNhNPfkvmXipg5wRetLrUdSTwhk+ErHW6t8jcw9Z3VL3l4nPagjqoVSp6NG/rY/WM+IKsdqMVx1U+T8Do8KeRyIgdfP3fU+rHxtWK46qRJ4N7dS5/RlDuUIdOR+VUMmNUP22m9cz3rJR6yPM0MU9jq+6zoEqcOWhAVbtU1ds78rjBs6zZh2ECzX9xAAPgo69o69NfE9l0axFZeazezXH6r6lcrQPXhUGRlpVGUaNk1K1jNHPd1zE+zZRjgL4PA7R7iVsW1byUuxkNjGHK8o5L11s+3xLugnD2tc0hzXC7SDcEHIgqZTTWaOcyjKLcZLJrcfVVKBAEAQAoCE1p1gZRwl7rF5uI2Xxc7/iOJWKtWVKOb2m/h1hO9qqEdUd74L78D86lVEslHE+fe3zvG7ji8FxIdyuDlyVLeUpU05F2LU6VO7nCl6q4btWwpjWd5NZUk59NJ8RUPV9d8zoWHJK0pJftXgRisN0y1UKMu/ZvGBo+C3HfJ5npHA+4DwUzaLKkjm+PNu/qZ9ngjZ1skQEBoW16Jv5LET5Qms3mC073uatK+S0Eel6Lyl51JLZo6+/V9SpFGHvQqFMiZ1NrOirad98BIGnukBYfiKzUJaNRMjsWoutZ1ILhn3a/oX+ps5eRWtZ/Qqnj8i/nwWKv1cuRu4cs7ul7yOfAoQ6ogqAzZC06WZkO4e5egWw5C9pr20P93VHot/1GrDc9UyUwP2+n8fBlEqFOmAIMiX1R/baX18fxBZKPWR5oj8T9jq+6/A6BKnTlxS20/RxirHP+bM0PHeOq4fYPaom8ho1M+J0Lo5cqraKD2w1fDajUFqnoAhQ2jZrW9HXxi5tIHRns6wu2/iAti1llVRCdIKHlbKTW2OT7i8FMHOSF1x0d09HOy13bhc3C53mdYW5mxHisNeGlTaN/C7jyF3TnuzyfJ6igSoRHUY7AqlxZWyDRf62pcP6TDbxeQfqhSFjT2z+B4zpTdZuFuub8EWcpA8gRWtbrUVSf6EnwlYq3VvkbuGrO7pL/AKXic+KEOqIIVPTov9dF6xnxBXR9ZGC56mfJ+B0cp45IiB18/d9T6A+Nqw3PVSJPBvbqXP6ModxUIjpqMKpXImdTReupvWt/FZKPWR5kfirys6vusv8AKnDlwQHznha9rmuaHNcCHAjAg5gqjSayZdCThJSi8mtjKZ131MfSOMkIc+nON7EmL+V/Lsd7ecTcW7g81sOgYRjULqPk6jymu59q+xqC1ifRlCp+g5W5FrRtGqGuMlGd1wMkJNyy/WaeLmE5d2S2qFzKnqetEHimD07xaUdU+O58/uWzoTWCnqheGQE8WE2e3vaVKU6sJrOLPD3dhcWryqxy7dq7yVWQ0wgME4INuo1HWHX6npwWxkTydjCNxp/nf9wutardQhqWtk5YYDcXLUp+hHi9r5L76iE1f1cmrpRV6Qvu4dHERbeANwC35sfLM+/BSoyrS8pU2EhfYjRsKfmtlt3y4fHe/AsdqkDyTKS2jaMMNbIbdWX5Rp7d7yx371/aFDXUNGo+06PgFyq1nFb46n8NnyNXWuTZkFA0WXss1kYGmkkcGm5dCSbA73lM774jvKkbOsstB/A8Z0jw6bl5zTWer0vhsZZYUgeRBKBFT68V7tI1LaekHSNhD3Ei2642u5wPYLbvMqNuZeWnow15HtsHoRw63dxcPRc8klvS3fHfyNAIWieqTzCoXH6Y4ixGBGN+7EIWSWepnRGha0TQRSj58bXeJGP23U9TlpRTOT3VHyNedPg2jz62fsVT6l/uVtbq5cjPhvtdL3kc+KEOpmVQH6ZmO/71Rlsth0qzIdwXokche013aJ+7qjuZ/qNWC56pkrgft9P4+DKKUMdMCAmNTx+nUvrmfEr6PWR5ojsV9jq+6zoAqdOXGva56vispywWEjTvRE5B1sQeRGHsPBYa9LykMt5JYVfuyrqf+L1S5fwUXUQuY5zHgtc0kOBzBGBBUK008mdMpzjOKlF5p7GfNDIfakqDG9j25sc1w72m/wByJ5PMxVaaqQlCWxrI6NpagSMa9puHta4Hk4XU/F5pNHJakHTm4S2ptH1IVSzPI5y0rCGTSsbgGyyNHc1xAUBNZSaOtWs3OjCT2uKfej6aF0VJVTNhiFy7M8GN4vdyCup03OWiiy9u6drSdWo9S+b4F/aJ0cynhZFGLNY2w5ni48ybnxU1CChFRRy65uJ3FWVWe1/mXwPYrzCRGt5/Qar1EnwrFX6uXI3sM9spe8vE5+Kg0dTQVSp7NCj9Ig9dH8YV0PWXM1rvqKnuvwOjDmp45MthAa+/u+p9AfG1YLnqpEng3t9Ln9GUMVCnTkFUqT2oYvpCm9Z7mlZrfrYkXjTysavL6ovpTRzEIAgPzI0EEEXBFiDkQeB5IVTaeaNA1k2askJkpSInH/xn9WT/ACkYs+0dy0qtmnrhqPTYf0kqUkoXC0lx3/Hj4le6X1cqab9dE5ouRvDrMNja+8MBfmtCdKcPWR6y0xK1uermm+Gx9xErGbxlCpljyCCDYg3BGBBGIIPBFqLZRUlkyd0frlWw2DZ3EAWAfZ4/zXWeNzVjvIuvgtlV1yppctXgex20Ou+laO6KO/hgrvPKvH5GD9O2Ceei/wD0/ufWm0bpPSFt8ylmHWmcWRkYOGHzswciqxjXrb3kY6l1hmHv0VHS4R1v+DeNWtQYaYh8tppBkSLMb6LeJ5n7FuUbSENb1s83iGPV7laEPQj83zf0RuAW0QRlAQutOr0dbF0b+q4G8bwMWOt9oPELFWoqpHI38Ov6llV8pHWt64r82FKad0BPSP3ZmED5rxix3ou8DhmoipSlTeUkdFssQoXkdKlLmt6+BGXWM3QChSSzNjoNea2JgY2a4GW+1ryOV3C9lnjdVYrJMiK2B2VWWlKGvsbXyR7oKvSWk+oHuMeTiAI4R6RaOtnlir1KvX1bjWnRw3C/TyWlu3y+GZZeq+rcdFHusxe6xkkObyPc0XNgpGjRjSWSPHYjiNW9qaU9SWxcPu+LKc1yoehrZ2AWHSFzcb9V/WH2FRNeOjUaOg4TW8tZ05b8svitRCrESJlUKlybKq7fotw5xSOb4O67feR4KVs5Z08uBzzpJQ8neaS2SSfx2MnNcH2oak/0X+5Z6/Vy5EdhizvKS/6Rz+oM6mghU/cPlDvHvCFk9jOlG5DuC9CjkDNd2h/u6o7mf6jVguuqkS2Be30/j4MopQx0swgJrUwfp1N65nvWSj1keaI7FvYqvusv9Thy8w5AanrnqYysG+wiOcDyvmvHmvt71rXFuqmtbSawnGZ2b0Ja4PdvXavsVDpXRE1M/cmjcw8CR1Xei7IqLnTlB5SR760vKFzDSpSz8Twqw2SztQ9d4WQsp6l24WYMeQSwtxIDrYgjL2KRtrqKjoy3Hi8ZwOtOs69BZ6W1b8+wmdPbQKaKM9A8TSEdUNvug9rjhYDs4rLVu4RXo62aFngFzWqf3Y6Md+zP4FZ6F0BU1shLGkguJfK7BgJNySeJ5DtUdTpTqvNI9hd4hbWNNKb2LVFbdX5vLi1Y1bioo92MXe7y5D5Tz9zewKVo0Y0lq2ngMRxGre1NKexbFuX5xJwLMaAQEPrh+w1XqH+5Yq/Vy5G/hfttL3kc/lQh1IwhU92gx+kweuj+MK6HrLmat57PU91+B0YVPHJ0a3tDdbR9RzDR/nCwXPVMlcDWd/T5vwZRShTpiMKoNi2fD+8ab03fA5Z7brYkTjnsFXkvFF7qZOaBAEAQBAYLUBFVerVJKbyU8RPaG7p9rbXWKVCnLajdpYld0tUKsu/PxIqTZ5Qk36Jw5NkeAO5YvM6XD5m7HpDfxWWmnzSPw7ZxQ+ZJ/iOTzOl2l66R33Fdx+4tnlCCD0bjbg6RxB7wis6SLJdIb+Sy0kvgiYoNAU0JvFBGw9oaC7wcbkLNGlCOxGhWv7mtqqVG/j9CSAWQ1DKAIAgCA+U9O17S17Wuacw4Ag94Ko0msmXQnKEtKLafFajW67Z/RSYiIxn+m4gd9slrytKcuwl6OP31NZaWfNZ/Mjhsupb/AKyb2t/4rF5jHizb/VF3l6sfn9yTodQqKM36LfP9RxcPZkssbSmtxp1sevqqy08uSyNjihDQGtAa0ZBoAA7gMlspJakREpSk9JvN8XrPohQ1rWDUqnq5OlkL2u3Q07hAuBlcEZ4rXq20Kj0mS1jjNxZ0/Jwyazz1kX/ZfSefN9Zv4LF5jDize/VF3+2Pz+5kbMKTz5vrN/BPMYcWU/U93+2PzJvVzVaKi3+ic8h9rh5BF23sRYZ4rNRoRpZ5Ebf4nVvdHyiWrgSelKFs8UkT7hsjS02zsexZZxUouL3mpb1pUKsasdqeZqLdmFL58x/9m/gtRWMOLJ19J7v9se5/cy7ZhSHJ8w/9m/gquxhubC6T3a/xj3P7mGbMaUEESTYEHNvDwVPMYcWH0mummtGPz+5u4C3Tzh5NL6NZUQvhkvuvtfdNjgQ7D2KycFOLizPa3M7aqqsNq49xqw2ZUfbL3bw/Ba3mVPtJr9TXnCPcYOzKk86X6w/BPMocWV/U15wj3fyejRez6mglZKx0hcw7wDnC1+F7BXQtIRaeZhuMfua9KVKSjk+w25bRBhAYIQHwq6NkrSyRjXtObXAEfaqSipLJoyUqs6UtKm2n2M1mu2c0Uly1r4yfMebDuDrha0rOm9momKPSK+p6m1LmvseD+yum+mn/APz/AOKx+Yw4s2v1Tc/sj8/uSuj9QKKIg9GZCPpHFw+rkskbSmtus0q+PXtVZaWS7Fl89pskUQaA1oDQMgBYDuAW0lkQ8pOTzbzZ9EKBAEB5dK0QnhkicSBIwtJFrgHiLq2cdKLjxM1vWdGrGrFZuLzNJOyun+nm9jPwWn5jHiz0K6U3H+uPzPydlMP08n1Wp5jHiX/qqt/rj8z6UOzGOOSOQTvO49rrbrRfdN7X8EjZJNPSLK3SapUpSh5Na01te835bx5gjNY9ECqgdCXlgcW3IAJ6pvax7ljq09OLjmbdjdu1rqslnlnq5o03+ymP+If9Rv4rU8xX7j0P6rqf6l3swdlDP4l/+GPxTzFfuH6rqf613nv0Bs8ZTVEc4nc4sJIaWAXu0tzvzV9O0UJKWZq3vSGd1QlRdNLPfn8Td1uHnQgCAIAgCAIAgCAIAgCAIAgCAIAgCAIAgCAIAgCAIAgCAIAgCAIAgCAIAgCAIAgCAIAgCAIAgCAIAgCAIAgCAIAgCAIAgCAIAgCAIAgCAIAgCAIAgCAIAgCAIAgCAIAgCAIAgCAIAgCAIAgCAIAgCAIAgCAIAgCAIAgCAIAgCAIAgCAIAgCAIAgCA//Z"/>
          <p:cNvSpPr>
            <a:spLocks noChangeAspect="1" noChangeArrowheads="1"/>
          </p:cNvSpPr>
          <p:nvPr/>
        </p:nvSpPr>
        <p:spPr bwMode="auto">
          <a:xfrm>
            <a:off x="155575" y="-192430"/>
            <a:ext cx="304800" cy="406025"/>
          </a:xfrm>
          <a:prstGeom prst="rect">
            <a:avLst/>
          </a:prstGeom>
          <a:noFill/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5342"/>
            <a:ext cx="8839200" cy="47705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Printer Requirements</a:t>
            </a:r>
          </a:p>
          <a:p>
            <a:pPr lvl="1"/>
            <a:r>
              <a:rPr lang="en-US" sz="19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- </a:t>
            </a:r>
            <a:r>
              <a:rPr lang="en-US" sz="1900" b="1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Minimum Requirement</a:t>
            </a:r>
            <a:r>
              <a:rPr lang="en-US" sz="19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: Printer MAY ignore the IPP attribute sent from Print Client and use the default value to prioritize Print Policies. </a:t>
            </a:r>
          </a:p>
          <a:p>
            <a:pPr lvl="1"/>
            <a:r>
              <a:rPr lang="en-US" sz="19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- If there are one or more conflicts between selected print options contained in "Validate-Job" request and defined print policies, Printer MAY return a "preferred-attributes" collection attribute indicating which substitute values will be used to resolve those conflicts.</a:t>
            </a:r>
          </a:p>
          <a:p>
            <a:endParaRPr lang="en-US" sz="19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b="1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Print Client Requirements</a:t>
            </a:r>
          </a:p>
          <a:p>
            <a:pPr lvl="1"/>
            <a:r>
              <a:rPr lang="en-US" sz="19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- Print Client SHALL support the IPP operation for "preferred-attributes".</a:t>
            </a:r>
          </a:p>
          <a:p>
            <a:pPr lvl="1"/>
            <a:r>
              <a:rPr lang="en-US" sz="19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- If the Print Client receives "preferred-attributes" collection sent from the printer, the Print Client SHALL inform the user which print setting options will be used instead.</a:t>
            </a:r>
          </a:p>
          <a:p>
            <a:pPr lvl="1"/>
            <a:r>
              <a:rPr lang="en-US" sz="19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　Ex. The dialog box may show a message "The printing will be performed with duplex."</a:t>
            </a:r>
          </a:p>
        </p:txBody>
      </p:sp>
    </p:spTree>
    <p:extLst>
      <p:ext uri="{BB962C8B-B14F-4D97-AF65-F5344CB8AC3E}">
        <p14:creationId xmlns:p14="http://schemas.microsoft.com/office/powerpoint/2010/main" val="411927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Limitations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57200" y="4191000"/>
            <a:ext cx="4038600" cy="381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Android Printing Framework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4648200"/>
            <a:ext cx="8382000" cy="1371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Once user taps Print icon, MPS cannot open a print settings screen when MPS gets a preferred-attributes from printer</a:t>
            </a:r>
          </a:p>
          <a:p>
            <a:endParaRPr lang="en-US" sz="2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219200"/>
            <a:ext cx="762000" cy="3810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2D2"/>
                </a:solidFill>
                <a:effectLst/>
                <a:uLnTx/>
                <a:uFillTx/>
                <a:latin typeface="Meiryo" pitchFamily="34" charset="-128"/>
                <a:ea typeface="Meiryo" pitchFamily="34" charset="-128"/>
                <a:cs typeface="Meiryo" pitchFamily="34" charset="-128"/>
              </a:rPr>
              <a:t>IPP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57200" y="1600200"/>
            <a:ext cx="8305800" cy="22098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200" dirty="0">
                <a:solidFill>
                  <a:srgbClr val="63646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Based on the user authentication, Get-Printer-Attributes does NOT provide any user restricted attributes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dirty="0">
                <a:solidFill>
                  <a:srgbClr val="63646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preferred-attributes is issued only </a:t>
            </a:r>
            <a:r>
              <a:rPr lang="en-US" altLang="ja-JP" sz="2200" dirty="0">
                <a:solidFill>
                  <a:srgbClr val="63646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to</a:t>
            </a:r>
            <a:r>
              <a:rPr lang="en-US" sz="2200" dirty="0">
                <a:solidFill>
                  <a:srgbClr val="63646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Validate-Job request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200" dirty="0">
                <a:solidFill>
                  <a:srgbClr val="63646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preferred-attributes is sent by printer when printer finds any conflicts in the user selected settings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Print Policy Workflow</a:t>
            </a:r>
            <a:endParaRPr kumimoji="1" lang="ja-JP" altLang="en-US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cxnSp>
        <p:nvCxnSpPr>
          <p:cNvPr id="10" name="直線コネクタ 9"/>
          <p:cNvCxnSpPr>
            <a:stCxn id="6" idx="2"/>
          </p:cNvCxnSpPr>
          <p:nvPr/>
        </p:nvCxnSpPr>
        <p:spPr>
          <a:xfrm>
            <a:off x="4800600" y="1447800"/>
            <a:ext cx="0" cy="4648200"/>
          </a:xfrm>
          <a:prstGeom prst="line">
            <a:avLst/>
          </a:prstGeom>
          <a:ln w="381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1219200" y="1066800"/>
            <a:ext cx="6705600" cy="5029200"/>
            <a:chOff x="1219200" y="914400"/>
            <a:chExt cx="6705600" cy="5029200"/>
          </a:xfrm>
        </p:grpSpPr>
        <p:sp>
          <p:nvSpPr>
            <p:cNvPr id="5" name="角丸四角形 4"/>
            <p:cNvSpPr/>
            <p:nvPr/>
          </p:nvSpPr>
          <p:spPr>
            <a:xfrm>
              <a:off x="1219200" y="914400"/>
              <a:ext cx="1219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User</a:t>
              </a:r>
              <a:endParaRPr kumimoji="1" lang="ja-JP" altLang="en-US" sz="24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4191000" y="914400"/>
              <a:ext cx="1219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Client</a:t>
              </a:r>
              <a:endParaRPr kumimoji="1" lang="ja-JP" altLang="en-US" sz="24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705600" y="914400"/>
              <a:ext cx="12192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Printer</a:t>
              </a:r>
              <a:endParaRPr kumimoji="1" lang="ja-JP" altLang="en-US" sz="24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cxnSp>
          <p:nvCxnSpPr>
            <p:cNvPr id="9" name="直線コネクタ 8"/>
            <p:cNvCxnSpPr>
              <a:stCxn id="5" idx="2"/>
            </p:cNvCxnSpPr>
            <p:nvPr/>
          </p:nvCxnSpPr>
          <p:spPr>
            <a:xfrm>
              <a:off x="1828800" y="1295400"/>
              <a:ext cx="0" cy="4648200"/>
            </a:xfrm>
            <a:prstGeom prst="line">
              <a:avLst/>
            </a:prstGeom>
            <a:ln w="381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7" idx="2"/>
            </p:cNvCxnSpPr>
            <p:nvPr/>
          </p:nvCxnSpPr>
          <p:spPr>
            <a:xfrm>
              <a:off x="7315200" y="1295400"/>
              <a:ext cx="0" cy="4648200"/>
            </a:xfrm>
            <a:prstGeom prst="line">
              <a:avLst/>
            </a:prstGeom>
            <a:ln w="381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1828800" y="1752600"/>
              <a:ext cx="2971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>
              <a:off x="1828800" y="2286000"/>
              <a:ext cx="2971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/>
            <p:nvPr/>
          </p:nvCxnSpPr>
          <p:spPr>
            <a:xfrm>
              <a:off x="1828800" y="2743200"/>
              <a:ext cx="2971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4800600" y="3124200"/>
              <a:ext cx="2514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4800600" y="3971026"/>
              <a:ext cx="25146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H="1">
              <a:off x="1828800" y="4343400"/>
              <a:ext cx="2971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1828800" y="4876800"/>
              <a:ext cx="2971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4800600" y="5257800"/>
              <a:ext cx="2514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981200" y="1394186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Input user/pass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930878" y="1936212"/>
              <a:ext cx="2743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Set print options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209800" y="2384786"/>
              <a:ext cx="2285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Tap print icon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826478" y="2769078"/>
              <a:ext cx="2462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Send Validate-Job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724400" y="327660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Return</a:t>
              </a:r>
            </a:p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preferred-attributes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133600" y="3657600"/>
              <a:ext cx="2514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Show</a:t>
              </a:r>
            </a:p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Notification Dialog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286000" y="449580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Tap OK/CANCEL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  <p:sp>
          <p:nvSpPr>
            <p:cNvPr id="67" name="テキスト ボックス 34"/>
            <p:cNvSpPr txBox="1"/>
            <p:nvPr/>
          </p:nvSpPr>
          <p:spPr>
            <a:xfrm>
              <a:off x="4953000" y="4800600"/>
              <a:ext cx="2209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Meiryo" pitchFamily="34" charset="-128"/>
                  <a:ea typeface="Meiryo" pitchFamily="34" charset="-128"/>
                  <a:cs typeface="Meiryo" pitchFamily="34" charset="-128"/>
                </a:rPr>
                <a:t>Send Print-Job</a:t>
              </a:r>
              <a:endParaRPr kumimoji="1" lang="ja-JP" altLang="en-US" sz="2000" dirty="0">
                <a:latin typeface="Meiryo" pitchFamily="34" charset="-128"/>
                <a:ea typeface="Meiryo" pitchFamily="34" charset="-128"/>
                <a:cs typeface="Meiryo" pitchFamily="34" charset="-128"/>
              </a:endParaRPr>
            </a:p>
          </p:txBody>
        </p:sp>
      </p:grpSp>
      <p:sp>
        <p:nvSpPr>
          <p:cNvPr id="37" name="四角形吹き出し 36"/>
          <p:cNvSpPr/>
          <p:nvPr/>
        </p:nvSpPr>
        <p:spPr>
          <a:xfrm>
            <a:off x="7247548" y="2138533"/>
            <a:ext cx="1744052" cy="833267"/>
          </a:xfrm>
          <a:prstGeom prst="wedgeRectCallout">
            <a:avLst>
              <a:gd name="adj1" fmla="val -40169"/>
              <a:gd name="adj2" fmla="val 760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Find</a:t>
            </a:r>
          </a:p>
          <a:p>
            <a:pPr algn="ctr"/>
            <a:r>
              <a:rPr kumimoji="1" lang="en-US" altLang="ja-JP" sz="24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a conflicts</a:t>
            </a:r>
            <a:endParaRPr kumimoji="1" lang="ja-JP" altLang="en-US" sz="24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68" name="四角形吹き出し 36"/>
          <p:cNvSpPr/>
          <p:nvPr/>
        </p:nvSpPr>
        <p:spPr>
          <a:xfrm>
            <a:off x="1866184" y="5257800"/>
            <a:ext cx="2882660" cy="685800"/>
          </a:xfrm>
          <a:prstGeom prst="wedgeRectCallout">
            <a:avLst>
              <a:gd name="adj1" fmla="val -8312"/>
              <a:gd name="adj2" fmla="val -8120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OK: Continue to print</a:t>
            </a:r>
          </a:p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CANCEL: Cancel the job</a:t>
            </a:r>
            <a:endParaRPr kumimoji="1" lang="ja-JP" altLang="en-US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200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3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Print Policy Workflow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14300" y="914400"/>
            <a:ext cx="8915400" cy="2658070"/>
            <a:chOff x="76200" y="914400"/>
            <a:chExt cx="8915400" cy="2658070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76200" y="1631489"/>
              <a:ext cx="1573977" cy="1604892"/>
              <a:chOff x="-509513" y="1972605"/>
              <a:chExt cx="1573977" cy="1604892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9513" y="1972605"/>
                <a:ext cx="1306588" cy="1306588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06" y="2574679"/>
                <a:ext cx="708658" cy="1002818"/>
              </a:xfrm>
              <a:prstGeom prst="rect">
                <a:avLst/>
              </a:prstGeom>
            </p:spPr>
          </p:pic>
        </p:grpSp>
        <p:grpSp>
          <p:nvGrpSpPr>
            <p:cNvPr id="8" name="グループ化 7"/>
            <p:cNvGrpSpPr/>
            <p:nvPr/>
          </p:nvGrpSpPr>
          <p:grpSpPr>
            <a:xfrm>
              <a:off x="3065361" y="1295400"/>
              <a:ext cx="2971800" cy="2277070"/>
              <a:chOff x="5058463" y="990600"/>
              <a:chExt cx="3943529" cy="2858191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40156" y="990600"/>
                <a:ext cx="3661836" cy="2292468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58463" y="1556323"/>
                <a:ext cx="2844946" cy="2292468"/>
              </a:xfrm>
              <a:prstGeom prst="rect">
                <a:avLst/>
              </a:prstGeom>
            </p:spPr>
          </p:pic>
        </p:grpSp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738545"/>
              <a:ext cx="1839656" cy="1390780"/>
            </a:xfrm>
            <a:prstGeom prst="rect">
              <a:avLst/>
            </a:prstGeom>
          </p:spPr>
        </p:pic>
        <p:sp>
          <p:nvSpPr>
            <p:cNvPr id="10" name="右矢印 9"/>
            <p:cNvSpPr/>
            <p:nvPr/>
          </p:nvSpPr>
          <p:spPr>
            <a:xfrm>
              <a:off x="1825388" y="2243435"/>
              <a:ext cx="85109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右矢印 10"/>
            <p:cNvSpPr/>
            <p:nvPr/>
          </p:nvSpPr>
          <p:spPr>
            <a:xfrm>
              <a:off x="6172200" y="2243435"/>
              <a:ext cx="838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029329" y="1384175"/>
              <a:ext cx="2171071" cy="90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Input user/pass</a:t>
              </a:r>
            </a:p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Set print options</a:t>
              </a:r>
            </a:p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Tap print icon</a:t>
              </a: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87895" y="1614183"/>
              <a:ext cx="1732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Validate-Job</a:t>
              </a:r>
            </a:p>
          </p:txBody>
        </p:sp>
        <p:sp>
          <p:nvSpPr>
            <p:cNvPr id="25" name="四角形吹き出し 24"/>
            <p:cNvSpPr/>
            <p:nvPr/>
          </p:nvSpPr>
          <p:spPr>
            <a:xfrm>
              <a:off x="7101250" y="914400"/>
              <a:ext cx="1890350" cy="611236"/>
            </a:xfrm>
            <a:prstGeom prst="wedgeRectCallout">
              <a:avLst>
                <a:gd name="adj1" fmla="val -36586"/>
                <a:gd name="adj2" fmla="val 74977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Conflicts happen in settings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0077" y="3886200"/>
            <a:ext cx="9063847" cy="2350699"/>
            <a:chOff x="0" y="3810000"/>
            <a:chExt cx="9063847" cy="2350699"/>
          </a:xfrm>
        </p:grpSpPr>
        <p:pic>
          <p:nvPicPr>
            <p:cNvPr id="21" name="図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29741"/>
              <a:ext cx="1537275" cy="1162180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304800" y="3810000"/>
              <a:ext cx="27670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preferred-attributes</a:t>
              </a:r>
            </a:p>
            <a:p>
              <a:pPr>
                <a:buFontTx/>
                <a:buChar char="-"/>
              </a:pP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two-sided-long-edge</a:t>
              </a:r>
            </a:p>
            <a:p>
              <a:pPr>
                <a:buFontTx/>
                <a:buChar char="-"/>
              </a:pP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monochrome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913696" y="4387556"/>
              <a:ext cx="3150151" cy="1446550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kumimoji="1"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OK</a:t>
              </a:r>
            </a:p>
            <a:p>
              <a:r>
                <a:rPr kumimoji="1"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  - Continue to print</a:t>
              </a:r>
            </a:p>
            <a:p>
              <a:endPara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kumimoji="1"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CANCEL</a:t>
              </a:r>
            </a:p>
            <a:p>
              <a:r>
                <a:rPr kumimoji="1"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  - Cancel the print job</a:t>
              </a:r>
            </a:p>
          </p:txBody>
        </p:sp>
        <p:sp>
          <p:nvSpPr>
            <p:cNvPr id="22" name="右矢印 9"/>
            <p:cNvSpPr/>
            <p:nvPr/>
          </p:nvSpPr>
          <p:spPr>
            <a:xfrm>
              <a:off x="1728737" y="4920331"/>
              <a:ext cx="85109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95599" y="4060963"/>
              <a:ext cx="2918829" cy="2099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0851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3638" y="962025"/>
            <a:ext cx="42767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Notification Dialog</a:t>
            </a:r>
            <a:endParaRPr kumimoji="1" lang="ja-JP" altLang="en-US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>
          <a:xfrm>
            <a:off x="457200" y="4193519"/>
            <a:ext cx="8229600" cy="1826281"/>
          </a:xfrm>
          <a:ln w="28575"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MPS ask user to continue printing even though conflict options are changed by printer</a:t>
            </a:r>
          </a:p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MPS displays a conflict options to user</a:t>
            </a:r>
          </a:p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If user selects OK, MPS will continue to print with Policy settings</a:t>
            </a:r>
          </a:p>
          <a:p>
            <a:r>
              <a:rPr kumimoji="1" lang="en-US" altLang="ja-JP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If user selects CANCEL, MPS will cancel the print job</a:t>
            </a:r>
            <a:endParaRPr kumimoji="1" lang="ja-JP" altLang="en-US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1524000"/>
            <a:ext cx="38862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2133600"/>
            <a:ext cx="38862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581400"/>
            <a:ext cx="1295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239000" y="1600200"/>
            <a:ext cx="1524000" cy="609600"/>
          </a:xfrm>
          <a:prstGeom prst="borderCallout1">
            <a:avLst>
              <a:gd name="adj1" fmla="val 51260"/>
              <a:gd name="adj2" fmla="val -4841"/>
              <a:gd name="adj3" fmla="val 39594"/>
              <a:gd name="adj4" fmla="val -492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Notification Message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4130" y="2438400"/>
            <a:ext cx="2205038" cy="457200"/>
          </a:xfrm>
          <a:prstGeom prst="borderCallout1">
            <a:avLst>
              <a:gd name="adj1" fmla="val 23602"/>
              <a:gd name="adj2" fmla="val 102074"/>
              <a:gd name="adj3" fmla="val 24865"/>
              <a:gd name="adj4" fmla="val 1158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Policy </a:t>
            </a:r>
            <a:r>
              <a:rPr lang="en-US" altLang="ja-JP" dirty="0">
                <a:solidFill>
                  <a:sysClr val="windowText" lastClr="0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Setting </a:t>
            </a:r>
            <a:r>
              <a:rPr lang="en-US" dirty="0">
                <a:solidFill>
                  <a:sysClr val="windowText" lastClr="0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List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86600" y="3352800"/>
            <a:ext cx="1600200" cy="685800"/>
          </a:xfrm>
          <a:prstGeom prst="borderCallout1">
            <a:avLst>
              <a:gd name="adj1" fmla="val 60475"/>
              <a:gd name="adj2" fmla="val -3586"/>
              <a:gd name="adj3" fmla="val 54768"/>
              <a:gd name="adj4" fmla="val -2714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OK/CANCEL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3971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Appendix: preferred-attributes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04800" y="1031185"/>
            <a:ext cx="8534400" cy="4795630"/>
            <a:chOff x="304800" y="1611868"/>
            <a:chExt cx="8534400" cy="479563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04800" y="2160181"/>
              <a:ext cx="8534400" cy="4247317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5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1.3 Constraints and "preferred-attributes" </a:t>
              </a:r>
              <a:endParaRPr lang="en-US" altLang="ja-JP" sz="15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15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Printers can impose constraints between Job Creation attributes for practical (e.g., duplexing on transparency media), physical (e.g., label printing from a paper tray), and policy (e.g., no color printing for students) reasons. This specification defines two mechanisms on the Client and Printer that allow a Client to discover what those constraints are prior to creating a print job. </a:t>
              </a:r>
            </a:p>
            <a:p>
              <a:r>
                <a:rPr lang="en-US" altLang="ja-JP" sz="15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Client constraint resolution uses two new Printer attributes that list the constraints and a list of changes used by the printer for resolving them automatically. These attributes allow the Client user interface to present a simple choice to the user when a selection triggers a constraint: revert to the previous settings or make the following additional changes. </a:t>
              </a:r>
            </a:p>
            <a:p>
              <a:r>
                <a:rPr lang="en-US" altLang="ja-JP" sz="15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Printer constraint resolution uses the Validate-Document and Validate-Job operations. Clients submit a Validate-Document or Validate-Job request with Template attributes that will be used in the actual document or job creation request. If conflicts are present in the supplied Template attributes, the Printer returns a "preferred-attributes" collection attribute indicating which substitute values will be used to resolve those conflicts. </a:t>
              </a:r>
            </a:p>
            <a:p>
              <a:r>
                <a:rPr lang="en-US" altLang="ja-JP" sz="15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There is no Validate-Subscription operation because subscriptions always enforce attribute </a:t>
              </a:r>
              <a:endParaRPr kumimoji="1" lang="ja-JP" altLang="en-US" sz="15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04800" y="1611868"/>
              <a:ext cx="739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Quoted from </a:t>
              </a:r>
              <a:r>
                <a:rPr lang="en-US" altLang="ja-JP" b="1" i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PWG 5100.13-2012 - Printer Working Group</a:t>
              </a:r>
              <a:endParaRPr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00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27987</TotalTime>
  <Words>534</Words>
  <Application>Microsoft Office PowerPoint</Application>
  <PresentationFormat>On-screen Show (4:3)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맑은 고딕</vt:lpstr>
      <vt:lpstr>Meiryo</vt:lpstr>
      <vt:lpstr>Meiryo UI</vt:lpstr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  <vt:lpstr>Approved Print Policy CR</vt:lpstr>
      <vt:lpstr>Limitations</vt:lpstr>
      <vt:lpstr>Print Policy Workflow</vt:lpstr>
      <vt:lpstr>Print Policy Workflow</vt:lpstr>
      <vt:lpstr>Notification Dialog</vt:lpstr>
      <vt:lpstr>Appendix: preferred-attributes</vt:lpstr>
    </vt:vector>
  </TitlesOfParts>
  <Company>SmithBucklin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TWG/CWG Draft Agenda - San Diego</dc:title>
  <dc:creator>Heather Hoyles</dc:creator>
  <cp:lastModifiedBy>Subramanyam Badri</cp:lastModifiedBy>
  <cp:revision>1176</cp:revision>
  <dcterms:created xsi:type="dcterms:W3CDTF">2015-12-16T23:43:36Z</dcterms:created>
  <dcterms:modified xsi:type="dcterms:W3CDTF">2017-01-26T21:20:11Z</dcterms:modified>
</cp:coreProperties>
</file>